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5"/>
  </p:notesMasterIdLst>
  <p:sldIdLst>
    <p:sldId id="267" r:id="rId6"/>
    <p:sldId id="257" r:id="rId7"/>
    <p:sldId id="259" r:id="rId8"/>
    <p:sldId id="268" r:id="rId9"/>
    <p:sldId id="275" r:id="rId10"/>
    <p:sldId id="274" r:id="rId11"/>
    <p:sldId id="277" r:id="rId12"/>
    <p:sldId id="278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626F48-49E2-4878-8CAF-358BEC4F9EED}" v="10" dt="2020-11-18T09:58:06.693"/>
    <p1510:client id="{EA4BB69C-46B2-4397-90A0-9D7CE883B4DC}" v="2" dt="2020-11-19T04:49:24.7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LAM ABDULLAH MOHAMMED AL RASHEDI" userId="S::ahlam.alrashidi@zho.gov.ae::9b38ec0b-773d-4a09-bb44-35ea4b574fe5" providerId="AD" clId="Web-{E8626F48-49E2-4878-8CAF-358BEC4F9EED}"/>
    <pc:docChg chg="modSld">
      <pc:chgData name="AHLAM ABDULLAH MOHAMMED AL RASHEDI" userId="S::ahlam.alrashidi@zho.gov.ae::9b38ec0b-773d-4a09-bb44-35ea4b574fe5" providerId="AD" clId="Web-{E8626F48-49E2-4878-8CAF-358BEC4F9EED}" dt="2020-11-18T09:58:06.693" v="9" actId="1076"/>
      <pc:docMkLst>
        <pc:docMk/>
      </pc:docMkLst>
      <pc:sldChg chg="modSp">
        <pc:chgData name="AHLAM ABDULLAH MOHAMMED AL RASHEDI" userId="S::ahlam.alrashidi@zho.gov.ae::9b38ec0b-773d-4a09-bb44-35ea4b574fe5" providerId="AD" clId="Web-{E8626F48-49E2-4878-8CAF-358BEC4F9EED}" dt="2020-11-18T09:58:06.693" v="9" actId="1076"/>
        <pc:sldMkLst>
          <pc:docMk/>
          <pc:sldMk cId="202964734" sldId="258"/>
        </pc:sldMkLst>
        <pc:spChg chg="mod">
          <ac:chgData name="AHLAM ABDULLAH MOHAMMED AL RASHEDI" userId="S::ahlam.alrashidi@zho.gov.ae::9b38ec0b-773d-4a09-bb44-35ea4b574fe5" providerId="AD" clId="Web-{E8626F48-49E2-4878-8CAF-358BEC4F9EED}" dt="2020-11-18T09:58:06.693" v="9" actId="1076"/>
          <ac:spMkLst>
            <pc:docMk/>
            <pc:sldMk cId="202964734" sldId="258"/>
            <ac:spMk id="8" creationId="{00000000-0000-0000-0000-000000000000}"/>
          </ac:spMkLst>
        </pc:spChg>
      </pc:sldChg>
      <pc:sldChg chg="modSp">
        <pc:chgData name="AHLAM ABDULLAH MOHAMMED AL RASHEDI" userId="S::ahlam.alrashidi@zho.gov.ae::9b38ec0b-773d-4a09-bb44-35ea4b574fe5" providerId="AD" clId="Web-{E8626F48-49E2-4878-8CAF-358BEC4F9EED}" dt="2020-11-18T09:57:51.802" v="5" actId="1076"/>
        <pc:sldMkLst>
          <pc:docMk/>
          <pc:sldMk cId="3264046756" sldId="266"/>
        </pc:sldMkLst>
        <pc:picChg chg="mod">
          <ac:chgData name="AHLAM ABDULLAH MOHAMMED AL RASHEDI" userId="S::ahlam.alrashidi@zho.gov.ae::9b38ec0b-773d-4a09-bb44-35ea4b574fe5" providerId="AD" clId="Web-{E8626F48-49E2-4878-8CAF-358BEC4F9EED}" dt="2020-11-18T09:57:51.802" v="5" actId="1076"/>
          <ac:picMkLst>
            <pc:docMk/>
            <pc:sldMk cId="3264046756" sldId="266"/>
            <ac:picMk id="7" creationId="{10962572-14B4-44BB-89AB-9ADA56D6B408}"/>
          </ac:picMkLst>
        </pc:picChg>
      </pc:sldChg>
      <pc:sldChg chg="modSp">
        <pc:chgData name="AHLAM ABDULLAH MOHAMMED AL RASHEDI" userId="S::ahlam.alrashidi@zho.gov.ae::9b38ec0b-773d-4a09-bb44-35ea4b574fe5" providerId="AD" clId="Web-{E8626F48-49E2-4878-8CAF-358BEC4F9EED}" dt="2020-11-18T09:55:52.160" v="0" actId="1076"/>
        <pc:sldMkLst>
          <pc:docMk/>
          <pc:sldMk cId="1263432494" sldId="273"/>
        </pc:sldMkLst>
        <pc:graphicFrameChg chg="mod">
          <ac:chgData name="AHLAM ABDULLAH MOHAMMED AL RASHEDI" userId="S::ahlam.alrashidi@zho.gov.ae::9b38ec0b-773d-4a09-bb44-35ea4b574fe5" providerId="AD" clId="Web-{E8626F48-49E2-4878-8CAF-358BEC4F9EED}" dt="2020-11-18T09:55:52.160" v="0" actId="1076"/>
          <ac:graphicFrameMkLst>
            <pc:docMk/>
            <pc:sldMk cId="1263432494" sldId="273"/>
            <ac:graphicFrameMk id="6" creationId="{00000000-0000-0000-0000-000000000000}"/>
          </ac:graphicFrameMkLst>
        </pc:graphicFrameChg>
      </pc:sldChg>
    </pc:docChg>
  </pc:docChgLst>
  <pc:docChgLst>
    <pc:chgData name="AHMED ALI AWAD ABOHAMADA" userId="S::ahmed.awad@zho.gov.ae::eafefab1-854c-43c6-a3b5-3c9813a99a87" providerId="AD" clId="Web-{EA4BB69C-46B2-4397-90A0-9D7CE883B4DC}"/>
    <pc:docChg chg="modSld">
      <pc:chgData name="AHMED ALI AWAD ABOHAMADA" userId="S::ahmed.awad@zho.gov.ae::eafefab1-854c-43c6-a3b5-3c9813a99a87" providerId="AD" clId="Web-{EA4BB69C-46B2-4397-90A0-9D7CE883B4DC}" dt="2020-11-19T04:49:24.738" v="1" actId="1076"/>
      <pc:docMkLst>
        <pc:docMk/>
      </pc:docMkLst>
      <pc:sldChg chg="modSp">
        <pc:chgData name="AHMED ALI AWAD ABOHAMADA" userId="S::ahmed.awad@zho.gov.ae::eafefab1-854c-43c6-a3b5-3c9813a99a87" providerId="AD" clId="Web-{EA4BB69C-46B2-4397-90A0-9D7CE883B4DC}" dt="2020-11-19T04:49:24.738" v="1" actId="1076"/>
        <pc:sldMkLst>
          <pc:docMk/>
          <pc:sldMk cId="1274376354" sldId="259"/>
        </pc:sldMkLst>
        <pc:spChg chg="mod">
          <ac:chgData name="AHMED ALI AWAD ABOHAMADA" userId="S::ahmed.awad@zho.gov.ae::eafefab1-854c-43c6-a3b5-3c9813a99a87" providerId="AD" clId="Web-{EA4BB69C-46B2-4397-90A0-9D7CE883B4DC}" dt="2020-11-19T04:49:24.738" v="1" actId="1076"/>
          <ac:spMkLst>
            <pc:docMk/>
            <pc:sldMk cId="1274376354" sldId="259"/>
            <ac:spMk id="7" creationId="{00000000-0000-0000-0000-000000000000}"/>
          </ac:spMkLst>
        </pc:spChg>
      </pc:sldChg>
      <pc:sldChg chg="modSp">
        <pc:chgData name="AHMED ALI AWAD ABOHAMADA" userId="S::ahmed.awad@zho.gov.ae::eafefab1-854c-43c6-a3b5-3c9813a99a87" providerId="AD" clId="Web-{EA4BB69C-46B2-4397-90A0-9D7CE883B4DC}" dt="2020-11-19T04:49:07.050" v="0" actId="1076"/>
        <pc:sldMkLst>
          <pc:docMk/>
          <pc:sldMk cId="2188067613" sldId="262"/>
        </pc:sldMkLst>
        <pc:spChg chg="mod">
          <ac:chgData name="AHMED ALI AWAD ABOHAMADA" userId="S::ahmed.awad@zho.gov.ae::eafefab1-854c-43c6-a3b5-3c9813a99a87" providerId="AD" clId="Web-{EA4BB69C-46B2-4397-90A0-9D7CE883B4DC}" dt="2020-11-19T04:49:07.050" v="0" actId="1076"/>
          <ac:spMkLst>
            <pc:docMk/>
            <pc:sldMk cId="2188067613" sldId="262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71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3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3 January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3 January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3 January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3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3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523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6D05-D16B-4603-A323-876374AD20C5}" type="datetime3">
              <a:rPr lang="en-US" noProof="0" smtClean="0"/>
              <a:t>3 January 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6654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3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3 January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3 January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3 January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3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3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  <p:sldLayoutId id="2147483676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XJ2qFY9qS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youtu.be/QU9seWDpUww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youtu.be/YlkGxZKQ7f8" TargetMode="External"/><Relationship Id="rId5" Type="http://schemas.openxmlformats.org/officeDocument/2006/relationships/hyperlink" Target="https://youtu.be/LiujkbZ33m4" TargetMode="External"/><Relationship Id="rId4" Type="http://schemas.openxmlformats.org/officeDocument/2006/relationships/hyperlink" Target="https://youtu.be/c2Lz3bUm0W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720000">
            <a:off x="9537201" y="909105"/>
            <a:ext cx="1391775" cy="526768"/>
          </a:xfrm>
        </p:spPr>
        <p:txBody>
          <a:bodyPr>
            <a:normAutofit/>
          </a:bodyPr>
          <a:lstStyle/>
          <a:p>
            <a:r>
              <a:rPr lang="en-US" dirty="0"/>
              <a:t>2020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AE" sz="2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الاغتسال للاولاد بعد حدوث الجنابة</a:t>
            </a:r>
            <a:endParaRPr lang="ru-RU" sz="26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 rtl="1"/>
            <a:r>
              <a:rPr lang="ar-AE" dirty="0">
                <a:latin typeface="Arial" panose="020B0604020202020204" pitchFamily="34" charset="0"/>
                <a:cs typeface="Arial" panose="020B0604020202020204" pitchFamily="34" charset="0"/>
              </a:rPr>
              <a:t>مقدم الهدف:أ.رحمة النهدي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691AD5-8448-42CE-AA82-3A562221F0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250" y1="55000" x2="51250" y2="55000"/>
                        <a14:foregroundMark x1="41000" y1="81500" x2="41000" y2="81500"/>
                        <a14:foregroundMark x1="47000" y1="81500" x2="47000" y2="81500"/>
                        <a14:foregroundMark x1="65250" y1="58250" x2="65250" y2="58250"/>
                        <a14:foregroundMark x1="60000" y1="45250" x2="60000" y2="45250"/>
                        <a14:foregroundMark x1="60750" y1="72500" x2="60750" y2="72500"/>
                        <a14:foregroundMark x1="78250" y1="27750" x2="78250" y2="27750"/>
                        <a14:foregroundMark x1="77250" y1="25750" x2="79250" y2="27000"/>
                        <a14:foregroundMark x1="39750" y1="81500" x2="39750" y2="81500"/>
                        <a14:foregroundMark x1="46250" y1="82500" x2="46250" y2="82500"/>
                        <a14:foregroundMark x1="71000" y1="58000" x2="71000" y2="58000"/>
                        <a14:foregroundMark x1="73500" y1="22000" x2="73500" y2="22000"/>
                        <a14:foregroundMark x1="84000" y1="34250" x2="81500" y2="30250"/>
                        <a14:foregroundMark x1="74500" y1="24250" x2="74000" y2="23250"/>
                        <a14:backgroundMark x1="51750" y1="59250" x2="51750" y2="59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55" t="10043" r="10741" b="11453"/>
          <a:stretch/>
        </p:blipFill>
        <p:spPr>
          <a:xfrm rot="814437">
            <a:off x="10042931" y="153164"/>
            <a:ext cx="745311" cy="74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730033"/>
              </p:ext>
            </p:extLst>
          </p:nvPr>
        </p:nvGraphicFramePr>
        <p:xfrm>
          <a:off x="154004" y="224444"/>
          <a:ext cx="11906451" cy="64165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6566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3545935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27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المراجعة:أ. جمعة </a:t>
                      </a:r>
                      <a:r>
                        <a:rPr lang="ar-AE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شعيب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الإعداد :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أ.رحمة علي النهدي 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الاغتسال للاولاد بعد حدوث الجنابة</a:t>
                      </a:r>
                    </a:p>
                    <a:p>
                      <a:pPr algn="ctr" rtl="1" fontAlgn="ctr"/>
                      <a:r>
                        <a:rPr lang="ar-AE" sz="12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رقم الهدف </a:t>
                      </a:r>
                      <a:r>
                        <a:rPr lang="ar-AE" sz="12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2068</a:t>
                      </a:r>
                      <a:r>
                        <a:rPr lang="ar-AE" sz="12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)</a:t>
                      </a:r>
                      <a:endParaRPr lang="ar-AE" sz="12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الهدف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الفئة العمرية: </a:t>
                      </a: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12-11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عام</a:t>
                      </a:r>
                      <a:endParaRPr lang="ar-A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مستوى الشدة: البسطة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فئة الإعاقة : ذهنية</a:t>
                      </a:r>
                      <a:r>
                        <a:rPr lang="en-US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بيانات الهدف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ذهب حمد لغرفة خليفة ليتفقده لماذا امضى وقت طويل في غرفته ولم يخرج .</a:t>
                      </a: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2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حمد: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خليفة ما الامر الذي يشغلك عنا ، انك لم تخرج من غرفتك اليوم من بعد المدرسة .</a:t>
                      </a:r>
                    </a:p>
                    <a:p>
                      <a:pPr algn="r" rtl="1"/>
                      <a:r>
                        <a:rPr lang="ar-AE" sz="12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خليفة: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نعم يا حمد لدي بحث في مادة التربية الاسلامية ولا اعرف من اين ابدا . </a:t>
                      </a:r>
                    </a:p>
                    <a:p>
                      <a:pPr algn="r" rtl="1"/>
                      <a:r>
                        <a:rPr lang="ar-AE" sz="12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حمد: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لا باس يا اخي سوف اساعدك ، ما هو موضوع البحث .</a:t>
                      </a:r>
                    </a:p>
                    <a:p>
                      <a:pPr algn="r" rtl="1"/>
                      <a:r>
                        <a:rPr lang="ar-AE" sz="12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خليفة: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طلب منا استاذ التربية الاسلامية كتابة بحث عن الاغتسال بعد حدوث الجنابة .</a:t>
                      </a:r>
                    </a:p>
                    <a:p>
                      <a:pPr algn="r" rtl="1"/>
                      <a:r>
                        <a:rPr lang="ar-AE" sz="12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حمد: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انه موضوع مهم ولا بد ان نعرفه جميعا، ولا بد ان نتبع التعليمات التي جاءت في القران والسنة ، تعال يا خليفة في البداية لابد من تحديد النقاط الرئيسية لكتابة البحث . </a:t>
                      </a:r>
                    </a:p>
                    <a:p>
                      <a:pPr algn="r" rtl="1"/>
                      <a:r>
                        <a:rPr lang="ar-AE" sz="12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خليفة :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وما هي النقاط الرئيسية يا اخي . </a:t>
                      </a:r>
                    </a:p>
                    <a:p>
                      <a:pPr algn="r" rtl="1"/>
                      <a:r>
                        <a:rPr lang="ar-AE" sz="12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حمد :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في البداية لا بد من كتابة المقدمة ، ثم التعريف بالجنابة مع ذكر الادلة من الكتاب والسنة ، ومن ثم شرح الخطوات الصحيحة للاغتسال ، والتوضيخ بالصور ومقاطع الفيديو.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+mn-cs"/>
                        </a:rPr>
                        <a:t>خليفة :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+mn-cs"/>
                        </a:rPr>
                        <a:t>وما هي الخطوات الصحيحة للاغتسال .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+mn-cs"/>
                        </a:rPr>
                        <a:t>حمد  :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+mn-cs"/>
                        </a:rPr>
                        <a:t>الخطوات سهلة وبسيطة وهي كالتالي :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النّية: فلا تُقبل عِبادةٌ ولا طاعة ولا عمل بلا نيّة، ويكفي لها مُجرّد العزم على فعل الشّيء وقصد فعله ابتداءً. التّسمية: وهي نفسها البَسملة، أو قول الشّخص: بسم الله الرّحمن الرّحيم. 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غسل يديه: ويغسلهما ثلاث مرات. 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غسل ما به من أذى: ويُقصد به الفَرج تحديداً، فيُسَنّ لمن أراد الغُسل من الجنابة غَسلُ موضع الجنابة وهو الفرج، كما جاء في حديث عائشة - رضي الله عنها - سالف الذّكر. 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الوضوء: والمقصود به الوضوء المعتاد بأركانه وسُننه، ويُسَنّ تأخير غسل القدمين إلى آخر الاغتسال.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أن يَحثي على رأسه ثلاث حثيات: بحيث يروي بها أصول الشّعر.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أن يبدأ بشقّه الأيمن ويدلّك بدنه بيده: ثم ينتقل إلى شِقّه الأيسر حتّى ينتهي من غسل جميع بدنه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يفيض الماء على سائر جسده: وهو الرّكن الأساسيّ في غسل الجنابة، فإن اكتفى به أجزأه ذلك؛ لأنّ المقصود في الغُسل تعميم الماء على الجسم لإزالة النّجاسة وتحقق الطّهارة.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أن ينتقل من موضع غسله فيغسل قدميه: ويكون ذلك في نهاية الاغتسال حتّى يكون غسل القدمين بماءٍ طاهرٍ لم تُصِبه نجاسةٌ.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أن يُخلّل أصول شعر رأسه ولحيته بماء قبل إفاضته عليه.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وهكذا استمر حمد يساعد خليفة حتى انتهى من البحث المطلوب ، وحصل خليفة على النجمة الذهبية لبحثه المتميز . </a:t>
                      </a:r>
                      <a:endParaRPr lang="ar-AE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ar-SA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الأنشطة الصفية: </a:t>
                      </a:r>
                      <a:endParaRPr lang="en-US" sz="1400" b="1" u="none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التطبيق العملي امام الطلبة ( التمثيل : اداء الحركات ) 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عرض مقطع فيديو </a:t>
                      </a: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تعليمية(طريقة الغسل من الجنابة ببساطة جدا) .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None/>
                      </a:pPr>
                      <a:endParaRPr lang="ar-AE" sz="12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None/>
                      </a:pPr>
                      <a:endParaRPr lang="ar-AE" sz="12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كتاب</a:t>
                      </a:r>
                      <a:r>
                        <a:rPr lang="ar-AE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3 January 2021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8F06699A-43F6-445B-9AAA-4D075B2B9CC2}"/>
              </a:ext>
            </a:extLst>
          </p:cNvPr>
          <p:cNvSpPr/>
          <p:nvPr/>
        </p:nvSpPr>
        <p:spPr>
          <a:xfrm>
            <a:off x="5078074" y="6117012"/>
            <a:ext cx="3826141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hlinkClick r:id="rId3"/>
              </a:rPr>
              <a:t>https://youtu.be/kXJ2qFY9qSA</a:t>
            </a:r>
            <a:r>
              <a:rPr lang="en-US" sz="1400" dirty="0"/>
              <a:t> </a:t>
            </a:r>
          </a:p>
        </p:txBody>
      </p:sp>
      <p:pic>
        <p:nvPicPr>
          <p:cNvPr id="12" name="Picture 4" descr="مشاهدة صورة المصدر">
            <a:extLst>
              <a:ext uri="{FF2B5EF4-FFF2-40B4-BE49-F238E27FC236}">
                <a16:creationId xmlns:a16="http://schemas.microsoft.com/office/drawing/2014/main" id="{868D656C-2D8E-4726-9ADE-FE5831B64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2928" r="14043" b="3418"/>
          <a:stretch/>
        </p:blipFill>
        <p:spPr bwMode="auto">
          <a:xfrm>
            <a:off x="2713138" y="4924927"/>
            <a:ext cx="2093054" cy="152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055730"/>
              </p:ext>
            </p:extLst>
          </p:nvPr>
        </p:nvGraphicFramePr>
        <p:xfrm>
          <a:off x="180109" y="114999"/>
          <a:ext cx="11804073" cy="65813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8044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الحصة الدراسية:</a:t>
                      </a:r>
                      <a:endParaRPr lang="ar-AE" sz="12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 fontAlgn="ctr"/>
                      <a:r>
                        <a:rPr lang="ar-AE" sz="12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الهدف الرئيسي هو : </a:t>
                      </a: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الاغتسال للاولاد بعد حدوث الجنابة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أهداف أخرى: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تنفيذ التمارين والأنشطة الصفية داخل الغرفة الصفية اجرائياً.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استخدام الوسائل التوضيحية ( الصور ، المجسمات ،مقاطع الفيديو ،  ...)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اداء مواقف تمثيلية (تميثيل خطوات الاغتسال الصحيحة ، التطبيق على دمية ،...)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شرح الدرس بطريقة سهلة وبسيطة لايصال المعلومات للطلبة و التركيز على النقاط التاليه :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ar-AE" sz="1200" b="0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143000" marR="0" lvl="2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0" u="non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شرح ما هو الجنابة .</a:t>
                      </a:r>
                    </a:p>
                    <a:p>
                      <a:pPr marL="1143000" marR="0" lvl="2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0" u="non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موجبات الاغتسال من الجنابة . </a:t>
                      </a:r>
                    </a:p>
                    <a:p>
                      <a:pPr marL="1143000" marR="0" lvl="2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0" u="non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فرائض غسل الجنابة .</a:t>
                      </a:r>
                    </a:p>
                    <a:p>
                      <a:pPr marL="1143000" marR="0" lvl="2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0" u="non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كيفية غسل من الجنابة .</a:t>
                      </a:r>
                      <a:endParaRPr lang="ar-AE" sz="1200" b="0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النشاط الرياضي  </a:t>
                      </a:r>
                    </a:p>
                    <a:p>
                      <a:pPr algn="r" rtl="1"/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نثر صور للادوات التي نحتاجها للاغتسال (الصابون ، الشامبو، الماء ، الرشاش ، ...)بالاضافة لصور لاجزاء الجسم ، وصور لاشياء من مواضيع اخرى لا علاقة بها بالاغتسال ، واعطاء كل طالب سلة وعلى كل طالب الاسراع لجمع الصور الصحيحة بعد الاشارة ، والفائز من ينتهي اولاً .  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النشاط الفني: </a:t>
                      </a:r>
                    </a:p>
                    <a:p>
                      <a:pPr marL="0" indent="0" algn="r" defTabSz="914400" rtl="1" eaLnBrk="1" latinLnBrk="0" hangingPunct="1">
                        <a:buFont typeface="+mj-lt"/>
                        <a:buNone/>
                      </a:pPr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نزين سلة العناية الذاتيه ويتم وضع (الصابون ، الشامبو، الفوط ، العطر ...) ، تزين علبة الصابون ، استخدام الوان الزجاج لرسم الحرف الاول من الاسم على زجاجة العطر ، اعادة استخدام علب الشامبو الفارغة .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النشاط الموسيقى:</a:t>
                      </a:r>
                    </a:p>
                    <a:p>
                      <a:pPr algn="r" rtl="1"/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عرض اغنية </a:t>
                      </a:r>
                      <a:r>
                        <a:rPr lang="ar-SA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حمامي </a:t>
                      </a:r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690">
                <a:tc>
                  <a:txBody>
                    <a:bodyPr/>
                    <a:lstStyle/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طلب من ولي الأمر  تدريب الطالب على اتباع الخطوات الصحيحة للاغتسال من الجنابة .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حل اوراق العمل المدرجة في الشرائح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الواجب المنزلي 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4908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مقاطع فيديو تعليمية :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الغسل الصحيح بطريقة سهلة و مبسطة</a:t>
                      </a:r>
                    </a:p>
                    <a:p>
                      <a:pPr marL="228600" indent="-228600" algn="r" defTabSz="914400" rtl="1" eaLnBrk="1" latinLnBrk="0" hangingPunct="1">
                        <a:buFont typeface="+mj-lt"/>
                        <a:buAutoNum type="arabicPeriod"/>
                      </a:pPr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هل يجوز استعمال الصابون في الغسل الشرعي؟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بالفيديو الطريقة الصحيحة للإغتسال من الجنابة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تمارين الكترونية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679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متوسط : </a:t>
                      </a:r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يؤدي حركات الاغتسال بالتقليد                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جيد: </a:t>
                      </a:r>
                      <a:r>
                        <a:rPr lang="ar-A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يؤدي حركات الاغتسال الصحيحة متبعاً التعليمات         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مرتفع: </a:t>
                      </a:r>
                      <a:r>
                        <a:rPr lang="ar-A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يؤدي حركات الاغتسال بطريقة صحيحة بدون مساعدة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التقييم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9B4A-862E-4296-9049-49655D5CFC94}" type="datetime3">
              <a:rPr lang="en-US" smtClean="0"/>
              <a:t>3 January 2021</a:t>
            </a:fld>
            <a:endParaRPr lang="en-GB"/>
          </a:p>
        </p:txBody>
      </p:sp>
      <p:sp>
        <p:nvSpPr>
          <p:cNvPr id="18" name="Rounded Rectangle 4">
            <a:extLst>
              <a:ext uri="{FF2B5EF4-FFF2-40B4-BE49-F238E27FC236}">
                <a16:creationId xmlns:a16="http://schemas.microsoft.com/office/drawing/2014/main" id="{B02A847C-0421-4AE0-89A0-292A3CE86C59}"/>
              </a:ext>
            </a:extLst>
          </p:cNvPr>
          <p:cNvSpPr/>
          <p:nvPr/>
        </p:nvSpPr>
        <p:spPr>
          <a:xfrm>
            <a:off x="4823670" y="4683841"/>
            <a:ext cx="2491530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>
                <a:hlinkClick r:id="rId3"/>
              </a:rPr>
              <a:t>https://youtu.be/QU9seWDpUww</a:t>
            </a:r>
            <a:r>
              <a:rPr lang="en-US" sz="1200" dirty="0"/>
              <a:t> </a:t>
            </a:r>
          </a:p>
        </p:txBody>
      </p: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6CD9467F-58A9-4506-BC40-986030E69C39}"/>
              </a:ext>
            </a:extLst>
          </p:cNvPr>
          <p:cNvSpPr/>
          <p:nvPr/>
        </p:nvSpPr>
        <p:spPr>
          <a:xfrm>
            <a:off x="4823670" y="5120687"/>
            <a:ext cx="2307672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>
                <a:hlinkClick r:id="rId4"/>
              </a:rPr>
              <a:t>https://youtu.be/c2Lz3bUm0WU</a:t>
            </a:r>
            <a:r>
              <a:rPr lang="en-US" sz="1200" dirty="0"/>
              <a:t> </a:t>
            </a:r>
          </a:p>
        </p:txBody>
      </p:sp>
      <p:sp>
        <p:nvSpPr>
          <p:cNvPr id="20" name="Rounded Rectangle 4">
            <a:extLst>
              <a:ext uri="{FF2B5EF4-FFF2-40B4-BE49-F238E27FC236}">
                <a16:creationId xmlns:a16="http://schemas.microsoft.com/office/drawing/2014/main" id="{6E825737-D7D5-4828-9418-D2B2818B2B2D}"/>
              </a:ext>
            </a:extLst>
          </p:cNvPr>
          <p:cNvSpPr/>
          <p:nvPr/>
        </p:nvSpPr>
        <p:spPr>
          <a:xfrm>
            <a:off x="4823670" y="5564268"/>
            <a:ext cx="2307672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>
                <a:hlinkClick r:id="rId5"/>
              </a:rPr>
              <a:t>https://youtu.be/LiujkbZ33m4</a:t>
            </a:r>
            <a:r>
              <a:rPr lang="en-US" sz="1200" dirty="0"/>
              <a:t> </a:t>
            </a:r>
          </a:p>
        </p:txBody>
      </p:sp>
      <p:sp>
        <p:nvSpPr>
          <p:cNvPr id="21" name="Rounded Rectangle 4">
            <a:extLst>
              <a:ext uri="{FF2B5EF4-FFF2-40B4-BE49-F238E27FC236}">
                <a16:creationId xmlns:a16="http://schemas.microsoft.com/office/drawing/2014/main" id="{FC8CF317-E8C4-4C05-AB87-0E4EAE2F27D5}"/>
              </a:ext>
            </a:extLst>
          </p:cNvPr>
          <p:cNvSpPr/>
          <p:nvPr/>
        </p:nvSpPr>
        <p:spPr>
          <a:xfrm>
            <a:off x="7315200" y="3502466"/>
            <a:ext cx="2184602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>
                <a:hlinkClick r:id="rId6"/>
              </a:rPr>
              <a:t>https://youtu.be/YlkGxZKQ7f8</a:t>
            </a:r>
            <a:r>
              <a:rPr lang="en-US" sz="1200" dirty="0"/>
              <a:t> </a:t>
            </a:r>
          </a:p>
        </p:txBody>
      </p:sp>
      <p:pic>
        <p:nvPicPr>
          <p:cNvPr id="1026" name="Picture 2" descr="مشاهدة صورة المصدر">
            <a:extLst>
              <a:ext uri="{FF2B5EF4-FFF2-40B4-BE49-F238E27FC236}">
                <a16:creationId xmlns:a16="http://schemas.microsoft.com/office/drawing/2014/main" id="{CEE6268D-42B2-43D9-8789-634475D2E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" y="4591562"/>
            <a:ext cx="1872652" cy="130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مشاهدة صورة المصدر">
            <a:extLst>
              <a:ext uri="{FF2B5EF4-FFF2-40B4-BE49-F238E27FC236}">
                <a16:creationId xmlns:a16="http://schemas.microsoft.com/office/drawing/2014/main" id="{8AF686F9-B76C-4491-9365-E8E518186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91" y="226503"/>
            <a:ext cx="4070758" cy="221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376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 rtl="1"/>
            <a:r>
              <a:rPr lang="ar-AE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الاغتسال للاولاد بعد حدوث الجنابة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AE" sz="1400" dirty="0">
                <a:latin typeface="Arial" panose="020B0604020202020204" pitchFamily="34" charset="0"/>
                <a:cs typeface="Arial" panose="020B0604020202020204" pitchFamily="34" charset="0"/>
              </a:rPr>
              <a:t>نقاط مهمة في الحصة الدراسية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r" rtl="1"/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تبسيط المعلومات وتوصيلها بشكل واضح </a:t>
            </a:r>
          </a:p>
          <a:p>
            <a:pPr algn="r" rtl="1"/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اعطاء كل طالب الفرصة للتدريب </a:t>
            </a:r>
          </a:p>
          <a:p>
            <a:pPr algn="r" rtl="1"/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مراعاة الفروق الفردية اثناء التدريب </a:t>
            </a:r>
          </a:p>
          <a:p>
            <a:pPr algn="r" rtl="1"/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استخدام وسائل واضحة ومختلفة لتوصيل المعلومة (مشهد تمثيلي ، مقطع فيديو ، مسرح عرائس ، قصص ، ...)</a:t>
            </a:r>
          </a:p>
          <a:p>
            <a:pPr algn="r" rtl="1"/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التنوع في اعطاء الحصص بين الحصص الجماعية والفردية .</a:t>
            </a:r>
          </a:p>
          <a:p>
            <a:pPr algn="r" rtl="1"/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تشجيع وتعزيز وتحفيز الطالب . </a:t>
            </a:r>
          </a:p>
          <a:p>
            <a:pPr algn="r" rtl="1"/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على ولي الامر تدريب الطالب على التطبيق العملي المباشر 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B7AE-9453-41D7-AC83-A2E65FBBCAE4}" type="datetime3">
              <a:rPr lang="en-US" noProof="0" smtClean="0"/>
              <a:t>3 January 2021</a:t>
            </a:fld>
            <a:endParaRPr lang="en-US" noProof="0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AC418544-6890-46BD-AEA6-6A8778D895B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" r="14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130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864" y="199179"/>
            <a:ext cx="6452201" cy="832104"/>
          </a:xfrm>
        </p:spPr>
        <p:txBody>
          <a:bodyPr>
            <a:normAutofit/>
          </a:bodyPr>
          <a:lstStyle/>
          <a:p>
            <a:pPr algn="ctr" rtl="1"/>
            <a:r>
              <a:rPr lang="ar-AE" dirty="0"/>
              <a:t>يضع دائرة على الادوات التي نحتاجها للاغتسال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مشاهدة صورة المصدر">
            <a:extLst>
              <a:ext uri="{FF2B5EF4-FFF2-40B4-BE49-F238E27FC236}">
                <a16:creationId xmlns:a16="http://schemas.microsoft.com/office/drawing/2014/main" id="{329CEE53-7B21-4098-870C-5AB4DB59E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864" y="1715188"/>
            <a:ext cx="1734599" cy="168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نتيجة الصورة لـ ادوات النظفة كارتون">
            <a:extLst>
              <a:ext uri="{FF2B5EF4-FFF2-40B4-BE49-F238E27FC236}">
                <a16:creationId xmlns:a16="http://schemas.microsoft.com/office/drawing/2014/main" id="{3EFAAFBE-9B15-42E2-B774-BA32FAA84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8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629" y="4667142"/>
            <a:ext cx="1519369" cy="157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مشاهدة صورة المصدر">
            <a:extLst>
              <a:ext uri="{FF2B5EF4-FFF2-40B4-BE49-F238E27FC236}">
                <a16:creationId xmlns:a16="http://schemas.microsoft.com/office/drawing/2014/main" id="{120451DD-7EB2-4C2D-9081-2CB1ABCA35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71839" l="43538" r="98462">
                        <a14:foregroundMark x1="52615" y1="63793" x2="52615" y2="63793"/>
                        <a14:foregroundMark x1="61538" y1="42529" x2="61538" y2="42529"/>
                        <a14:foregroundMark x1="65692" y1="6897" x2="65692" y2="6897"/>
                        <a14:foregroundMark x1="71846" y1="2299" x2="71846" y2="2299"/>
                        <a14:foregroundMark x1="76769" y1="26054" x2="76769" y2="26054"/>
                        <a14:foregroundMark x1="77077" y1="34100" x2="77077" y2="34100"/>
                        <a14:foregroundMark x1="80154" y1="39272" x2="80154" y2="392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06" b="27517"/>
          <a:stretch/>
        </p:blipFill>
        <p:spPr bwMode="auto">
          <a:xfrm>
            <a:off x="5068308" y="1792200"/>
            <a:ext cx="2055383" cy="211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مشاهدة صورة المصدر">
            <a:extLst>
              <a:ext uri="{FF2B5EF4-FFF2-40B4-BE49-F238E27FC236}">
                <a16:creationId xmlns:a16="http://schemas.microsoft.com/office/drawing/2014/main" id="{BE9CA42D-059A-4F1D-BE65-38D842DBD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528" b="76093" l="53500" r="93000">
                        <a14:foregroundMark x1="80667" y1="54519" x2="80667" y2="54519"/>
                        <a14:foregroundMark x1="65500" y1="55685" x2="65500" y2="55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45" t="33470" r="5999" b="22879"/>
          <a:stretch/>
        </p:blipFill>
        <p:spPr bwMode="auto">
          <a:xfrm>
            <a:off x="1737291" y="3808602"/>
            <a:ext cx="2616594" cy="247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مشاهدة صورة المصدر">
            <a:extLst>
              <a:ext uri="{FF2B5EF4-FFF2-40B4-BE49-F238E27FC236}">
                <a16:creationId xmlns:a16="http://schemas.microsoft.com/office/drawing/2014/main" id="{7C678162-ACBE-4B7C-8D2E-77F88A66D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344" y="2092656"/>
            <a:ext cx="1838478" cy="234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345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289" y="216151"/>
            <a:ext cx="4685739" cy="832104"/>
          </a:xfrm>
        </p:spPr>
        <p:txBody>
          <a:bodyPr>
            <a:normAutofit/>
          </a:bodyPr>
          <a:lstStyle/>
          <a:p>
            <a:pPr algn="ctr" rtl="1"/>
            <a:r>
              <a:rPr lang="ar-AE" dirty="0"/>
              <a:t>ترتيب الخطوات الصحيحة لغسل الجنابة بوضع الارقام حسب التسلسل الصحيح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مشاهدة صورة المصدر">
            <a:extLst>
              <a:ext uri="{FF2B5EF4-FFF2-40B4-BE49-F238E27FC236}">
                <a16:creationId xmlns:a16="http://schemas.microsoft.com/office/drawing/2014/main" id="{ED19FA73-7D02-44CF-8373-7F2C1DC51D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5" t="24318" r="2149" b="44673"/>
          <a:stretch/>
        </p:blipFill>
        <p:spPr bwMode="auto">
          <a:xfrm>
            <a:off x="1872044" y="4026714"/>
            <a:ext cx="1795245" cy="141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مشاهدة صورة المصدر">
            <a:extLst>
              <a:ext uri="{FF2B5EF4-FFF2-40B4-BE49-F238E27FC236}">
                <a16:creationId xmlns:a16="http://schemas.microsoft.com/office/drawing/2014/main" id="{3E3546FC-5D03-45C6-9609-5BC4BD8FBD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" t="24502" r="44747" b="44489"/>
          <a:stretch/>
        </p:blipFill>
        <p:spPr bwMode="auto">
          <a:xfrm>
            <a:off x="2420710" y="1385433"/>
            <a:ext cx="2474752" cy="141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مشاهدة صورة المصدر">
            <a:extLst>
              <a:ext uri="{FF2B5EF4-FFF2-40B4-BE49-F238E27FC236}">
                <a16:creationId xmlns:a16="http://schemas.microsoft.com/office/drawing/2014/main" id="{D6F3D65F-6446-4FFC-875C-84EBBC14C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7" t="65969" r="-749" b="1370"/>
          <a:stretch/>
        </p:blipFill>
        <p:spPr bwMode="auto">
          <a:xfrm>
            <a:off x="8535242" y="4219661"/>
            <a:ext cx="1568741" cy="149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مشاهدة صورة المصدر">
            <a:extLst>
              <a:ext uri="{FF2B5EF4-FFF2-40B4-BE49-F238E27FC236}">
                <a16:creationId xmlns:a16="http://schemas.microsoft.com/office/drawing/2014/main" id="{D2423669-3210-41B5-A4EE-5FF74547F9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7" t="65786" r="33709" b="453"/>
          <a:stretch/>
        </p:blipFill>
        <p:spPr bwMode="auto">
          <a:xfrm>
            <a:off x="5237167" y="4194494"/>
            <a:ext cx="1545981" cy="154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مشاهدة صورة المصدر">
            <a:extLst>
              <a:ext uri="{FF2B5EF4-FFF2-40B4-BE49-F238E27FC236}">
                <a16:creationId xmlns:a16="http://schemas.microsoft.com/office/drawing/2014/main" id="{6AE73A1F-6937-4376-BE6A-AE33790965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" t="64962" r="68727" b="-925"/>
          <a:stretch/>
        </p:blipFill>
        <p:spPr bwMode="auto">
          <a:xfrm>
            <a:off x="8533915" y="1431572"/>
            <a:ext cx="1410605" cy="164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3354F63-3582-4BDD-A7B9-73013F14559B}"/>
              </a:ext>
            </a:extLst>
          </p:cNvPr>
          <p:cNvSpPr/>
          <p:nvPr/>
        </p:nvSpPr>
        <p:spPr>
          <a:xfrm>
            <a:off x="8661532" y="3135792"/>
            <a:ext cx="1155369" cy="88084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29D2283-1CF2-47D5-AD59-719B2C302B42}"/>
              </a:ext>
            </a:extLst>
          </p:cNvPr>
          <p:cNvSpPr/>
          <p:nvPr/>
        </p:nvSpPr>
        <p:spPr>
          <a:xfrm>
            <a:off x="2952784" y="2831286"/>
            <a:ext cx="1155369" cy="88084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C7767F1-0A24-40CC-B96A-569553F437F3}"/>
              </a:ext>
            </a:extLst>
          </p:cNvPr>
          <p:cNvSpPr/>
          <p:nvPr/>
        </p:nvSpPr>
        <p:spPr>
          <a:xfrm>
            <a:off x="8826831" y="5738070"/>
            <a:ext cx="1155369" cy="88084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478DF15-9608-46C7-8679-F9086E3A10EE}"/>
              </a:ext>
            </a:extLst>
          </p:cNvPr>
          <p:cNvSpPr/>
          <p:nvPr/>
        </p:nvSpPr>
        <p:spPr>
          <a:xfrm>
            <a:off x="5432472" y="5830348"/>
            <a:ext cx="1155369" cy="88084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EDDDCF0-051C-4E78-B5F2-28F80DAFF93A}"/>
              </a:ext>
            </a:extLst>
          </p:cNvPr>
          <p:cNvSpPr/>
          <p:nvPr/>
        </p:nvSpPr>
        <p:spPr>
          <a:xfrm>
            <a:off x="2088017" y="5475507"/>
            <a:ext cx="1155369" cy="88084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pic>
        <p:nvPicPr>
          <p:cNvPr id="2052" name="Picture 4" descr="مشاهدة صورة المصدر">
            <a:extLst>
              <a:ext uri="{FF2B5EF4-FFF2-40B4-BE49-F238E27FC236}">
                <a16:creationId xmlns:a16="http://schemas.microsoft.com/office/drawing/2014/main" id="{ED86A707-68D7-4DB4-BD9E-FF9C86AEF5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32"/>
          <a:stretch/>
        </p:blipFill>
        <p:spPr bwMode="auto">
          <a:xfrm>
            <a:off x="4786976" y="1868462"/>
            <a:ext cx="3296873" cy="126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742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864" y="199179"/>
            <a:ext cx="6452201" cy="832104"/>
          </a:xfrm>
        </p:spPr>
        <p:txBody>
          <a:bodyPr>
            <a:normAutofit/>
          </a:bodyPr>
          <a:lstStyle/>
          <a:p>
            <a:pPr algn="ctr" rtl="1"/>
            <a:r>
              <a:rPr lang="ar-AE" dirty="0"/>
              <a:t>ضع علامة صح عند الصورة التي تمثل الاغتسال وعلامة خطا عند الصورة التي لا تمثل الاغتسال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مشاهدة صورة المصدر">
            <a:extLst>
              <a:ext uri="{FF2B5EF4-FFF2-40B4-BE49-F238E27FC236}">
                <a16:creationId xmlns:a16="http://schemas.microsoft.com/office/drawing/2014/main" id="{08708FDA-248E-435B-B6AB-795737BBD7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27"/>
          <a:stretch/>
        </p:blipFill>
        <p:spPr bwMode="auto">
          <a:xfrm>
            <a:off x="2231122" y="1542439"/>
            <a:ext cx="35817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592A802-FAFA-4B52-B5D1-FD82444268CE}"/>
              </a:ext>
            </a:extLst>
          </p:cNvPr>
          <p:cNvSpPr/>
          <p:nvPr/>
        </p:nvSpPr>
        <p:spPr>
          <a:xfrm>
            <a:off x="2940240" y="4897480"/>
            <a:ext cx="1858263" cy="140014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pic>
        <p:nvPicPr>
          <p:cNvPr id="5124" name="Picture 4" descr="مشاهدة صورة المصدر">
            <a:extLst>
              <a:ext uri="{FF2B5EF4-FFF2-40B4-BE49-F238E27FC236}">
                <a16:creationId xmlns:a16="http://schemas.microsoft.com/office/drawing/2014/main" id="{E1EC0447-2444-4B75-BD26-A8923E113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8" t="1991" r="4358" b="76514"/>
          <a:stretch/>
        </p:blipFill>
        <p:spPr bwMode="auto">
          <a:xfrm>
            <a:off x="6320407" y="1542439"/>
            <a:ext cx="4186106" cy="289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26AF77B-66A0-4721-AE4B-F0D473C73EEB}"/>
              </a:ext>
            </a:extLst>
          </p:cNvPr>
          <p:cNvSpPr/>
          <p:nvPr/>
        </p:nvSpPr>
        <p:spPr>
          <a:xfrm>
            <a:off x="7748530" y="4615487"/>
            <a:ext cx="1858263" cy="140014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955361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864" y="199179"/>
            <a:ext cx="6452201" cy="658643"/>
          </a:xfrm>
        </p:spPr>
        <p:txBody>
          <a:bodyPr>
            <a:normAutofit/>
          </a:bodyPr>
          <a:lstStyle/>
          <a:p>
            <a:pPr algn="ctr" rtl="1"/>
            <a:r>
              <a:rPr lang="ar-AE" dirty="0"/>
              <a:t>يلون الصور التي تمثل الاغتسال فقط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9B6011-A311-4092-AB2E-CCA929583A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4" t="1713" r="48799" b="49112"/>
          <a:stretch/>
        </p:blipFill>
        <p:spPr>
          <a:xfrm>
            <a:off x="2097249" y="1132365"/>
            <a:ext cx="1963023" cy="23776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38A1DB-C019-42BB-8D29-7CBEBCEF05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50000" r="2367" b="2284"/>
          <a:stretch/>
        </p:blipFill>
        <p:spPr>
          <a:xfrm>
            <a:off x="7928423" y="1305826"/>
            <a:ext cx="2284842" cy="248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0" name="Picture 6" descr="مشاهدة صورة المصدر">
            <a:extLst>
              <a:ext uri="{FF2B5EF4-FFF2-40B4-BE49-F238E27FC236}">
                <a16:creationId xmlns:a16="http://schemas.microsoft.com/office/drawing/2014/main" id="{216D9D39-C902-4AD5-BA58-B142A07A58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5" t="1991" r="5303" b="51559"/>
          <a:stretch/>
        </p:blipFill>
        <p:spPr bwMode="auto">
          <a:xfrm>
            <a:off x="4778185" y="1028836"/>
            <a:ext cx="2246938" cy="2760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مشاهدة صورة المصدر">
            <a:extLst>
              <a:ext uri="{FF2B5EF4-FFF2-40B4-BE49-F238E27FC236}">
                <a16:creationId xmlns:a16="http://schemas.microsoft.com/office/drawing/2014/main" id="{DF97B4F8-DE5E-4D23-BDFB-E9F2D1879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2362" r="51365" b="51188"/>
          <a:stretch/>
        </p:blipFill>
        <p:spPr bwMode="auto">
          <a:xfrm>
            <a:off x="1387395" y="3760010"/>
            <a:ext cx="2246938" cy="29277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3CA200-5F57-4685-AE6A-869B1A376A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69" t="3810" r="51689" b="48758"/>
          <a:stretch/>
        </p:blipFill>
        <p:spPr>
          <a:xfrm>
            <a:off x="8131730" y="4063509"/>
            <a:ext cx="2139561" cy="2624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4" name="Picture 10" descr="مشاهدة صورة المصدر">
            <a:extLst>
              <a:ext uri="{FF2B5EF4-FFF2-40B4-BE49-F238E27FC236}">
                <a16:creationId xmlns:a16="http://schemas.microsoft.com/office/drawing/2014/main" id="{21341219-D836-47BB-AA36-2C7344FB1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t="5994" r="9136" b="2904"/>
          <a:stretch/>
        </p:blipFill>
        <p:spPr bwMode="auto">
          <a:xfrm>
            <a:off x="4113203" y="4063509"/>
            <a:ext cx="3682767" cy="2568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034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sz="4400" dirty="0">
                <a:latin typeface="Arial" panose="020B0604020202020204" pitchFamily="34" charset="0"/>
                <a:cs typeface="Arial" panose="020B0604020202020204" pitchFamily="34" charset="0"/>
              </a:rPr>
              <a:t>شكراً للجميع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 rtl="1"/>
            <a:r>
              <a:rPr lang="ar-AE" sz="2000" dirty="0"/>
              <a:t>أ. رحمة النهدي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64046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EED42B-3B47-45C2-9F50-0B4533C0F1E3}">
  <ds:schemaRefs>
    <ds:schemaRef ds:uri="http://purl.org/dc/terms/"/>
    <ds:schemaRef ds:uri="c1803469-1359-4921-b8b2-4aa11e6de6e4"/>
    <ds:schemaRef ds:uri="http://schemas.microsoft.com/office/2006/documentManagement/types"/>
    <ds:schemaRef ds:uri="http://purl.org/dc/elements/1.1/"/>
    <ds:schemaRef ds:uri="http://schemas.microsoft.com/office/2006/metadata/properties"/>
    <ds:schemaRef ds:uri="0860e916-1933-4f54-bf75-902e7a9d18bb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853</Words>
  <Application>Microsoft Office PowerPoint</Application>
  <PresentationFormat>Widescreen</PresentationFormat>
  <Paragraphs>101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Franklin Gothic Book</vt:lpstr>
      <vt:lpstr>Sakkal Majalla</vt:lpstr>
      <vt:lpstr>Times New Roman</vt:lpstr>
      <vt:lpstr>Wingdings</vt:lpstr>
      <vt:lpstr>Office Theme</vt:lpstr>
      <vt:lpstr>1_Office Theme</vt:lpstr>
      <vt:lpstr>الاغتسال للاولاد بعد حدوث الجنابة</vt:lpstr>
      <vt:lpstr>PowerPoint Presentation</vt:lpstr>
      <vt:lpstr>PowerPoint Presentation</vt:lpstr>
      <vt:lpstr>الاغتسال للاولاد بعد حدوث الجنابة</vt:lpstr>
      <vt:lpstr>يضع دائرة على الادوات التي نحتاجها للاغتسال </vt:lpstr>
      <vt:lpstr>ترتيب الخطوات الصحيحة لغسل الجنابة بوضع الارقام حسب التسلسل الصحيح</vt:lpstr>
      <vt:lpstr>ضع علامة صح عند الصورة التي تمثل الاغتسال وعلامة خطا عند الصورة التي لا تمثل الاغتسال </vt:lpstr>
      <vt:lpstr>يلون الصور التي تمثل الاغتسال فقط </vt:lpstr>
      <vt:lpstr>شكراً للجميع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JUMAH SHUAIB MUSTAFA</cp:lastModifiedBy>
  <cp:revision>150</cp:revision>
  <dcterms:created xsi:type="dcterms:W3CDTF">2020-07-26T19:33:45Z</dcterms:created>
  <dcterms:modified xsi:type="dcterms:W3CDTF">2021-01-03T07:02:21Z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