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7" r:id="rId2"/>
    <p:sldId id="257" r:id="rId3"/>
    <p:sldId id="262" r:id="rId4"/>
    <p:sldId id="282" r:id="rId5"/>
    <p:sldId id="280" r:id="rId6"/>
    <p:sldId id="276"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21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I__saL4fH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youtu.be/piklRX7g1r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youtu.be/I__saL4fH74" TargetMode="External"/><Relationship Id="rId3" Type="http://schemas.openxmlformats.org/officeDocument/2006/relationships/hyperlink" Target="https://youtu.be/fHGJPXpq87A" TargetMode="External"/><Relationship Id="rId7" Type="http://schemas.openxmlformats.org/officeDocument/2006/relationships/hyperlink" Target="https://youtu.be/W4HIk6Jp35k" TargetMode="External"/><Relationship Id="rId12" Type="http://schemas.openxmlformats.org/officeDocument/2006/relationships/hyperlink" Target="https://youtu.be/svLsilZwdPw"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Gu7AGX8_e0o" TargetMode="External"/><Relationship Id="rId11" Type="http://schemas.openxmlformats.org/officeDocument/2006/relationships/hyperlink" Target="https://youtu.be/YtEeIsN0X4Y" TargetMode="External"/><Relationship Id="rId5" Type="http://schemas.openxmlformats.org/officeDocument/2006/relationships/hyperlink" Target="https://youtu.be/hGHlOtVX6BE" TargetMode="External"/><Relationship Id="rId10" Type="http://schemas.openxmlformats.org/officeDocument/2006/relationships/hyperlink" Target="https://youtu.be/-sgCUnWwves" TargetMode="External"/><Relationship Id="rId4" Type="http://schemas.openxmlformats.org/officeDocument/2006/relationships/hyperlink" Target="https://youtu.be/6ieDuhI__bU" TargetMode="External"/><Relationship Id="rId9" Type="http://schemas.openxmlformats.org/officeDocument/2006/relationships/hyperlink" Target="https://youtu.be/QNqp0ySGDg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000" dirty="0">
                <a:latin typeface="Sakkal Majalla" panose="02000000000000000000" pitchFamily="2" charset="-78"/>
                <a:cs typeface="Sakkal Majalla" panose="02000000000000000000" pitchFamily="2" charset="-78"/>
              </a:rPr>
              <a:t>استخدام الزمن الماضي في جمل </a:t>
            </a:r>
            <a:endParaRPr lang="ru-RU" sz="2000" dirty="0">
              <a:latin typeface="+mn-lt"/>
              <a:ea typeface="+mn-ea"/>
              <a:cs typeface="Sakkal Majalla" panose="02000000000000000000" pitchFamily="2" charset="-78"/>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0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a:extLst>
              <a:ext uri="{FF2B5EF4-FFF2-40B4-BE49-F238E27FC236}">
                <a16:creationId xmlns:a16="http://schemas.microsoft.com/office/drawing/2014/main" id="{63215561-8762-45C9-BA1F-17C85CE51210}"/>
              </a:ext>
            </a:extLst>
          </p:cNvPr>
          <p:cNvSpPr/>
          <p:nvPr/>
        </p:nvSpPr>
        <p:spPr>
          <a:xfrm>
            <a:off x="1181664" y="382516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endParaRPr lang="en-US" sz="1200" b="1"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60228619"/>
              </p:ext>
            </p:extLst>
          </p:nvPr>
        </p:nvGraphicFramePr>
        <p:xfrm>
          <a:off x="126749" y="68629"/>
          <a:ext cx="12004585" cy="6528155"/>
        </p:xfrm>
        <a:graphic>
          <a:graphicData uri="http://schemas.openxmlformats.org/drawingml/2006/table">
            <a:tbl>
              <a:tblPr firstRow="1" bandRow="1">
                <a:tableStyleId>{5940675A-B579-460E-94D1-54222C63F5DA}</a:tableStyleId>
              </a:tblPr>
              <a:tblGrid>
                <a:gridCol w="4396564">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استخدام الزمن الماضي في جمل </a:t>
                      </a:r>
                      <a:endParaRPr lang="ar-AE" sz="1200" b="1" kern="1200" dirty="0">
                        <a:solidFill>
                          <a:schemeClr val="tx1"/>
                        </a:solidFill>
                        <a:latin typeface="Arial" panose="020B0604020202020204" pitchFamily="34" charset="0"/>
                        <a:ea typeface="+mn-ea"/>
                        <a:cs typeface="+mn-cs"/>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a:t>
                      </a:r>
                      <a:r>
                        <a:rPr lang="en-US" sz="1200" b="1" i="0" u="none" strike="noStrike" dirty="0" smtClean="0">
                          <a:solidFill>
                            <a:srgbClr val="FF0000"/>
                          </a:solidFill>
                          <a:effectLst/>
                          <a:latin typeface="Sakkal Majalla" panose="02000000000000000000" pitchFamily="2" charset="-78"/>
                          <a:cs typeface="Sakkal Majalla" panose="02000000000000000000" pitchFamily="2" charset="-78"/>
                        </a:rPr>
                        <a:t>2144</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a:solidFill>
                          <a:srgbClr val="FF0000"/>
                        </a:solidFill>
                        <a:latin typeface="Arial" panose="020B0604020202020204" pitchFamily="34" charset="0"/>
                        <a:ea typeface="+mn-ea"/>
                        <a:cs typeface="+mn-cs"/>
                      </a:endParaRPr>
                    </a:p>
                    <a:p>
                      <a:pPr algn="r" rtl="1"/>
                      <a:endParaRPr lang="ar-AE" sz="1400" b="1" kern="1200" baseline="0" dirty="0">
                        <a:solidFill>
                          <a:srgbClr val="FF0000"/>
                        </a:solidFill>
                        <a:latin typeface="Arial" panose="020B0604020202020204" pitchFamily="34" charset="0"/>
                        <a:ea typeface="+mn-ea"/>
                        <a:cs typeface="+mn-cs"/>
                      </a:endParaRPr>
                    </a:p>
                    <a:p>
                      <a:pPr algn="r" rtl="1"/>
                      <a:r>
                        <a:rPr lang="ar-AE" sz="1400" b="1" kern="1200" dirty="0" smtClean="0">
                          <a:solidFill>
                            <a:srgbClr val="FF0000"/>
                          </a:solidFill>
                          <a:latin typeface="Arial" panose="020B0604020202020204" pitchFamily="34" charset="0"/>
                          <a:ea typeface="+mn-ea"/>
                          <a:cs typeface="+mn-cs"/>
                        </a:rPr>
                        <a:t>درس /يوم</a:t>
                      </a:r>
                      <a:r>
                        <a:rPr lang="ar-AE" sz="1400" b="1" kern="1200" baseline="0" dirty="0" smtClean="0">
                          <a:solidFill>
                            <a:srgbClr val="FF0000"/>
                          </a:solidFill>
                          <a:latin typeface="Arial" panose="020B0604020202020204" pitchFamily="34" charset="0"/>
                          <a:ea typeface="+mn-ea"/>
                          <a:cs typeface="+mn-cs"/>
                        </a:rPr>
                        <a:t> مع عائلتي </a:t>
                      </a:r>
                      <a:endParaRPr lang="ar-AE" sz="1400" b="1" kern="1200" dirty="0">
                        <a:solidFill>
                          <a:srgbClr val="FF0000"/>
                        </a:solidFill>
                        <a:latin typeface="Arial" panose="020B0604020202020204" pitchFamily="34" charset="0"/>
                        <a:ea typeface="+mn-ea"/>
                        <a:cs typeface="+mn-cs"/>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دخلت المعلمة الى الفصل ألقة  التحية على طلاب الفصل . وبعد ذلك قامت المعلمة بسؤال الطلاب عن  كيف قضوا  عطلة نهاية الأسبوع ..فرد خليفة  قائلا: لقد قضينا إجازة ممتعه بين أحضان الطبيعة يا معلمتي . فقد حجز والدى مزرعة كبيرة بين الجبال العالية وقامت إمي بإعداد الكثير من الأطباق الشهية في المزرعة . وكنت انا وأخوتي قد أحضرنا الكثير من الألعاب الترفيهية مثل كرة الطائرة وكرة السله بالإضافة الى الألعاب الورقية الجماعية .وكان أبي قد أعد عددت الشواء وقد اكلنا اللحم المشوى اللذيذوقد جلسنا واوقدنا النار وجلس كل افراد اأسرة حولها  وتبادلنا اطراف الحديث .بالفعل قضينا إجازه ممتعه ولكن للأسف في اليوم التالي كان علينا ان نجمع أمتعتنا للرجوع الى المنزل .ولكن أبي قد وعدنا أنه سيكرر تلك التجربة الرائعه .وانا  على يقين ان أبي يفى بوعده.ولو كنت أستطيع  معلمتي البقاء في المزرعه لمدة اطول لبقية ولكن كان علينا العودة الى المنزل .فقالت المعلمة : هذا رائع يا خليفة  فقد قضيت وقتا ممتعا مع العائلة . </a:t>
                      </a:r>
                      <a:endParaRPr lang="ar-AE" sz="1200" b="1" dirty="0">
                        <a:latin typeface="Sakkal Majalla" panose="02000000000000000000" pitchFamily="2" charset="-78"/>
                        <a:cs typeface="Sakkal Majalla" panose="02000000000000000000" pitchFamily="2" charset="-78"/>
                      </a:endParaRPr>
                    </a:p>
                    <a:p>
                      <a:pPr algn="r" rtl="1"/>
                      <a:endParaRPr lang="ar-AE" sz="1200" b="1" dirty="0">
                        <a:latin typeface="Sakkal Majalla" panose="02000000000000000000" pitchFamily="2" charset="-78"/>
                        <a:cs typeface="Sakkal Majalla" panose="02000000000000000000" pitchFamily="2" charset="-78"/>
                      </a:endParaRPr>
                    </a:p>
                    <a:p>
                      <a:pPr algn="r" rtl="1"/>
                      <a:endParaRPr lang="ar-SA" sz="1200" b="1"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الأنشطة </a:t>
                      </a:r>
                      <a:r>
                        <a:rPr lang="ar-AE" sz="1400" b="1" u="none" baseline="0" dirty="0" smtClean="0">
                          <a:solidFill>
                            <a:srgbClr val="FF0000"/>
                          </a:solidFill>
                          <a:latin typeface="Sakkal Majalla" panose="02000000000000000000" pitchFamily="2" charset="-78"/>
                          <a:cs typeface="Sakkal Majalla" panose="02000000000000000000" pitchFamily="2" charset="-78"/>
                        </a:rPr>
                        <a:t>الصفية: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(أستخدام الجمل الماضي –المضارع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تعبيريه لتدريب الطالب على إستخدام الجمل في الماضي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التعبير عن يومياته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إستخدام المصطلحات (لكن –أو كنت ) ألخ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مهارة التعبير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الجمل المضارع والماضي وبيان الفرق فيما بينهم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المواقف التعبيرية لتشجيع الطالب على التعبير . </a:t>
                      </a:r>
                      <a:endPar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عرض قصص تعبيريه لتدريب الطالب على التعبير .</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17 January 2021</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7" name="Rounded Rectangle 6">
            <a:extLst>
              <a:ext uri="{FF2B5EF4-FFF2-40B4-BE49-F238E27FC236}">
                <a16:creationId xmlns:a16="http://schemas.microsoft.com/office/drawing/2014/main" id="{63215561-8762-45C9-BA1F-17C85CE51210}"/>
              </a:ext>
            </a:extLst>
          </p:cNvPr>
          <p:cNvSpPr/>
          <p:nvPr/>
        </p:nvSpPr>
        <p:spPr>
          <a:xfrm>
            <a:off x="1181663" y="325700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a:hlinkClick r:id="rId3"/>
              </a:rPr>
              <a:t>https://youtu.be/I__</a:t>
            </a:r>
            <a:r>
              <a:rPr lang="en-US" sz="1200" dirty="0" smtClean="0">
                <a:hlinkClick r:id="rId3"/>
              </a:rPr>
              <a:t>saL4fH74</a:t>
            </a:r>
            <a:endParaRPr lang="ar-AE" sz="1200" dirty="0" smtClean="0"/>
          </a:p>
          <a:p>
            <a:r>
              <a:rPr lang="ar-AE" sz="1200" b="1" dirty="0" smtClean="0">
                <a:latin typeface="Sakkal Majalla" panose="02000000000000000000" pitchFamily="2" charset="-78"/>
                <a:cs typeface="Sakkal Majalla" panose="02000000000000000000" pitchFamily="2" charset="-78"/>
              </a:rPr>
              <a:t>درس عن أستخدام الجمل (الماضي –المضارع </a:t>
            </a:r>
            <a:endParaRPr lang="ar-AE" sz="1200" b="1" dirty="0">
              <a:latin typeface="Sakkal Majalla" panose="02000000000000000000" pitchFamily="2" charset="-78"/>
              <a:cs typeface="Sakkal Majalla" panose="02000000000000000000" pitchFamily="2" charset="-78"/>
            </a:endParaRPr>
          </a:p>
        </p:txBody>
      </p:sp>
      <p:sp>
        <p:nvSpPr>
          <p:cNvPr id="8" name="Rounded Rectangle 7">
            <a:extLst>
              <a:ext uri="{FF2B5EF4-FFF2-40B4-BE49-F238E27FC236}">
                <a16:creationId xmlns:a16="http://schemas.microsoft.com/office/drawing/2014/main" id="{63215561-8762-45C9-BA1F-17C85CE51210}"/>
              </a:ext>
            </a:extLst>
          </p:cNvPr>
          <p:cNvSpPr/>
          <p:nvPr/>
        </p:nvSpPr>
        <p:spPr>
          <a:xfrm>
            <a:off x="1181663" y="463953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4"/>
              </a:rPr>
              <a:t>https://</a:t>
            </a:r>
            <a:r>
              <a:rPr lang="en-US" sz="1200" b="1" dirty="0" smtClean="0">
                <a:latin typeface="Sakkal Majalla" panose="02000000000000000000" pitchFamily="2" charset="-78"/>
                <a:cs typeface="Sakkal Majalla" panose="02000000000000000000" pitchFamily="2" charset="-78"/>
                <a:hlinkClick r:id="rId4"/>
              </a:rPr>
              <a:t>youtu.be/piklRX7g1rA</a:t>
            </a:r>
            <a:endParaRPr lang="ar-AE"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قصه تدريبية للجمله الماضي والمضارع </a:t>
            </a:r>
            <a:endParaRPr lang="en-US" sz="1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26495156"/>
              </p:ext>
            </p:extLst>
          </p:nvPr>
        </p:nvGraphicFramePr>
        <p:xfrm>
          <a:off x="136479" y="173255"/>
          <a:ext cx="11943226" cy="6707334"/>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استخدام الزمن الماضي في جمل </a:t>
                      </a:r>
                      <a:endParaRPr lang="ar-AE" sz="1200" b="1" kern="1200" dirty="0" smtClean="0">
                        <a:solidFill>
                          <a:schemeClr val="tx1"/>
                        </a:solidFill>
                        <a:latin typeface="Arial" panose="020B0604020202020204" pitchFamily="34" charset="0"/>
                        <a:ea typeface="+mn-ea"/>
                        <a:cs typeface="+mn-cs"/>
                      </a:endParaRPr>
                    </a:p>
                    <a:p>
                      <a:pPr algn="r" rtl="1" fontAlgn="ctr"/>
                      <a:endParaRPr lang="ar-AE"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dirty="0" smtClean="0">
                        <a:latin typeface="Sakkal Majalla" panose="02000000000000000000" pitchFamily="2" charset="-78"/>
                        <a:cs typeface="Sakkal Majalla" panose="02000000000000000000" pitchFamily="2" charset="-78"/>
                      </a:endParaRPr>
                    </a:p>
                    <a:p>
                      <a:pPr algn="r" rtl="1"/>
                      <a:endParaRPr lang="ar-SA" sz="1400" b="1" dirty="0" smtClean="0">
                        <a:latin typeface="Sakkal Majalla" panose="02000000000000000000" pitchFamily="2" charset="-78"/>
                        <a:cs typeface="Sakkal Majalla" panose="02000000000000000000" pitchFamily="2" charset="-78"/>
                      </a:endParaRP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الأنشطة الصفية: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(أستخدام الجمل الماضي –المضارع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تعبيريه لتدريب الطالب على إستخدام الجمل في الماضي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التعبير عن يومياته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إستخدام المصطلحات (لكن –أو كنت ) ألخ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مهارة التعبير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الجمل المضارع والماضي وبيان الفرق فيما بينهم . </a:t>
                      </a:r>
                    </a:p>
                    <a:p>
                      <a:pPr marL="0" indent="0" algn="r" rtl="1">
                        <a:buFont typeface="+mj-lt"/>
                        <a:buNone/>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200" b="1" u="none" baseline="0" dirty="0" smtClean="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المواقف التعبيرية لتشجيع الطالب على التعبير .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عرض قصص تعبيريه لتدريب الطالب على التعبير .</a:t>
                      </a:r>
                    </a:p>
                    <a:p>
                      <a:pPr marL="228600" indent="-228600" algn="r" defTabSz="914400" rtl="1" eaLnBrk="1" latinLnBrk="0" hangingPunct="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17 January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694" y="1921447"/>
            <a:ext cx="5311833" cy="3253057"/>
          </a:xfrm>
          <a:prstGeom prst="rect">
            <a:avLst/>
          </a:prstGeom>
        </p:spPr>
      </p:pic>
    </p:spTree>
    <p:extLst>
      <p:ext uri="{BB962C8B-B14F-4D97-AF65-F5344CB8AC3E}">
        <p14:creationId xmlns:p14="http://schemas.microsoft.com/office/powerpoint/2010/main" val="2188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nvPr>
        </p:nvGraphicFramePr>
        <p:xfrm>
          <a:off x="133904" y="183270"/>
          <a:ext cx="11804073" cy="694147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baseline="0" dirty="0" smtClean="0">
                          <a:solidFill>
                            <a:schemeClr val="tx1"/>
                          </a:solidFill>
                          <a:latin typeface="Sakkal Majalla" panose="02000000000000000000" pitchFamily="2" charset="-78"/>
                          <a:cs typeface="Sakkal Majalla" panose="02000000000000000000" pitchFamily="2" charset="-78"/>
                        </a:rPr>
                        <a:t>هو</a:t>
                      </a:r>
                      <a:r>
                        <a:rPr lang="en-US"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smtClean="0">
                          <a:solidFill>
                            <a:schemeClr val="tx1"/>
                          </a:solidFill>
                          <a:latin typeface="Sakkal Majalla" panose="02000000000000000000" pitchFamily="2" charset="-78"/>
                          <a:cs typeface="Sakkal Majalla" panose="02000000000000000000" pitchFamily="2" charset="-78"/>
                        </a:rPr>
                        <a:t>ان يقوم الطالب بأستخدام الزمن الماضي في الجمل </a:t>
                      </a:r>
                      <a:endParaRPr lang="en-US" sz="1200" b="1" u="none" baseline="0" dirty="0" smtClean="0">
                        <a:solidFill>
                          <a:schemeClr val="tx1"/>
                        </a:solidFill>
                        <a:latin typeface="Sakkal Majalla" panose="02000000000000000000" pitchFamily="2" charset="-78"/>
                        <a:cs typeface="Sakkal Majalla" panose="02000000000000000000" pitchFamily="2" charset="-78"/>
                      </a:endParaRPr>
                    </a:p>
                    <a:p>
                      <a:pPr algn="r" rtl="1"/>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 يتدرب الطالب على المصطلحات التعبيريه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يتعرف الطالب على مهارة الألقاء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التشجيع في التواصل مع الاخرين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التمييز بين المصطلحات الماضي والحاضر </a:t>
                      </a: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بالعديد من المهارات الفنية بالألوان المفضله لديه _ وذلك بالصور التعبيريه _كنزهة عائلية –او صور تعبيريه لعبة كرة القدم مع مجموعة من الرفاق . صنع بطاقات للتخاطب من الأعمال الفنية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عرض العديد من الاناشيد الخاصة بالتعبير عن الجمل (القصص التعبيريه ) </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تقوم الأم بتشجيع الأبن على التعبير عن إحتياجاته الأساسيه (إعطاءه الوقت الكافي للتعبير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إعطاء الطالب الثقه بنفسه للتعبير امام الاخرين بمواقفه اليومية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تدريب الطالب في المنزل على إستخدام الجمل القصير ه في التعبير دون الأكتفاء فقط بكلمة (مثال)-إذا جاع الطالب (يجب ان يقول أنا جائع وأريد ان أكل ) وليس فقط الأكتفاء بقول (أكل –أرز –ألخ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أن يقوم الطالب بالتعبير  عن يومياته بمساعدة لفظية وجسدية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جيد</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a:solidFill>
                            <a:schemeClr val="tx1"/>
                          </a:solidFill>
                          <a:latin typeface="Sakkal Majalla" panose="02000000000000000000" pitchFamily="2" charset="-78"/>
                          <a:ea typeface="+mn-ea"/>
                          <a:cs typeface="Sakkal Majalla" panose="02000000000000000000" pitchFamily="2" charset="-78"/>
                        </a:rPr>
                        <a:t>أن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يقوم الطالب بالتعبير عن نفسه بمساعدة لفظية بسيطة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مرتفع</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بالتعبير عن نفسه بدون مساعدة .</a:t>
                      </a:r>
                      <a:endParaRPr lang="ar-AE" sz="1200" b="0"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17 January 2021</a:t>
            </a:fld>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5801197" y="2767768"/>
            <a:ext cx="3826141" cy="52893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3"/>
              </a:rPr>
              <a:t>https://</a:t>
            </a:r>
            <a:r>
              <a:rPr lang="en-US" sz="1200" b="1" dirty="0" smtClean="0">
                <a:solidFill>
                  <a:srgbClr val="FF0000"/>
                </a:solidFill>
                <a:latin typeface="Sakkal Majalla" panose="02000000000000000000" pitchFamily="2" charset="-78"/>
                <a:cs typeface="Sakkal Majalla" panose="02000000000000000000" pitchFamily="2" charset="-78"/>
                <a:hlinkClick r:id="rId3"/>
              </a:rPr>
              <a:t>youtu.be/fHGJPXpq87A</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7" name="Rounded Rectangle 4">
            <a:extLst>
              <a:ext uri="{FF2B5EF4-FFF2-40B4-BE49-F238E27FC236}">
                <a16:creationId xmlns:a16="http://schemas.microsoft.com/office/drawing/2014/main" id="{22EB8F90-BFA8-4D2C-86DD-2AA43FBCC0D6}"/>
              </a:ext>
            </a:extLst>
          </p:cNvPr>
          <p:cNvSpPr/>
          <p:nvPr/>
        </p:nvSpPr>
        <p:spPr>
          <a:xfrm>
            <a:off x="5670432" y="4683284"/>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050" dirty="0">
                <a:hlinkClick r:id="rId4"/>
              </a:rPr>
              <a:t>https://youtu.be/6ieDuhI__</a:t>
            </a:r>
            <a:r>
              <a:rPr lang="en-US" sz="1050" dirty="0" smtClean="0">
                <a:hlinkClick r:id="rId4"/>
              </a:rPr>
              <a:t>bU</a:t>
            </a:r>
            <a:endParaRPr lang="ar-AE" sz="1050" dirty="0" smtClean="0"/>
          </a:p>
          <a:p>
            <a:endParaRPr lang="en-US" sz="800" dirty="0"/>
          </a:p>
        </p:txBody>
      </p:sp>
      <p:sp>
        <p:nvSpPr>
          <p:cNvPr id="11" name="Rounded Rectangle 4">
            <a:extLst>
              <a:ext uri="{FF2B5EF4-FFF2-40B4-BE49-F238E27FC236}">
                <a16:creationId xmlns:a16="http://schemas.microsoft.com/office/drawing/2014/main" id="{32A22811-35C1-4FEA-9FEF-7790B29A869E}"/>
              </a:ext>
            </a:extLst>
          </p:cNvPr>
          <p:cNvSpPr/>
          <p:nvPr/>
        </p:nvSpPr>
        <p:spPr>
          <a:xfrm>
            <a:off x="5479204" y="5311773"/>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a:latin typeface="Sakkal Majalla" panose="02000000000000000000" pitchFamily="2" charset="-78"/>
                <a:cs typeface="Sakkal Majalla" panose="02000000000000000000" pitchFamily="2" charset="-78"/>
                <a:hlinkClick r:id="rId5"/>
              </a:rPr>
              <a:t>https://</a:t>
            </a:r>
            <a:r>
              <a:rPr lang="en-US" sz="1200" dirty="0" smtClean="0">
                <a:latin typeface="Sakkal Majalla" panose="02000000000000000000" pitchFamily="2" charset="-78"/>
                <a:cs typeface="Sakkal Majalla" panose="02000000000000000000" pitchFamily="2" charset="-78"/>
                <a:hlinkClick r:id="rId5"/>
              </a:rPr>
              <a:t>youtu.be/hGHlOtVX6BE</a:t>
            </a:r>
            <a:endParaRPr lang="ar-AE" sz="1200" dirty="0" smtClean="0">
              <a:latin typeface="Sakkal Majalla" panose="02000000000000000000" pitchFamily="2" charset="-78"/>
              <a:cs typeface="Sakkal Majalla" panose="02000000000000000000" pitchFamily="2" charset="-78"/>
            </a:endParaRPr>
          </a:p>
          <a:p>
            <a:pPr algn="ctr"/>
            <a:endParaRPr lang="ar-AE" sz="1200"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B1D6BD11-822A-4324-B14B-9163DA4D8F83}"/>
              </a:ext>
            </a:extLst>
          </p:cNvPr>
          <p:cNvSpPr txBox="1"/>
          <p:nvPr/>
        </p:nvSpPr>
        <p:spPr>
          <a:xfrm>
            <a:off x="574629" y="5184395"/>
            <a:ext cx="3389039"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6"/>
              </a:rPr>
              <a:t>https://</a:t>
            </a:r>
            <a:r>
              <a:rPr lang="en-US" sz="1200" dirty="0" smtClean="0">
                <a:latin typeface="Sakkal Majalla" panose="02000000000000000000" pitchFamily="2" charset="-78"/>
                <a:cs typeface="Sakkal Majalla" panose="02000000000000000000" pitchFamily="2" charset="-78"/>
                <a:hlinkClick r:id="rId6"/>
              </a:rPr>
              <a:t>youtu.be/Gu7AGX8_e0o</a:t>
            </a:r>
            <a:endParaRPr lang="ar-AE" sz="1200" dirty="0" smtClean="0">
              <a:latin typeface="Sakkal Majalla" panose="02000000000000000000" pitchFamily="2" charset="-78"/>
              <a:cs typeface="Sakkal Majalla" panose="02000000000000000000" pitchFamily="2" charset="-78"/>
            </a:endParaRPr>
          </a:p>
          <a:p>
            <a:endParaRPr lang="en-US" sz="1200" dirty="0">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455927" y="5774813"/>
            <a:ext cx="3507741"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7"/>
              </a:rPr>
              <a:t>https://</a:t>
            </a:r>
            <a:r>
              <a:rPr lang="en-US" sz="1200" dirty="0" smtClean="0">
                <a:latin typeface="Sakkal Majalla" panose="02000000000000000000" pitchFamily="2" charset="-78"/>
                <a:cs typeface="Sakkal Majalla" panose="02000000000000000000" pitchFamily="2" charset="-78"/>
                <a:hlinkClick r:id="rId7"/>
              </a:rPr>
              <a:t>youtu.be/W4HIk6Jp35k</a:t>
            </a:r>
            <a:endParaRPr lang="ar-AE" sz="1200" dirty="0" smtClean="0">
              <a:latin typeface="Sakkal Majalla" panose="02000000000000000000" pitchFamily="2" charset="-78"/>
              <a:cs typeface="Sakkal Majalla" panose="02000000000000000000" pitchFamily="2" charset="-78"/>
            </a:endParaRPr>
          </a:p>
          <a:p>
            <a:endParaRPr lang="ar-AE" sz="1200" dirty="0">
              <a:latin typeface="Sakkal Majalla" panose="02000000000000000000" pitchFamily="2" charset="-78"/>
              <a:cs typeface="Sakkal Majalla" panose="02000000000000000000" pitchFamily="2" charset="-78"/>
            </a:endParaRPr>
          </a:p>
        </p:txBody>
      </p:sp>
      <p:sp>
        <p:nvSpPr>
          <p:cNvPr id="13" name="Rounded Rectangle 4">
            <a:extLst>
              <a:ext uri="{FF2B5EF4-FFF2-40B4-BE49-F238E27FC236}">
                <a16:creationId xmlns:a16="http://schemas.microsoft.com/office/drawing/2014/main" id="{32A22811-35C1-4FEA-9FEF-7790B29A869E}"/>
              </a:ext>
            </a:extLst>
          </p:cNvPr>
          <p:cNvSpPr/>
          <p:nvPr/>
        </p:nvSpPr>
        <p:spPr>
          <a:xfrm>
            <a:off x="5578069" y="5902191"/>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en-US" sz="1200" b="1" dirty="0">
                <a:latin typeface="Sakkal Majalla" panose="02000000000000000000" pitchFamily="2" charset="-78"/>
                <a:cs typeface="Sakkal Majalla" panose="02000000000000000000" pitchFamily="2" charset="-78"/>
                <a:hlinkClick r:id="rId8"/>
              </a:rPr>
              <a:t>https://youtu.be/I__</a:t>
            </a:r>
            <a:r>
              <a:rPr lang="en-US" sz="1200" b="1" dirty="0" smtClean="0">
                <a:latin typeface="Sakkal Majalla" panose="02000000000000000000" pitchFamily="2" charset="-78"/>
                <a:cs typeface="Sakkal Majalla" panose="02000000000000000000" pitchFamily="2" charset="-78"/>
                <a:hlinkClick r:id="rId8"/>
              </a:rPr>
              <a:t>saL4fH74</a:t>
            </a:r>
            <a:endParaRPr lang="ar-AE" sz="1200" b="1" dirty="0" smtClean="0">
              <a:latin typeface="Sakkal Majalla" panose="02000000000000000000" pitchFamily="2" charset="-78"/>
              <a:cs typeface="Sakkal Majalla" panose="02000000000000000000" pitchFamily="2" charset="-78"/>
            </a:endParaRPr>
          </a:p>
          <a:p>
            <a:pPr algn="ctr" rtl="1"/>
            <a:endParaRPr lang="ar-AE" sz="1200" b="1" dirty="0">
              <a:latin typeface="Sakkal Majalla" panose="02000000000000000000" pitchFamily="2" charset="-78"/>
              <a:cs typeface="Sakkal Majalla" panose="02000000000000000000" pitchFamily="2" charset="-78"/>
            </a:endParaRPr>
          </a:p>
        </p:txBody>
      </p:sp>
      <p:sp>
        <p:nvSpPr>
          <p:cNvPr id="17" name="Rounded Rectangle 4">
            <a:extLst>
              <a:ext uri="{FF2B5EF4-FFF2-40B4-BE49-F238E27FC236}">
                <a16:creationId xmlns:a16="http://schemas.microsoft.com/office/drawing/2014/main" id="{63215561-8762-45C9-BA1F-17C85CE51210}"/>
              </a:ext>
            </a:extLst>
          </p:cNvPr>
          <p:cNvSpPr/>
          <p:nvPr/>
        </p:nvSpPr>
        <p:spPr>
          <a:xfrm>
            <a:off x="296728" y="238292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9"/>
              </a:rPr>
              <a:t>https://</a:t>
            </a:r>
            <a:r>
              <a:rPr lang="en-US" sz="1200" b="1" dirty="0" smtClean="0">
                <a:solidFill>
                  <a:srgbClr val="FF0000"/>
                </a:solidFill>
                <a:latin typeface="Sakkal Majalla" panose="02000000000000000000" pitchFamily="2" charset="-78"/>
                <a:cs typeface="Sakkal Majalla" panose="02000000000000000000" pitchFamily="2" charset="-78"/>
                <a:hlinkClick r:id="rId9"/>
              </a:rPr>
              <a:t>youtu.be/QNqp0ySGDgM</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8" name="Rounded Rectangle 4">
            <a:extLst>
              <a:ext uri="{FF2B5EF4-FFF2-40B4-BE49-F238E27FC236}">
                <a16:creationId xmlns:a16="http://schemas.microsoft.com/office/drawing/2014/main" id="{63215561-8762-45C9-BA1F-17C85CE51210}"/>
              </a:ext>
            </a:extLst>
          </p:cNvPr>
          <p:cNvSpPr/>
          <p:nvPr/>
        </p:nvSpPr>
        <p:spPr>
          <a:xfrm>
            <a:off x="296729" y="1578306"/>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0"/>
              </a:rPr>
              <a:t>https://youtu.be/-</a:t>
            </a:r>
            <a:r>
              <a:rPr lang="en-US" sz="1200" b="1" dirty="0" smtClean="0">
                <a:solidFill>
                  <a:srgbClr val="FF0000"/>
                </a:solidFill>
                <a:latin typeface="Sakkal Majalla" panose="02000000000000000000" pitchFamily="2" charset="-78"/>
                <a:cs typeface="Sakkal Majalla" panose="02000000000000000000" pitchFamily="2" charset="-78"/>
                <a:hlinkClick r:id="rId10"/>
              </a:rPr>
              <a:t>sgCUnWwves</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9" name="Rounded Rectangle 4">
            <a:extLst>
              <a:ext uri="{FF2B5EF4-FFF2-40B4-BE49-F238E27FC236}">
                <a16:creationId xmlns:a16="http://schemas.microsoft.com/office/drawing/2014/main" id="{63215561-8762-45C9-BA1F-17C85CE51210}"/>
              </a:ext>
            </a:extLst>
          </p:cNvPr>
          <p:cNvSpPr/>
          <p:nvPr/>
        </p:nvSpPr>
        <p:spPr>
          <a:xfrm>
            <a:off x="415430" y="297334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1"/>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1"/>
              </a:rPr>
              <a:t>youtu.be/YtEeIsN0X4Y</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5" name="Rounded Rectangle 4">
            <a:extLst>
              <a:ext uri="{FF2B5EF4-FFF2-40B4-BE49-F238E27FC236}">
                <a16:creationId xmlns:a16="http://schemas.microsoft.com/office/drawing/2014/main" id="{22EB8F90-BFA8-4D2C-86DD-2AA43FBCC0D6}"/>
              </a:ext>
            </a:extLst>
          </p:cNvPr>
          <p:cNvSpPr/>
          <p:nvPr/>
        </p:nvSpPr>
        <p:spPr>
          <a:xfrm>
            <a:off x="455927" y="4709389"/>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800" dirty="0">
                <a:hlinkClick r:id="rId12"/>
              </a:rPr>
              <a:t>https://</a:t>
            </a:r>
            <a:r>
              <a:rPr lang="en-US" sz="800" dirty="0" smtClean="0">
                <a:hlinkClick r:id="rId12"/>
              </a:rPr>
              <a:t>youtu.be/svLsilZwdPw</a:t>
            </a:r>
            <a:endParaRPr lang="ar-AE" sz="800" dirty="0" smtClean="0"/>
          </a:p>
          <a:p>
            <a:endParaRPr lang="en-US" sz="800" dirty="0"/>
          </a:p>
        </p:txBody>
      </p:sp>
    </p:spTree>
    <p:extLst>
      <p:ext uri="{BB962C8B-B14F-4D97-AF65-F5344CB8AC3E}">
        <p14:creationId xmlns:p14="http://schemas.microsoft.com/office/powerpoint/2010/main" val="347420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5012" y="99753"/>
            <a:ext cx="6375861" cy="6621721"/>
          </a:xfrm>
          <a:prstGeom prst="rect">
            <a:avLst/>
          </a:prstGeom>
        </p:spPr>
      </p:pic>
    </p:spTree>
    <p:extLst>
      <p:ext uri="{BB962C8B-B14F-4D97-AF65-F5344CB8AC3E}">
        <p14:creationId xmlns:p14="http://schemas.microsoft.com/office/powerpoint/2010/main" val="361619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61" y="1047404"/>
            <a:ext cx="6479770" cy="5441631"/>
          </a:xfrm>
          <a:prstGeom prst="rect">
            <a:avLst/>
          </a:prstGeom>
        </p:spPr>
      </p:pic>
      <p:sp>
        <p:nvSpPr>
          <p:cNvPr id="9" name="Title 1">
            <a:extLst>
              <a:ext uri="{FF2B5EF4-FFF2-40B4-BE49-F238E27FC236}">
                <a16:creationId xmlns:a16="http://schemas.microsoft.com/office/drawing/2014/main" id="{F845AB00-1C5C-4EB0-B93F-C03AB7A9BC6F}"/>
              </a:ext>
            </a:extLst>
          </p:cNvPr>
          <p:cNvSpPr txBox="1">
            <a:spLocks/>
          </p:cNvSpPr>
          <p:nvPr/>
        </p:nvSpPr>
        <p:spPr>
          <a:xfrm>
            <a:off x="2685012" y="267071"/>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تدريب الطالب على بعض القصص القصيرة </a:t>
            </a:r>
            <a:endParaRPr lang="ar-AE" dirty="0"/>
          </a:p>
        </p:txBody>
      </p:sp>
    </p:spTree>
    <p:extLst>
      <p:ext uri="{BB962C8B-B14F-4D97-AF65-F5344CB8AC3E}">
        <p14:creationId xmlns:p14="http://schemas.microsoft.com/office/powerpoint/2010/main" val="252940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7767" y="1130530"/>
            <a:ext cx="6051664" cy="5552901"/>
          </a:xfrm>
          <a:prstGeom prst="rect">
            <a:avLst/>
          </a:prstGeom>
        </p:spPr>
      </p:pic>
      <p:sp>
        <p:nvSpPr>
          <p:cNvPr id="5" name="Title 1">
            <a:extLst>
              <a:ext uri="{FF2B5EF4-FFF2-40B4-BE49-F238E27FC236}">
                <a16:creationId xmlns:a16="http://schemas.microsoft.com/office/drawing/2014/main" id="{F845AB00-1C5C-4EB0-B93F-C03AB7A9BC6F}"/>
              </a:ext>
            </a:extLst>
          </p:cNvPr>
          <p:cNvSpPr txBox="1">
            <a:spLocks/>
          </p:cNvSpPr>
          <p:nvPr/>
        </p:nvSpPr>
        <p:spPr>
          <a:xfrm>
            <a:off x="2402377" y="197551"/>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تدريب الطالب على التمييز بين كلمات الماضي والمضارع </a:t>
            </a:r>
            <a:endParaRPr lang="ar-AE" dirty="0"/>
          </a:p>
        </p:txBody>
      </p:sp>
    </p:spTree>
    <p:extLst>
      <p:ext uri="{BB962C8B-B14F-4D97-AF65-F5344CB8AC3E}">
        <p14:creationId xmlns:p14="http://schemas.microsoft.com/office/powerpoint/2010/main" val="2776823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1921</TotalTime>
  <Words>789</Words>
  <Application>Microsoft Office PowerPoint</Application>
  <PresentationFormat>Widescreen</PresentationFormat>
  <Paragraphs>123</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Sakkal Majalla</vt:lpstr>
      <vt:lpstr>Times New Roman</vt:lpstr>
      <vt:lpstr>Office Theme</vt:lpstr>
      <vt:lpstr>استخدام الزمن الماضي في جمل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DELL</cp:lastModifiedBy>
  <cp:revision>93</cp:revision>
  <dcterms:created xsi:type="dcterms:W3CDTF">2020-08-09T14:20:39Z</dcterms:created>
  <dcterms:modified xsi:type="dcterms:W3CDTF">2021-01-17T15:18:29Z</dcterms:modified>
</cp:coreProperties>
</file>