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7" r:id="rId2"/>
    <p:sldId id="257" r:id="rId3"/>
    <p:sldId id="262" r:id="rId4"/>
    <p:sldId id="264" r:id="rId5"/>
    <p:sldId id="268" r:id="rId6"/>
    <p:sldId id="269" r:id="rId7"/>
    <p:sldId id="270" r:id="rId8"/>
    <p:sldId id="271" r:id="rId9"/>
    <p:sldId id="272" r:id="rId10"/>
    <p:sldId id="273" r:id="rId11"/>
    <p:sldId id="274" r:id="rId12"/>
    <p:sldId id="275"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05896-1F24-40A2-9BD7-C9B019EBCE89}" type="datetimeFigureOut">
              <a:rPr lang="en-US" smtClean="0"/>
              <a:t>12/16/2020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CC465F-616A-4543-A239-8FB328507573}" type="slidenum">
              <a:rPr lang="en-US" smtClean="0"/>
              <a:t>‹#›</a:t>
            </a:fld>
            <a:endParaRPr lang="en-US"/>
          </a:p>
        </p:txBody>
      </p:sp>
    </p:spTree>
    <p:extLst>
      <p:ext uri="{BB962C8B-B14F-4D97-AF65-F5344CB8AC3E}">
        <p14:creationId xmlns:p14="http://schemas.microsoft.com/office/powerpoint/2010/main" val="2788066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1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756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00C8F7-8467-3041-A730-392BF4A7A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4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57AD1-B518-4CA8-91B9-70BF5E601A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D40E84-8AF7-45BF-88AF-64BD0E794E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46FE2B-A3D3-477C-814B-DBD155A16AAD}"/>
              </a:ext>
            </a:extLst>
          </p:cNvPr>
          <p:cNvSpPr>
            <a:spLocks noGrp="1"/>
          </p:cNvSpPr>
          <p:nvPr>
            <p:ph type="dt" sz="half" idx="10"/>
          </p:nvPr>
        </p:nvSpPr>
        <p:spPr/>
        <p:txBody>
          <a:bodyPr/>
          <a:lstStyle/>
          <a:p>
            <a:fld id="{3A955D50-50B6-4988-B7CD-3692C4A79545}" type="datetimeFigureOut">
              <a:rPr lang="en-US" smtClean="0"/>
              <a:t>12/16/2020</a:t>
            </a:fld>
            <a:endParaRPr lang="en-US"/>
          </a:p>
        </p:txBody>
      </p:sp>
      <p:sp>
        <p:nvSpPr>
          <p:cNvPr id="5" name="Footer Placeholder 4">
            <a:extLst>
              <a:ext uri="{FF2B5EF4-FFF2-40B4-BE49-F238E27FC236}">
                <a16:creationId xmlns:a16="http://schemas.microsoft.com/office/drawing/2014/main" id="{13569D02-FCFA-4A05-B8A5-AE063B859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4D698-8B90-4CA0-83E6-C19D836640F8}"/>
              </a:ext>
            </a:extLst>
          </p:cNvPr>
          <p:cNvSpPr>
            <a:spLocks noGrp="1"/>
          </p:cNvSpPr>
          <p:nvPr>
            <p:ph type="sldNum" sz="quarter" idx="12"/>
          </p:nvPr>
        </p:nvSpPr>
        <p:spPr/>
        <p:txBody>
          <a:bodyPr/>
          <a:lstStyle/>
          <a:p>
            <a:fld id="{93D9D38A-DCF5-49F0-AA1B-63B96E391D0F}" type="slidenum">
              <a:rPr lang="en-US" smtClean="0"/>
              <a:t>‹#›</a:t>
            </a:fld>
            <a:endParaRPr lang="en-US"/>
          </a:p>
        </p:txBody>
      </p:sp>
    </p:spTree>
    <p:extLst>
      <p:ext uri="{BB962C8B-B14F-4D97-AF65-F5344CB8AC3E}">
        <p14:creationId xmlns:p14="http://schemas.microsoft.com/office/powerpoint/2010/main" val="3013819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0875-C6C5-4B13-8DE9-782FA73C4D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DFEA61-1A42-4AD4-A7DA-7E2F4ECF03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D178B-03A1-4F44-B3B2-309C6282ED53}"/>
              </a:ext>
            </a:extLst>
          </p:cNvPr>
          <p:cNvSpPr>
            <a:spLocks noGrp="1"/>
          </p:cNvSpPr>
          <p:nvPr>
            <p:ph type="dt" sz="half" idx="10"/>
          </p:nvPr>
        </p:nvSpPr>
        <p:spPr/>
        <p:txBody>
          <a:bodyPr/>
          <a:lstStyle/>
          <a:p>
            <a:fld id="{3A955D50-50B6-4988-B7CD-3692C4A79545}" type="datetimeFigureOut">
              <a:rPr lang="en-US" smtClean="0"/>
              <a:t>12/16/2020</a:t>
            </a:fld>
            <a:endParaRPr lang="en-US"/>
          </a:p>
        </p:txBody>
      </p:sp>
      <p:sp>
        <p:nvSpPr>
          <p:cNvPr id="5" name="Footer Placeholder 4">
            <a:extLst>
              <a:ext uri="{FF2B5EF4-FFF2-40B4-BE49-F238E27FC236}">
                <a16:creationId xmlns:a16="http://schemas.microsoft.com/office/drawing/2014/main" id="{29F5434A-EF69-4FE1-99B8-61D2E71511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604609-9F0C-40B9-9D34-F88082611AA3}"/>
              </a:ext>
            </a:extLst>
          </p:cNvPr>
          <p:cNvSpPr>
            <a:spLocks noGrp="1"/>
          </p:cNvSpPr>
          <p:nvPr>
            <p:ph type="sldNum" sz="quarter" idx="12"/>
          </p:nvPr>
        </p:nvSpPr>
        <p:spPr/>
        <p:txBody>
          <a:bodyPr/>
          <a:lstStyle/>
          <a:p>
            <a:fld id="{93D9D38A-DCF5-49F0-AA1B-63B96E391D0F}" type="slidenum">
              <a:rPr lang="en-US" smtClean="0"/>
              <a:t>‹#›</a:t>
            </a:fld>
            <a:endParaRPr lang="en-US"/>
          </a:p>
        </p:txBody>
      </p:sp>
    </p:spTree>
    <p:extLst>
      <p:ext uri="{BB962C8B-B14F-4D97-AF65-F5344CB8AC3E}">
        <p14:creationId xmlns:p14="http://schemas.microsoft.com/office/powerpoint/2010/main" val="75904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2EA8B8-9B57-4D91-BE85-7B551EF4FF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F1F97E-E5D6-46C3-A028-50213DC4A1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1F864-158C-4035-8AB6-F07562A9B5DC}"/>
              </a:ext>
            </a:extLst>
          </p:cNvPr>
          <p:cNvSpPr>
            <a:spLocks noGrp="1"/>
          </p:cNvSpPr>
          <p:nvPr>
            <p:ph type="dt" sz="half" idx="10"/>
          </p:nvPr>
        </p:nvSpPr>
        <p:spPr/>
        <p:txBody>
          <a:bodyPr/>
          <a:lstStyle/>
          <a:p>
            <a:fld id="{3A955D50-50B6-4988-B7CD-3692C4A79545}" type="datetimeFigureOut">
              <a:rPr lang="en-US" smtClean="0"/>
              <a:t>12/16/2020</a:t>
            </a:fld>
            <a:endParaRPr lang="en-US"/>
          </a:p>
        </p:txBody>
      </p:sp>
      <p:sp>
        <p:nvSpPr>
          <p:cNvPr id="5" name="Footer Placeholder 4">
            <a:extLst>
              <a:ext uri="{FF2B5EF4-FFF2-40B4-BE49-F238E27FC236}">
                <a16:creationId xmlns:a16="http://schemas.microsoft.com/office/drawing/2014/main" id="{A22B0FB9-5C9F-4548-86E2-E41CE1D32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669FB4-BC13-4C5E-B16B-D7337397F737}"/>
              </a:ext>
            </a:extLst>
          </p:cNvPr>
          <p:cNvSpPr>
            <a:spLocks noGrp="1"/>
          </p:cNvSpPr>
          <p:nvPr>
            <p:ph type="sldNum" sz="quarter" idx="12"/>
          </p:nvPr>
        </p:nvSpPr>
        <p:spPr/>
        <p:txBody>
          <a:bodyPr/>
          <a:lstStyle/>
          <a:p>
            <a:fld id="{93D9D38A-DCF5-49F0-AA1B-63B96E391D0F}" type="slidenum">
              <a:rPr lang="en-US" smtClean="0"/>
              <a:t>‹#›</a:t>
            </a:fld>
            <a:endParaRPr lang="en-US"/>
          </a:p>
        </p:txBody>
      </p:sp>
    </p:spTree>
    <p:extLst>
      <p:ext uri="{BB962C8B-B14F-4D97-AF65-F5344CB8AC3E}">
        <p14:creationId xmlns:p14="http://schemas.microsoft.com/office/powerpoint/2010/main" val="254859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265858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dirty="0"/>
              <a:t>Click icon to add media</a:t>
            </a:r>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2706995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BAFFE-BEED-4EDA-B0A9-D4B933A4CB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365648-B896-4FE9-87FC-5681FF92F8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35D6B9-C8BD-4779-AD03-FA91E12717FB}"/>
              </a:ext>
            </a:extLst>
          </p:cNvPr>
          <p:cNvSpPr>
            <a:spLocks noGrp="1"/>
          </p:cNvSpPr>
          <p:nvPr>
            <p:ph type="dt" sz="half" idx="10"/>
          </p:nvPr>
        </p:nvSpPr>
        <p:spPr/>
        <p:txBody>
          <a:bodyPr/>
          <a:lstStyle/>
          <a:p>
            <a:fld id="{3A955D50-50B6-4988-B7CD-3692C4A79545}" type="datetimeFigureOut">
              <a:rPr lang="en-US" smtClean="0"/>
              <a:t>12/16/2020</a:t>
            </a:fld>
            <a:endParaRPr lang="en-US"/>
          </a:p>
        </p:txBody>
      </p:sp>
      <p:sp>
        <p:nvSpPr>
          <p:cNvPr id="5" name="Footer Placeholder 4">
            <a:extLst>
              <a:ext uri="{FF2B5EF4-FFF2-40B4-BE49-F238E27FC236}">
                <a16:creationId xmlns:a16="http://schemas.microsoft.com/office/drawing/2014/main" id="{94BC5842-BE8C-489C-8B4C-56B135E90D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D8659-2EFD-4B0A-81CF-FE9E6D03FAE1}"/>
              </a:ext>
            </a:extLst>
          </p:cNvPr>
          <p:cNvSpPr>
            <a:spLocks noGrp="1"/>
          </p:cNvSpPr>
          <p:nvPr>
            <p:ph type="sldNum" sz="quarter" idx="12"/>
          </p:nvPr>
        </p:nvSpPr>
        <p:spPr/>
        <p:txBody>
          <a:bodyPr/>
          <a:lstStyle/>
          <a:p>
            <a:fld id="{93D9D38A-DCF5-49F0-AA1B-63B96E391D0F}" type="slidenum">
              <a:rPr lang="en-US" smtClean="0"/>
              <a:t>‹#›</a:t>
            </a:fld>
            <a:endParaRPr lang="en-US"/>
          </a:p>
        </p:txBody>
      </p:sp>
    </p:spTree>
    <p:extLst>
      <p:ext uri="{BB962C8B-B14F-4D97-AF65-F5344CB8AC3E}">
        <p14:creationId xmlns:p14="http://schemas.microsoft.com/office/powerpoint/2010/main" val="14178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4EC1-86A3-4C68-BCC4-7AEE53C8E2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5B6F6E-976A-42FA-88C2-23FA67F588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41577D-0CB5-45C0-9A31-53B7B0A97B49}"/>
              </a:ext>
            </a:extLst>
          </p:cNvPr>
          <p:cNvSpPr>
            <a:spLocks noGrp="1"/>
          </p:cNvSpPr>
          <p:nvPr>
            <p:ph type="dt" sz="half" idx="10"/>
          </p:nvPr>
        </p:nvSpPr>
        <p:spPr/>
        <p:txBody>
          <a:bodyPr/>
          <a:lstStyle/>
          <a:p>
            <a:fld id="{3A955D50-50B6-4988-B7CD-3692C4A79545}" type="datetimeFigureOut">
              <a:rPr lang="en-US" smtClean="0"/>
              <a:t>12/16/2020</a:t>
            </a:fld>
            <a:endParaRPr lang="en-US"/>
          </a:p>
        </p:txBody>
      </p:sp>
      <p:sp>
        <p:nvSpPr>
          <p:cNvPr id="5" name="Footer Placeholder 4">
            <a:extLst>
              <a:ext uri="{FF2B5EF4-FFF2-40B4-BE49-F238E27FC236}">
                <a16:creationId xmlns:a16="http://schemas.microsoft.com/office/drawing/2014/main" id="{232195BE-CA73-48A2-8C69-CD9E88EF0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51CDC-9B9D-4877-837C-E21B46DDB322}"/>
              </a:ext>
            </a:extLst>
          </p:cNvPr>
          <p:cNvSpPr>
            <a:spLocks noGrp="1"/>
          </p:cNvSpPr>
          <p:nvPr>
            <p:ph type="sldNum" sz="quarter" idx="12"/>
          </p:nvPr>
        </p:nvSpPr>
        <p:spPr/>
        <p:txBody>
          <a:bodyPr/>
          <a:lstStyle/>
          <a:p>
            <a:fld id="{93D9D38A-DCF5-49F0-AA1B-63B96E391D0F}" type="slidenum">
              <a:rPr lang="en-US" smtClean="0"/>
              <a:t>‹#›</a:t>
            </a:fld>
            <a:endParaRPr lang="en-US"/>
          </a:p>
        </p:txBody>
      </p:sp>
    </p:spTree>
    <p:extLst>
      <p:ext uri="{BB962C8B-B14F-4D97-AF65-F5344CB8AC3E}">
        <p14:creationId xmlns:p14="http://schemas.microsoft.com/office/powerpoint/2010/main" val="3524070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5238B-248F-4AAD-8860-82F6075559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D4B78F-ECF6-4FB3-8D30-5A5C700C47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C5DDF5-E482-4E30-833D-EB816C35BA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22097-B52F-4D2F-B21F-9666D61418FC}"/>
              </a:ext>
            </a:extLst>
          </p:cNvPr>
          <p:cNvSpPr>
            <a:spLocks noGrp="1"/>
          </p:cNvSpPr>
          <p:nvPr>
            <p:ph type="dt" sz="half" idx="10"/>
          </p:nvPr>
        </p:nvSpPr>
        <p:spPr/>
        <p:txBody>
          <a:bodyPr/>
          <a:lstStyle/>
          <a:p>
            <a:fld id="{3A955D50-50B6-4988-B7CD-3692C4A79545}" type="datetimeFigureOut">
              <a:rPr lang="en-US" smtClean="0"/>
              <a:t>12/16/2020</a:t>
            </a:fld>
            <a:endParaRPr lang="en-US"/>
          </a:p>
        </p:txBody>
      </p:sp>
      <p:sp>
        <p:nvSpPr>
          <p:cNvPr id="6" name="Footer Placeholder 5">
            <a:extLst>
              <a:ext uri="{FF2B5EF4-FFF2-40B4-BE49-F238E27FC236}">
                <a16:creationId xmlns:a16="http://schemas.microsoft.com/office/drawing/2014/main" id="{47139C10-848B-407A-B31C-CAA99C5432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9A9C1B-0030-4A0E-8DDF-F50AE75490C4}"/>
              </a:ext>
            </a:extLst>
          </p:cNvPr>
          <p:cNvSpPr>
            <a:spLocks noGrp="1"/>
          </p:cNvSpPr>
          <p:nvPr>
            <p:ph type="sldNum" sz="quarter" idx="12"/>
          </p:nvPr>
        </p:nvSpPr>
        <p:spPr/>
        <p:txBody>
          <a:bodyPr/>
          <a:lstStyle/>
          <a:p>
            <a:fld id="{93D9D38A-DCF5-49F0-AA1B-63B96E391D0F}" type="slidenum">
              <a:rPr lang="en-US" smtClean="0"/>
              <a:t>‹#›</a:t>
            </a:fld>
            <a:endParaRPr lang="en-US"/>
          </a:p>
        </p:txBody>
      </p:sp>
    </p:spTree>
    <p:extLst>
      <p:ext uri="{BB962C8B-B14F-4D97-AF65-F5344CB8AC3E}">
        <p14:creationId xmlns:p14="http://schemas.microsoft.com/office/powerpoint/2010/main" val="1697086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367C-B267-4B54-98D6-FEAE01F115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C5E4A7-4D60-4166-8402-05C95ABD7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76469D-36CE-43A2-91E0-54F40FC615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49C464-0EB9-4434-A26F-5C0F222126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E7F78B-F68D-4C25-8E0A-100382A94F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10796-6916-4C29-B752-DF20E764C1B2}"/>
              </a:ext>
            </a:extLst>
          </p:cNvPr>
          <p:cNvSpPr>
            <a:spLocks noGrp="1"/>
          </p:cNvSpPr>
          <p:nvPr>
            <p:ph type="dt" sz="half" idx="10"/>
          </p:nvPr>
        </p:nvSpPr>
        <p:spPr/>
        <p:txBody>
          <a:bodyPr/>
          <a:lstStyle/>
          <a:p>
            <a:fld id="{3A955D50-50B6-4988-B7CD-3692C4A79545}" type="datetimeFigureOut">
              <a:rPr lang="en-US" smtClean="0"/>
              <a:t>12/16/2020</a:t>
            </a:fld>
            <a:endParaRPr lang="en-US"/>
          </a:p>
        </p:txBody>
      </p:sp>
      <p:sp>
        <p:nvSpPr>
          <p:cNvPr id="8" name="Footer Placeholder 7">
            <a:extLst>
              <a:ext uri="{FF2B5EF4-FFF2-40B4-BE49-F238E27FC236}">
                <a16:creationId xmlns:a16="http://schemas.microsoft.com/office/drawing/2014/main" id="{8B0CD521-988A-4C46-B063-94274B0E7A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24311A-D574-4CFC-AEFC-270D15952B91}"/>
              </a:ext>
            </a:extLst>
          </p:cNvPr>
          <p:cNvSpPr>
            <a:spLocks noGrp="1"/>
          </p:cNvSpPr>
          <p:nvPr>
            <p:ph type="sldNum" sz="quarter" idx="12"/>
          </p:nvPr>
        </p:nvSpPr>
        <p:spPr/>
        <p:txBody>
          <a:bodyPr/>
          <a:lstStyle/>
          <a:p>
            <a:fld id="{93D9D38A-DCF5-49F0-AA1B-63B96E391D0F}" type="slidenum">
              <a:rPr lang="en-US" smtClean="0"/>
              <a:t>‹#›</a:t>
            </a:fld>
            <a:endParaRPr lang="en-US"/>
          </a:p>
        </p:txBody>
      </p:sp>
    </p:spTree>
    <p:extLst>
      <p:ext uri="{BB962C8B-B14F-4D97-AF65-F5344CB8AC3E}">
        <p14:creationId xmlns:p14="http://schemas.microsoft.com/office/powerpoint/2010/main" val="1962629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3EFD-61E7-4B99-8E7C-9F5A73E125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8AD4EE-8A78-478B-93F3-A7EE3CFE71A2}"/>
              </a:ext>
            </a:extLst>
          </p:cNvPr>
          <p:cNvSpPr>
            <a:spLocks noGrp="1"/>
          </p:cNvSpPr>
          <p:nvPr>
            <p:ph type="dt" sz="half" idx="10"/>
          </p:nvPr>
        </p:nvSpPr>
        <p:spPr/>
        <p:txBody>
          <a:bodyPr/>
          <a:lstStyle/>
          <a:p>
            <a:fld id="{3A955D50-50B6-4988-B7CD-3692C4A79545}" type="datetimeFigureOut">
              <a:rPr lang="en-US" smtClean="0"/>
              <a:t>12/16/2020</a:t>
            </a:fld>
            <a:endParaRPr lang="en-US"/>
          </a:p>
        </p:txBody>
      </p:sp>
      <p:sp>
        <p:nvSpPr>
          <p:cNvPr id="4" name="Footer Placeholder 3">
            <a:extLst>
              <a:ext uri="{FF2B5EF4-FFF2-40B4-BE49-F238E27FC236}">
                <a16:creationId xmlns:a16="http://schemas.microsoft.com/office/drawing/2014/main" id="{0448B27C-B2EE-4966-983E-47B6A9B13B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DB196F-7768-4E8E-863D-4D7B00DB84A7}"/>
              </a:ext>
            </a:extLst>
          </p:cNvPr>
          <p:cNvSpPr>
            <a:spLocks noGrp="1"/>
          </p:cNvSpPr>
          <p:nvPr>
            <p:ph type="sldNum" sz="quarter" idx="12"/>
          </p:nvPr>
        </p:nvSpPr>
        <p:spPr/>
        <p:txBody>
          <a:bodyPr/>
          <a:lstStyle/>
          <a:p>
            <a:fld id="{93D9D38A-DCF5-49F0-AA1B-63B96E391D0F}" type="slidenum">
              <a:rPr lang="en-US" smtClean="0"/>
              <a:t>‹#›</a:t>
            </a:fld>
            <a:endParaRPr lang="en-US"/>
          </a:p>
        </p:txBody>
      </p:sp>
    </p:spTree>
    <p:extLst>
      <p:ext uri="{BB962C8B-B14F-4D97-AF65-F5344CB8AC3E}">
        <p14:creationId xmlns:p14="http://schemas.microsoft.com/office/powerpoint/2010/main" val="809302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6277B3-41B9-41D0-AF22-C1EAFE0E02B7}"/>
              </a:ext>
            </a:extLst>
          </p:cNvPr>
          <p:cNvSpPr>
            <a:spLocks noGrp="1"/>
          </p:cNvSpPr>
          <p:nvPr>
            <p:ph type="dt" sz="half" idx="10"/>
          </p:nvPr>
        </p:nvSpPr>
        <p:spPr/>
        <p:txBody>
          <a:bodyPr/>
          <a:lstStyle/>
          <a:p>
            <a:fld id="{3A955D50-50B6-4988-B7CD-3692C4A79545}" type="datetimeFigureOut">
              <a:rPr lang="en-US" smtClean="0"/>
              <a:t>12/16/2020</a:t>
            </a:fld>
            <a:endParaRPr lang="en-US"/>
          </a:p>
        </p:txBody>
      </p:sp>
      <p:sp>
        <p:nvSpPr>
          <p:cNvPr id="3" name="Footer Placeholder 2">
            <a:extLst>
              <a:ext uri="{FF2B5EF4-FFF2-40B4-BE49-F238E27FC236}">
                <a16:creationId xmlns:a16="http://schemas.microsoft.com/office/drawing/2014/main" id="{5888997C-2F70-4762-9AA1-736E39810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A17689-A679-48EE-BD22-D9454F5FF326}"/>
              </a:ext>
            </a:extLst>
          </p:cNvPr>
          <p:cNvSpPr>
            <a:spLocks noGrp="1"/>
          </p:cNvSpPr>
          <p:nvPr>
            <p:ph type="sldNum" sz="quarter" idx="12"/>
          </p:nvPr>
        </p:nvSpPr>
        <p:spPr/>
        <p:txBody>
          <a:bodyPr/>
          <a:lstStyle/>
          <a:p>
            <a:fld id="{93D9D38A-DCF5-49F0-AA1B-63B96E391D0F}" type="slidenum">
              <a:rPr lang="en-US" smtClean="0"/>
              <a:t>‹#›</a:t>
            </a:fld>
            <a:endParaRPr lang="en-US"/>
          </a:p>
        </p:txBody>
      </p:sp>
    </p:spTree>
    <p:extLst>
      <p:ext uri="{BB962C8B-B14F-4D97-AF65-F5344CB8AC3E}">
        <p14:creationId xmlns:p14="http://schemas.microsoft.com/office/powerpoint/2010/main" val="3621226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BE5D-7E42-4BB7-8D8C-C0D3A6887E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BB2535-05A9-49E1-9B7B-6989FEE05B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A7C234-3F52-41A0-84EC-60F1FB955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6585B8-A33A-47D1-AB05-645021F3E0AC}"/>
              </a:ext>
            </a:extLst>
          </p:cNvPr>
          <p:cNvSpPr>
            <a:spLocks noGrp="1"/>
          </p:cNvSpPr>
          <p:nvPr>
            <p:ph type="dt" sz="half" idx="10"/>
          </p:nvPr>
        </p:nvSpPr>
        <p:spPr/>
        <p:txBody>
          <a:bodyPr/>
          <a:lstStyle/>
          <a:p>
            <a:fld id="{3A955D50-50B6-4988-B7CD-3692C4A79545}" type="datetimeFigureOut">
              <a:rPr lang="en-US" smtClean="0"/>
              <a:t>12/16/2020</a:t>
            </a:fld>
            <a:endParaRPr lang="en-US"/>
          </a:p>
        </p:txBody>
      </p:sp>
      <p:sp>
        <p:nvSpPr>
          <p:cNvPr id="6" name="Footer Placeholder 5">
            <a:extLst>
              <a:ext uri="{FF2B5EF4-FFF2-40B4-BE49-F238E27FC236}">
                <a16:creationId xmlns:a16="http://schemas.microsoft.com/office/drawing/2014/main" id="{E2E57033-AB37-471D-A8E2-7F908BF3DB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9BF63A-8437-46DF-B200-FF2DC1721DDA}"/>
              </a:ext>
            </a:extLst>
          </p:cNvPr>
          <p:cNvSpPr>
            <a:spLocks noGrp="1"/>
          </p:cNvSpPr>
          <p:nvPr>
            <p:ph type="sldNum" sz="quarter" idx="12"/>
          </p:nvPr>
        </p:nvSpPr>
        <p:spPr/>
        <p:txBody>
          <a:bodyPr/>
          <a:lstStyle/>
          <a:p>
            <a:fld id="{93D9D38A-DCF5-49F0-AA1B-63B96E391D0F}" type="slidenum">
              <a:rPr lang="en-US" smtClean="0"/>
              <a:t>‹#›</a:t>
            </a:fld>
            <a:endParaRPr lang="en-US"/>
          </a:p>
        </p:txBody>
      </p:sp>
    </p:spTree>
    <p:extLst>
      <p:ext uri="{BB962C8B-B14F-4D97-AF65-F5344CB8AC3E}">
        <p14:creationId xmlns:p14="http://schemas.microsoft.com/office/powerpoint/2010/main" val="261170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36906-2F7F-4A6E-8602-14F8C47713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1D4BF3-9D4E-4FA8-82AE-5E7E0F582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BDD4D9-8340-4719-AFBF-7E9834ACB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13E0C4-4163-49FC-9D33-25C98427C841}"/>
              </a:ext>
            </a:extLst>
          </p:cNvPr>
          <p:cNvSpPr>
            <a:spLocks noGrp="1"/>
          </p:cNvSpPr>
          <p:nvPr>
            <p:ph type="dt" sz="half" idx="10"/>
          </p:nvPr>
        </p:nvSpPr>
        <p:spPr/>
        <p:txBody>
          <a:bodyPr/>
          <a:lstStyle/>
          <a:p>
            <a:fld id="{3A955D50-50B6-4988-B7CD-3692C4A79545}" type="datetimeFigureOut">
              <a:rPr lang="en-US" smtClean="0"/>
              <a:t>12/16/2020</a:t>
            </a:fld>
            <a:endParaRPr lang="en-US"/>
          </a:p>
        </p:txBody>
      </p:sp>
      <p:sp>
        <p:nvSpPr>
          <p:cNvPr id="6" name="Footer Placeholder 5">
            <a:extLst>
              <a:ext uri="{FF2B5EF4-FFF2-40B4-BE49-F238E27FC236}">
                <a16:creationId xmlns:a16="http://schemas.microsoft.com/office/drawing/2014/main" id="{8855A28D-D725-4615-8C78-5CE19B760D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D613D6-8498-4DC7-833A-27A3E65DDE1A}"/>
              </a:ext>
            </a:extLst>
          </p:cNvPr>
          <p:cNvSpPr>
            <a:spLocks noGrp="1"/>
          </p:cNvSpPr>
          <p:nvPr>
            <p:ph type="sldNum" sz="quarter" idx="12"/>
          </p:nvPr>
        </p:nvSpPr>
        <p:spPr/>
        <p:txBody>
          <a:bodyPr/>
          <a:lstStyle/>
          <a:p>
            <a:fld id="{93D9D38A-DCF5-49F0-AA1B-63B96E391D0F}" type="slidenum">
              <a:rPr lang="en-US" smtClean="0"/>
              <a:t>‹#›</a:t>
            </a:fld>
            <a:endParaRPr lang="en-US"/>
          </a:p>
        </p:txBody>
      </p:sp>
    </p:spTree>
    <p:extLst>
      <p:ext uri="{BB962C8B-B14F-4D97-AF65-F5344CB8AC3E}">
        <p14:creationId xmlns:p14="http://schemas.microsoft.com/office/powerpoint/2010/main" val="3708907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2D686C-3316-46FD-9987-C4B3F9015C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63B956-8D44-40EE-9D4D-E77CCC25CE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D084A-3E56-43DC-A372-27467C2365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955D50-50B6-4988-B7CD-3692C4A79545}" type="datetimeFigureOut">
              <a:rPr lang="en-US" smtClean="0"/>
              <a:t>12/16/2020</a:t>
            </a:fld>
            <a:endParaRPr lang="en-US"/>
          </a:p>
        </p:txBody>
      </p:sp>
      <p:sp>
        <p:nvSpPr>
          <p:cNvPr id="5" name="Footer Placeholder 4">
            <a:extLst>
              <a:ext uri="{FF2B5EF4-FFF2-40B4-BE49-F238E27FC236}">
                <a16:creationId xmlns:a16="http://schemas.microsoft.com/office/drawing/2014/main" id="{A3CCFBEC-5C31-4C14-8123-CA42AA3E18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3381B5-F4BA-4A68-9FE2-1D550E4E1C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9D38A-DCF5-49F0-AA1B-63B96E391D0F}" type="slidenum">
              <a:rPr lang="en-US" smtClean="0"/>
              <a:t>‹#›</a:t>
            </a:fld>
            <a:endParaRPr lang="en-US"/>
          </a:p>
        </p:txBody>
      </p:sp>
    </p:spTree>
    <p:extLst>
      <p:ext uri="{BB962C8B-B14F-4D97-AF65-F5344CB8AC3E}">
        <p14:creationId xmlns:p14="http://schemas.microsoft.com/office/powerpoint/2010/main" val="3413677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QF8XjP4fOz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svJ7zsfgK9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youtu.be/2DaXU1L9UrE" TargetMode="External"/><Relationship Id="rId4" Type="http://schemas.openxmlformats.org/officeDocument/2006/relationships/hyperlink" Target="https://youtu.be/egvWprqEXh8"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youtu.be/NKqssbAiOTQ" TargetMode="External"/><Relationship Id="rId3" Type="http://schemas.openxmlformats.org/officeDocument/2006/relationships/hyperlink" Target="https://youtu.be/AtBc_aG6RDc" TargetMode="External"/><Relationship Id="rId7" Type="http://schemas.openxmlformats.org/officeDocument/2006/relationships/hyperlink" Target="https://youtu.be/yhUD1gsxh6A"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youtu.be/m8X7oFRaZyk" TargetMode="External"/><Relationship Id="rId5" Type="http://schemas.openxmlformats.org/officeDocument/2006/relationships/hyperlink" Target="https://youtu.be/QF8XjP4fOzk" TargetMode="External"/><Relationship Id="rId10" Type="http://schemas.openxmlformats.org/officeDocument/2006/relationships/hyperlink" Target="https://youtu.be/8WgVDMvR5jQ" TargetMode="External"/><Relationship Id="rId4" Type="http://schemas.openxmlformats.org/officeDocument/2006/relationships/hyperlink" Target="https://youtu.be/-VhWDn1zOQQ" TargetMode="External"/><Relationship Id="rId9" Type="http://schemas.openxmlformats.org/officeDocument/2006/relationships/hyperlink" Target="https://youtu.be/Kb1widsgBK8"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Kids on Desk Looking at Notebook">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a:xfrm rot="840000">
            <a:off x="7546733" y="2771103"/>
            <a:ext cx="4410900" cy="1827069"/>
          </a:xfrm>
        </p:spPr>
        <p:txBody>
          <a:bodyPr>
            <a:normAutofit/>
          </a:bodyPr>
          <a:lstStyle/>
          <a:p>
            <a:pPr algn="ctr" rtl="1"/>
            <a:r>
              <a:rPr lang="ar-AE" sz="2000" dirty="0" smtClean="0">
                <a:latin typeface="+mn-lt"/>
                <a:ea typeface="+mn-ea"/>
                <a:cs typeface="+mn-cs"/>
              </a:rPr>
              <a:t>إستخدام في عباراته مفاهيم الوقت (اليوم – الشهر –السنة –الساعة )</a:t>
            </a:r>
            <a:endParaRPr lang="ru-RU" sz="2000" dirty="0">
              <a:latin typeface="+mn-lt"/>
              <a:ea typeface="+mn-ea"/>
              <a:cs typeface="+mn-cs"/>
            </a:endParaRPr>
          </a:p>
        </p:txBody>
      </p:sp>
      <p:sp>
        <p:nvSpPr>
          <p:cNvPr id="5" name="Subtitle 4">
            <a:extLst>
              <a:ext uri="{FF2B5EF4-FFF2-40B4-BE49-F238E27FC236}">
                <a16:creationId xmlns:a16="http://schemas.microsoft.com/office/drawing/2014/main" id="{8E5938E0-49A8-4D79-90DF-4DB9A83795AA}"/>
              </a:ext>
            </a:extLst>
          </p:cNvPr>
          <p:cNvSpPr>
            <a:spLocks noGrp="1"/>
          </p:cNvSpPr>
          <p:nvPr>
            <p:ph type="subTitle" idx="1"/>
          </p:nvPr>
        </p:nvSpPr>
        <p:spPr>
          <a:xfrm rot="720000">
            <a:off x="8179742" y="5113802"/>
            <a:ext cx="3724416" cy="858767"/>
          </a:xfrm>
        </p:spPr>
        <p:txBody>
          <a:bodyPr>
            <a:normAutofit/>
          </a:bodyPr>
          <a:lstStyle/>
          <a:p>
            <a:pPr algn="ctr" rtl="1"/>
            <a:r>
              <a:rPr lang="ar-SA" sz="2200" dirty="0">
                <a:latin typeface="Sakkal Majalla" panose="02000000000000000000" pitchFamily="2" charset="-78"/>
                <a:cs typeface="Sakkal Majalla" panose="02000000000000000000" pitchFamily="2" charset="-78"/>
              </a:rPr>
              <a:t>مقدم الهدف:</a:t>
            </a:r>
            <a:r>
              <a:rPr lang="ar-AE" sz="2000" b="1" dirty="0">
                <a:latin typeface="Sakkal Majalla" panose="02000000000000000000" pitchFamily="2" charset="-78"/>
                <a:cs typeface="Sakkal Majalla" panose="02000000000000000000" pitchFamily="2" charset="-78"/>
              </a:rPr>
              <a:t>أ-فاطمة كمال </a:t>
            </a:r>
            <a:endParaRPr lang="ar-AE" sz="2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43528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845AB00-1C5C-4EB0-B93F-C03AB7A9BC6F}"/>
              </a:ext>
            </a:extLst>
          </p:cNvPr>
          <p:cNvSpPr txBox="1">
            <a:spLocks/>
          </p:cNvSpPr>
          <p:nvPr/>
        </p:nvSpPr>
        <p:spPr>
          <a:xfrm>
            <a:off x="2335877" y="163353"/>
            <a:ext cx="6567054" cy="702178"/>
          </a:xfrm>
          <a:prstGeom prst="rect">
            <a:avLst/>
          </a:prstGeom>
          <a:gradFill>
            <a:gsLst>
              <a:gs pos="0">
                <a:schemeClr val="tx2"/>
              </a:gs>
              <a:gs pos="100000">
                <a:schemeClr val="tx1"/>
              </a:gs>
            </a:gsLst>
            <a:lin ang="10800000" scaled="1"/>
          </a:gradFill>
        </p:spPr>
        <p:txBody>
          <a:bodyPr vert="horz" lIns="144000" tIns="45720" rIns="91440" bIns="45720" rtlCol="0" anchor="ctr" anchorCtr="0">
            <a:no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algn="ctr"/>
            <a:r>
              <a:rPr lang="ar-AE" dirty="0" smtClean="0"/>
              <a:t>أوراق عمل عن أيام الأسبوع (التلوين )</a:t>
            </a:r>
            <a:endParaRPr lang="ar-AE" dirty="0"/>
          </a:p>
        </p:txBody>
      </p:sp>
      <p:sp>
        <p:nvSpPr>
          <p:cNvPr id="2" name="Rectangle 1"/>
          <p:cNvSpPr/>
          <p:nvPr/>
        </p:nvSpPr>
        <p:spPr>
          <a:xfrm>
            <a:off x="4663340" y="1930923"/>
            <a:ext cx="248786" cy="369332"/>
          </a:xfrm>
          <a:prstGeom prst="rect">
            <a:avLst/>
          </a:prstGeom>
        </p:spPr>
        <p:txBody>
          <a:bodyPr wrap="none">
            <a:spAutoFit/>
          </a:bodyPr>
          <a:lstStyle/>
          <a:p>
            <a:r>
              <a:rPr lang="ar-AE" dirty="0"/>
              <a:t>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1258" y="1251065"/>
            <a:ext cx="4656975" cy="502088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665" y="1171459"/>
            <a:ext cx="4529514" cy="4892675"/>
          </a:xfrm>
          <a:prstGeom prst="rect">
            <a:avLst/>
          </a:prstGeom>
        </p:spPr>
      </p:pic>
    </p:spTree>
    <p:extLst>
      <p:ext uri="{BB962C8B-B14F-4D97-AF65-F5344CB8AC3E}">
        <p14:creationId xmlns:p14="http://schemas.microsoft.com/office/powerpoint/2010/main" val="1459662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845AB00-1C5C-4EB0-B93F-C03AB7A9BC6F}"/>
              </a:ext>
            </a:extLst>
          </p:cNvPr>
          <p:cNvSpPr txBox="1">
            <a:spLocks/>
          </p:cNvSpPr>
          <p:nvPr/>
        </p:nvSpPr>
        <p:spPr>
          <a:xfrm>
            <a:off x="2335877" y="163353"/>
            <a:ext cx="6567054" cy="702178"/>
          </a:xfrm>
          <a:prstGeom prst="rect">
            <a:avLst/>
          </a:prstGeom>
          <a:gradFill>
            <a:gsLst>
              <a:gs pos="0">
                <a:schemeClr val="tx2"/>
              </a:gs>
              <a:gs pos="100000">
                <a:schemeClr val="tx1"/>
              </a:gs>
            </a:gsLst>
            <a:lin ang="10800000" scaled="1"/>
          </a:gradFill>
        </p:spPr>
        <p:txBody>
          <a:bodyPr vert="horz" lIns="144000" tIns="45720" rIns="91440" bIns="45720" rtlCol="0" anchor="ctr" anchorCtr="0">
            <a:no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algn="ctr"/>
            <a:r>
              <a:rPr lang="ar-AE" dirty="0" smtClean="0"/>
              <a:t>أوراق عمل عن أيام الأسبوع (التلوين )</a:t>
            </a:r>
            <a:endParaRPr lang="ar-AE" dirty="0"/>
          </a:p>
        </p:txBody>
      </p:sp>
      <p:sp>
        <p:nvSpPr>
          <p:cNvPr id="2" name="Rectangle 1"/>
          <p:cNvSpPr/>
          <p:nvPr/>
        </p:nvSpPr>
        <p:spPr>
          <a:xfrm>
            <a:off x="4663340" y="1930923"/>
            <a:ext cx="248786" cy="369332"/>
          </a:xfrm>
          <a:prstGeom prst="rect">
            <a:avLst/>
          </a:prstGeom>
        </p:spPr>
        <p:txBody>
          <a:bodyPr wrap="none">
            <a:spAutoFit/>
          </a:bodyPr>
          <a:lstStyle/>
          <a:p>
            <a:r>
              <a:rPr lang="ar-AE" dirty="0"/>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354" y="955964"/>
            <a:ext cx="8986058" cy="5702532"/>
          </a:xfrm>
          <a:prstGeom prst="rect">
            <a:avLst/>
          </a:prstGeom>
        </p:spPr>
      </p:pic>
    </p:spTree>
    <p:extLst>
      <p:ext uri="{BB962C8B-B14F-4D97-AF65-F5344CB8AC3E}">
        <p14:creationId xmlns:p14="http://schemas.microsoft.com/office/powerpoint/2010/main" val="3111266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845AB00-1C5C-4EB0-B93F-C03AB7A9BC6F}"/>
              </a:ext>
            </a:extLst>
          </p:cNvPr>
          <p:cNvSpPr txBox="1">
            <a:spLocks/>
          </p:cNvSpPr>
          <p:nvPr/>
        </p:nvSpPr>
        <p:spPr>
          <a:xfrm>
            <a:off x="2335877" y="163353"/>
            <a:ext cx="6567054" cy="702178"/>
          </a:xfrm>
          <a:prstGeom prst="rect">
            <a:avLst/>
          </a:prstGeom>
          <a:gradFill>
            <a:gsLst>
              <a:gs pos="0">
                <a:schemeClr val="tx2"/>
              </a:gs>
              <a:gs pos="100000">
                <a:schemeClr val="tx1"/>
              </a:gs>
            </a:gsLst>
            <a:lin ang="10800000" scaled="1"/>
          </a:gradFill>
        </p:spPr>
        <p:txBody>
          <a:bodyPr vert="horz" lIns="144000" tIns="45720" rIns="91440" bIns="45720" rtlCol="0" anchor="ctr" anchorCtr="0">
            <a:no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algn="ctr"/>
            <a:r>
              <a:rPr lang="ar-AE" dirty="0" smtClean="0"/>
              <a:t>تدريب الطالبه على الوقت وأيام الأسبوع </a:t>
            </a:r>
            <a:endParaRPr lang="ar-AE" dirty="0"/>
          </a:p>
        </p:txBody>
      </p:sp>
      <p:sp>
        <p:nvSpPr>
          <p:cNvPr id="2" name="Rectangle 1"/>
          <p:cNvSpPr/>
          <p:nvPr/>
        </p:nvSpPr>
        <p:spPr>
          <a:xfrm>
            <a:off x="4663340" y="1930923"/>
            <a:ext cx="248786" cy="369332"/>
          </a:xfrm>
          <a:prstGeom prst="rect">
            <a:avLst/>
          </a:prstGeom>
        </p:spPr>
        <p:txBody>
          <a:bodyPr wrap="none">
            <a:spAutoFit/>
          </a:bodyPr>
          <a:lstStyle/>
          <a:p>
            <a:r>
              <a:rPr lang="ar-AE" dirty="0"/>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917" y="957262"/>
            <a:ext cx="8703426" cy="5381205"/>
          </a:xfrm>
          <a:prstGeom prst="rect">
            <a:avLst/>
          </a:prstGeom>
        </p:spPr>
      </p:pic>
    </p:spTree>
    <p:extLst>
      <p:ext uri="{BB962C8B-B14F-4D97-AF65-F5344CB8AC3E}">
        <p14:creationId xmlns:p14="http://schemas.microsoft.com/office/powerpoint/2010/main" val="303888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845AB00-1C5C-4EB0-B93F-C03AB7A9BC6F}"/>
              </a:ext>
            </a:extLst>
          </p:cNvPr>
          <p:cNvSpPr txBox="1">
            <a:spLocks/>
          </p:cNvSpPr>
          <p:nvPr/>
        </p:nvSpPr>
        <p:spPr>
          <a:xfrm>
            <a:off x="2335877" y="163353"/>
            <a:ext cx="6567054" cy="702178"/>
          </a:xfrm>
          <a:prstGeom prst="rect">
            <a:avLst/>
          </a:prstGeom>
          <a:gradFill>
            <a:gsLst>
              <a:gs pos="0">
                <a:schemeClr val="tx2"/>
              </a:gs>
              <a:gs pos="100000">
                <a:schemeClr val="tx1"/>
              </a:gs>
            </a:gsLst>
            <a:lin ang="10800000" scaled="1"/>
          </a:gradFill>
        </p:spPr>
        <p:txBody>
          <a:bodyPr vert="horz" lIns="144000" tIns="45720" rIns="91440" bIns="45720" rtlCol="0" anchor="ctr" anchorCtr="0">
            <a:no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algn="ctr"/>
            <a:r>
              <a:rPr lang="ar-AE" dirty="0" smtClean="0"/>
              <a:t>تدريب الطالبه على الوقت</a:t>
            </a:r>
            <a:endParaRPr lang="ar-AE" dirty="0"/>
          </a:p>
        </p:txBody>
      </p:sp>
      <p:sp>
        <p:nvSpPr>
          <p:cNvPr id="2" name="Rectangle 1"/>
          <p:cNvSpPr/>
          <p:nvPr/>
        </p:nvSpPr>
        <p:spPr>
          <a:xfrm>
            <a:off x="4663340" y="1930923"/>
            <a:ext cx="248786" cy="369332"/>
          </a:xfrm>
          <a:prstGeom prst="rect">
            <a:avLst/>
          </a:prstGeom>
        </p:spPr>
        <p:txBody>
          <a:bodyPr wrap="none">
            <a:spAutoFit/>
          </a:bodyPr>
          <a:lstStyle/>
          <a:p>
            <a:r>
              <a:rPr lang="ar-AE" dirty="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316" y="1030778"/>
            <a:ext cx="7040879" cy="5690697"/>
          </a:xfrm>
          <a:prstGeom prst="rect">
            <a:avLst/>
          </a:prstGeom>
        </p:spPr>
      </p:pic>
    </p:spTree>
    <p:extLst>
      <p:ext uri="{BB962C8B-B14F-4D97-AF65-F5344CB8AC3E}">
        <p14:creationId xmlns:p14="http://schemas.microsoft.com/office/powerpoint/2010/main" val="3457657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4">
            <a:extLst>
              <a:ext uri="{FF2B5EF4-FFF2-40B4-BE49-F238E27FC236}">
                <a16:creationId xmlns:a16="http://schemas.microsoft.com/office/drawing/2014/main" id="{63215561-8762-45C9-BA1F-17C85CE51210}"/>
              </a:ext>
            </a:extLst>
          </p:cNvPr>
          <p:cNvSpPr/>
          <p:nvPr/>
        </p:nvSpPr>
        <p:spPr>
          <a:xfrm>
            <a:off x="1181664" y="3825164"/>
            <a:ext cx="3826141" cy="33428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lvl="0" algn="ctr" rtl="1">
              <a:defRPr/>
            </a:pPr>
            <a:endParaRPr lang="en-US" sz="1200" b="1" dirty="0">
              <a:solidFill>
                <a:srgbClr val="FF0000"/>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453556694"/>
              </p:ext>
            </p:extLst>
          </p:nvPr>
        </p:nvGraphicFramePr>
        <p:xfrm>
          <a:off x="126749" y="68629"/>
          <a:ext cx="12004585" cy="6989445"/>
        </p:xfrm>
        <a:graphic>
          <a:graphicData uri="http://schemas.openxmlformats.org/drawingml/2006/table">
            <a:tbl>
              <a:tblPr firstRow="1" bandRow="1">
                <a:tableStyleId>{5940675A-B579-460E-94D1-54222C63F5DA}</a:tableStyleId>
              </a:tblPr>
              <a:tblGrid>
                <a:gridCol w="4396564">
                  <a:extLst>
                    <a:ext uri="{9D8B030D-6E8A-4147-A177-3AD203B41FA5}">
                      <a16:colId xmlns:a16="http://schemas.microsoft.com/office/drawing/2014/main" val="20000"/>
                    </a:ext>
                  </a:extLst>
                </a:gridCol>
                <a:gridCol w="3413704">
                  <a:extLst>
                    <a:ext uri="{9D8B030D-6E8A-4147-A177-3AD203B41FA5}">
                      <a16:colId xmlns:a16="http://schemas.microsoft.com/office/drawing/2014/main" val="2032493190"/>
                    </a:ext>
                  </a:extLst>
                </a:gridCol>
                <a:gridCol w="2918797">
                  <a:extLst>
                    <a:ext uri="{9D8B030D-6E8A-4147-A177-3AD203B41FA5}">
                      <a16:colId xmlns:a16="http://schemas.microsoft.com/office/drawing/2014/main" val="4078435238"/>
                    </a:ext>
                  </a:extLst>
                </a:gridCol>
                <a:gridCol w="1275520">
                  <a:extLst>
                    <a:ext uri="{9D8B030D-6E8A-4147-A177-3AD203B41FA5}">
                      <a16:colId xmlns:a16="http://schemas.microsoft.com/office/drawing/2014/main" val="20001"/>
                    </a:ext>
                  </a:extLst>
                </a:gridCol>
              </a:tblGrid>
              <a:tr h="35398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المراجعة: أ. جمعه شعيب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الإعداد : أ. فاطمة كمال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fontAlgn="ctr"/>
                      <a:endParaRPr lang="ar-AE" sz="1200" b="1" kern="1200" dirty="0">
                        <a:solidFill>
                          <a:schemeClr val="tx1"/>
                        </a:solidFill>
                        <a:latin typeface="Arial" panose="020B0604020202020204" pitchFamily="34" charset="0"/>
                        <a:ea typeface="+mn-ea"/>
                        <a:cs typeface="+mn-cs"/>
                      </a:endParaRPr>
                    </a:p>
                    <a:p>
                      <a:pPr algn="ctr" rtl="1" fontAlgn="ctr"/>
                      <a:r>
                        <a:rPr lang="ar-AE" sz="1200" b="1" kern="1200" dirty="0" smtClean="0">
                          <a:solidFill>
                            <a:schemeClr val="tx1"/>
                          </a:solidFill>
                          <a:latin typeface="Sakkal Majalla" panose="02000000000000000000" pitchFamily="2" charset="-78"/>
                          <a:ea typeface="+mn-ea"/>
                          <a:cs typeface="Sakkal Majalla" panose="02000000000000000000" pitchFamily="2" charset="-78"/>
                        </a:rPr>
                        <a:t>إستخدام في</a:t>
                      </a:r>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 عباراته مفاهيم الوقت (اليوم –الشهر –السنة –الساعة )</a:t>
                      </a:r>
                      <a:endParaRPr lang="ar-AE" sz="1200" b="1" kern="1200" dirty="0">
                        <a:solidFill>
                          <a:schemeClr val="tx1"/>
                        </a:solidFill>
                        <a:latin typeface="Sakkal Majalla" panose="02000000000000000000" pitchFamily="2" charset="-78"/>
                        <a:ea typeface="+mn-ea"/>
                        <a:cs typeface="Sakkal Majalla" panose="02000000000000000000" pitchFamily="2" charset="-78"/>
                      </a:endParaRPr>
                    </a:p>
                    <a:p>
                      <a:pPr marL="0" marR="0" lvl="0" indent="0" algn="ctr" defTabSz="914400" rtl="1" eaLnBrk="1" fontAlgn="ctr" latinLnBrk="0" hangingPunct="1">
                        <a:lnSpc>
                          <a:spcPct val="100000"/>
                        </a:lnSpc>
                        <a:spcBef>
                          <a:spcPts val="0"/>
                        </a:spcBef>
                        <a:spcAft>
                          <a:spcPts val="0"/>
                        </a:spcAft>
                        <a:buClrTx/>
                        <a:buSzTx/>
                        <a:buFontTx/>
                        <a:buNone/>
                        <a:tabLst/>
                        <a:defRPr/>
                      </a:pPr>
                      <a:r>
                        <a:rPr lang="ar-AE" sz="1200" b="1" i="0" u="none" strike="noStrike" dirty="0">
                          <a:solidFill>
                            <a:srgbClr val="FF0000"/>
                          </a:solidFill>
                          <a:effectLst/>
                          <a:latin typeface="Sakkal Majalla" panose="02000000000000000000" pitchFamily="2" charset="-78"/>
                          <a:cs typeface="Sakkal Majalla" panose="02000000000000000000" pitchFamily="2" charset="-78"/>
                        </a:rPr>
                        <a:t>رقم الهدف </a:t>
                      </a:r>
                      <a:r>
                        <a:rPr lang="ar-AE" sz="1200" b="1" i="0" u="none" strike="noStrike" dirty="0" smtClean="0">
                          <a:solidFill>
                            <a:srgbClr val="FF0000"/>
                          </a:solidFill>
                          <a:effectLst/>
                          <a:latin typeface="Sakkal Majalla" panose="02000000000000000000" pitchFamily="2" charset="-78"/>
                          <a:cs typeface="Sakkal Majalla" panose="02000000000000000000" pitchFamily="2" charset="-78"/>
                        </a:rPr>
                        <a:t>:(2145</a:t>
                      </a:r>
                      <a:r>
                        <a:rPr lang="ar-AE" sz="1200" b="1" i="0" u="none" strike="noStrike" baseline="0" dirty="0" smtClean="0">
                          <a:solidFill>
                            <a:srgbClr val="FF0000"/>
                          </a:solidFill>
                          <a:effectLst/>
                          <a:latin typeface="Sakkal Majalla" panose="02000000000000000000" pitchFamily="2" charset="-78"/>
                          <a:cs typeface="Sakkal Majalla" panose="02000000000000000000" pitchFamily="2" charset="-78"/>
                        </a:rPr>
                        <a:t>)</a:t>
                      </a:r>
                      <a:r>
                        <a:rPr lang="ar-AE" sz="1200" b="1" i="0" u="none" strike="noStrike" dirty="0" smtClean="0">
                          <a:solidFill>
                            <a:srgbClr val="FF0000"/>
                          </a:solidFill>
                          <a:effectLst/>
                          <a:latin typeface="Sakkal Majalla" panose="02000000000000000000" pitchFamily="2" charset="-78"/>
                          <a:cs typeface="Sakkal Majalla" panose="02000000000000000000" pitchFamily="2" charset="-78"/>
                        </a:rPr>
                        <a:t>  </a:t>
                      </a:r>
                      <a:endParaRPr lang="ar-AE" sz="1200" b="1" i="0" u="none" strike="noStrike" dirty="0">
                        <a:solidFill>
                          <a:srgbClr val="000000"/>
                        </a:solidFill>
                        <a:effectLst/>
                        <a:latin typeface="Sakkal Majalla" panose="02000000000000000000" pitchFamily="2" charset="-78"/>
                        <a:cs typeface="Sakkal Majalla" panose="02000000000000000000" pitchFamily="2" charset="-78"/>
                      </a:endParaRPr>
                    </a:p>
                  </a:txBody>
                  <a:tcPr marL="9525" marR="9525" marT="9525"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9498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الفئة العمرية:11 -12</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مستوى الشدة: البسيطة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dirty="0">
                          <a:latin typeface="Sakkal Majalla" panose="02000000000000000000" pitchFamily="2" charset="-78"/>
                          <a:cs typeface="Sakkal Majalla" panose="02000000000000000000" pitchFamily="2" charset="-78"/>
                        </a:rPr>
                        <a:t>فئة الإعاقة : الاعاقة الذهنية</a:t>
                      </a:r>
                      <a:r>
                        <a:rPr lang="en-US" sz="1200" b="1" baseline="0" dirty="0">
                          <a:latin typeface="Sakkal Majalla" panose="02000000000000000000" pitchFamily="2" charset="-78"/>
                          <a:cs typeface="Sakkal Majalla" panose="02000000000000000000" pitchFamily="2" charset="-78"/>
                        </a:rPr>
                        <a:t> </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بيانات 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2628275"/>
                  </a:ext>
                </a:extLst>
              </a:tr>
              <a:tr h="5848070">
                <a:tc gridSpan="3">
                  <a:txBody>
                    <a:bodyPr/>
                    <a:lstStyle/>
                    <a:p>
                      <a:pPr algn="r" rtl="1"/>
                      <a:endParaRPr lang="ar-AE" sz="1400" b="1" kern="1200" baseline="0" dirty="0">
                        <a:solidFill>
                          <a:srgbClr val="FF0000"/>
                        </a:solidFill>
                        <a:latin typeface="Arial" panose="020B0604020202020204" pitchFamily="34" charset="0"/>
                        <a:ea typeface="+mn-ea"/>
                        <a:cs typeface="+mn-cs"/>
                      </a:endParaRPr>
                    </a:p>
                    <a:p>
                      <a:pPr algn="r" rtl="1"/>
                      <a:endParaRPr lang="ar-AE" sz="1400" b="1" kern="1200" baseline="0" dirty="0">
                        <a:solidFill>
                          <a:srgbClr val="FF0000"/>
                        </a:solidFill>
                        <a:latin typeface="Arial" panose="020B0604020202020204" pitchFamily="34" charset="0"/>
                        <a:ea typeface="+mn-ea"/>
                        <a:cs typeface="+mn-cs"/>
                      </a:endParaRPr>
                    </a:p>
                    <a:p>
                      <a:pPr algn="r" rtl="1"/>
                      <a:r>
                        <a:rPr lang="ar-AE" sz="1400" b="1" kern="1200" dirty="0" smtClean="0">
                          <a:solidFill>
                            <a:srgbClr val="FF0000"/>
                          </a:solidFill>
                          <a:latin typeface="Arial" panose="020B0604020202020204" pitchFamily="34" charset="0"/>
                          <a:ea typeface="+mn-ea"/>
                          <a:cs typeface="+mn-cs"/>
                        </a:rPr>
                        <a:t>درس / الوقت كالسيف </a:t>
                      </a:r>
                      <a:endParaRPr lang="ar-AE" sz="1400" b="1" kern="1200" dirty="0">
                        <a:solidFill>
                          <a:srgbClr val="FF0000"/>
                        </a:solidFill>
                        <a:latin typeface="Arial" panose="020B0604020202020204" pitchFamily="34" charset="0"/>
                        <a:ea typeface="+mn-ea"/>
                        <a:cs typeface="+mn-cs"/>
                      </a:endParaRPr>
                    </a:p>
                    <a:p>
                      <a:pPr algn="r" rtl="1"/>
                      <a:r>
                        <a:rPr lang="ar-AE" sz="1200" b="1" dirty="0" smtClean="0">
                          <a:latin typeface="Sakkal Majalla" panose="02000000000000000000" pitchFamily="2" charset="-78"/>
                          <a:cs typeface="Sakkal Majalla" panose="02000000000000000000" pitchFamily="2" charset="-78"/>
                        </a:rPr>
                        <a:t>دخلت هند على امها وهي على عجالة</a:t>
                      </a:r>
                      <a:r>
                        <a:rPr lang="ar-AE" sz="1200" b="1" baseline="0" dirty="0" smtClean="0">
                          <a:latin typeface="Sakkal Majalla" panose="02000000000000000000" pitchFamily="2" charset="-78"/>
                          <a:cs typeface="Sakkal Majalla" panose="02000000000000000000" pitchFamily="2" charset="-78"/>
                        </a:rPr>
                        <a:t> تلقى عليها التحية ,فردت الام مابالك يا هند لما انت على عاجلة ,فقالت هند ليس لدى الكثير من الوقت وعندى الكثير من الامور التى يجب على إنهائها اليوم وأعتقد أنني لا أستطيع إنهائها اليوم جميعا فهى كثيرة والوقت ضيق ,فردت الام لا تقلقي عزيزتي فأنا متأكدة أنك تستنهين كل ما كلفت به إن قمت بتنظيم وقتك بشكل صحيح وأتقنتي إداراته بشكل صحيح . </a:t>
                      </a:r>
                    </a:p>
                    <a:p>
                      <a:pPr algn="r" rtl="1"/>
                      <a:r>
                        <a:rPr lang="ar-AE" sz="1200" b="1" baseline="0" dirty="0" smtClean="0">
                          <a:latin typeface="Sakkal Majalla" panose="02000000000000000000" pitchFamily="2" charset="-78"/>
                          <a:cs typeface="Sakkal Majalla" panose="02000000000000000000" pitchFamily="2" charset="-78"/>
                        </a:rPr>
                        <a:t>ردت هند : كيف يأمي ؟؟؟؟؟؟فردت الأم أولا : إجيبيني هل قمت يتحديد الأمور التى سوف تعملين عليها !!!!!!!!!ردت هند : لم أقم بهذا ياامي ,فقالت الام هذه إحدى الاخطاء التى تؤدى الى ضياع الوقت وعدم تحقيق المطلوب : فقالت ماذا عليا ان أفعل إذا ؟؟؟؟؟؟؟</a:t>
                      </a:r>
                    </a:p>
                    <a:p>
                      <a:pPr algn="r" rtl="1"/>
                      <a:r>
                        <a:rPr lang="ar-AE" sz="1200" b="1" baseline="0" dirty="0" smtClean="0">
                          <a:latin typeface="Sakkal Majalla" panose="02000000000000000000" pitchFamily="2" charset="-78"/>
                          <a:cs typeface="Sakkal Majalla" panose="02000000000000000000" pitchFamily="2" charset="-78"/>
                        </a:rPr>
                        <a:t>فقالت الام : تعالي وأجلسي بجانبي وسأعطيك بعض النصائح التى تساعدك على تنظيم الوقت وسوف اساعدك على التطبيق أيضا. أولا : يجب عليك تحضير قائمة من المهام وترتيبها ترتيبا تسلسليا حسب شدة الأهمية ,وبهذه الطريقة تتأكدين عدم نسيانك أيا منها وأيضا تنهين الأشياء المهمة أولا .حسنا يا امي دعينا نكتب التالي : </a:t>
                      </a:r>
                    </a:p>
                    <a:p>
                      <a:pPr algn="r" rtl="1"/>
                      <a:r>
                        <a:rPr lang="ar-AE" sz="1200" b="1" baseline="0" dirty="0" smtClean="0">
                          <a:latin typeface="Sakkal Majalla" panose="02000000000000000000" pitchFamily="2" charset="-78"/>
                          <a:cs typeface="Sakkal Majalla" panose="02000000000000000000" pitchFamily="2" charset="-78"/>
                        </a:rPr>
                        <a:t>1-تجليد الكتب /2-تجهيز حقيبة المدرسة /3-تجهيز ملابس المدرسة /4-التاكد من المقلمة المرسية /5-تجهيز علبة الطعام . حسنا قالت الأم : يجب اولا أن نبتعد عن كل ما يمكننا أن يلهبنا عن إنجاز المهام وإضاعة الوقت كالهاتف المحمول ومواقع التواصل الأجتماعي .وفردت هند لقد حضرت لي فكرة يا امي أيضا لإستغلال الوقت خصوصا عند الإزدحام المروري أثناء الرجوع من المدرسة فردت الأم : نعم هذه فكرة صحيحة لإنجاز الكثير من الفروض المدرسية .فالوقت كالسيف والتأجيل هو القاتل الخفى لوقتنا الثمين .</a:t>
                      </a:r>
                      <a:endParaRPr lang="ar-AE" sz="1200" b="1" dirty="0">
                        <a:latin typeface="Sakkal Majalla" panose="02000000000000000000" pitchFamily="2" charset="-78"/>
                        <a:cs typeface="Sakkal Majalla" panose="02000000000000000000" pitchFamily="2" charset="-78"/>
                      </a:endParaRPr>
                    </a:p>
                    <a:p>
                      <a:pPr algn="r" rtl="1"/>
                      <a:endParaRPr lang="ar-SA" sz="1200" b="1" dirty="0">
                        <a:latin typeface="Sakkal Majalla" panose="02000000000000000000" pitchFamily="2" charset="-78"/>
                        <a:cs typeface="Sakkal Majalla" panose="02000000000000000000" pitchFamily="2" charset="-78"/>
                      </a:endParaRPr>
                    </a:p>
                    <a:p>
                      <a:pPr algn="r" rtl="1"/>
                      <a:r>
                        <a:rPr lang="ar-AE" sz="1400" b="1" u="none" baseline="0" dirty="0">
                          <a:solidFill>
                            <a:srgbClr val="FF0000"/>
                          </a:solidFill>
                          <a:latin typeface="Sakkal Majalla" panose="02000000000000000000" pitchFamily="2" charset="-78"/>
                          <a:cs typeface="Sakkal Majalla" panose="02000000000000000000" pitchFamily="2" charset="-78"/>
                        </a:rPr>
                        <a:t>الأنشطة الصفية: </a:t>
                      </a:r>
                      <a:endParaRPr lang="ar-AE" sz="1200" b="1" kern="1200" baseline="0" dirty="0">
                        <a:solidFill>
                          <a:schemeClr val="tx1"/>
                        </a:solidFill>
                        <a:latin typeface="Sakkal Majalla" panose="02000000000000000000" pitchFamily="2" charset="-78"/>
                        <a:ea typeface="+mn-ea"/>
                        <a:cs typeface="Sakkal Majalla" panose="02000000000000000000" pitchFamily="2" charset="-78"/>
                      </a:endParaRPr>
                    </a:p>
                    <a:p>
                      <a:pPr marL="228600" indent="-228600" algn="r" rtl="1">
                        <a:buFont typeface="+mj-lt"/>
                        <a:buAutoNum type="arabicPeriod"/>
                      </a:pPr>
                      <a:r>
                        <a:rPr lang="ar-AE" sz="1200" b="1" u="none" kern="1200" baseline="0" dirty="0" smtClean="0">
                          <a:solidFill>
                            <a:schemeClr val="tx1"/>
                          </a:solidFill>
                          <a:latin typeface="Sakkal Majalla" panose="02000000000000000000" pitchFamily="2" charset="-78"/>
                          <a:ea typeface="+mn-ea"/>
                          <a:cs typeface="Sakkal Majalla" panose="02000000000000000000" pitchFamily="2" charset="-78"/>
                        </a:rPr>
                        <a:t>انشطة تمثيلية عن اهمية الوقت </a:t>
                      </a:r>
                      <a:endParaRPr lang="ar-AE" sz="1200" b="1" u="none" kern="1200" baseline="0" dirty="0">
                        <a:solidFill>
                          <a:schemeClr val="tx1"/>
                        </a:solidFill>
                        <a:latin typeface="Sakkal Majalla" panose="02000000000000000000" pitchFamily="2" charset="-78"/>
                        <a:ea typeface="+mn-ea"/>
                        <a:cs typeface="Sakkal Majalla" panose="02000000000000000000" pitchFamily="2" charset="-78"/>
                      </a:endParaRPr>
                    </a:p>
                    <a:p>
                      <a:pPr marL="228600" indent="-228600" algn="r" rtl="1">
                        <a:buFont typeface="+mj-lt"/>
                        <a:buAutoNum type="arabicPeriod"/>
                      </a:pPr>
                      <a:r>
                        <a:rPr lang="ar-AE" sz="1200" b="1" u="none" kern="1200" baseline="0" dirty="0" smtClean="0">
                          <a:solidFill>
                            <a:schemeClr val="tx1"/>
                          </a:solidFill>
                          <a:latin typeface="Sakkal Majalla" panose="02000000000000000000" pitchFamily="2" charset="-78"/>
                          <a:ea typeface="+mn-ea"/>
                          <a:cs typeface="Sakkal Majalla" panose="02000000000000000000" pitchFamily="2" charset="-78"/>
                        </a:rPr>
                        <a:t>تدريبات على اسماء أيام الأسبوع </a:t>
                      </a:r>
                    </a:p>
                    <a:p>
                      <a:pPr marL="228600" indent="-228600" algn="r" rtl="1">
                        <a:buFont typeface="+mj-lt"/>
                        <a:buAutoNum type="arabicPeriod"/>
                      </a:pPr>
                      <a:r>
                        <a:rPr lang="ar-AE" sz="1200" b="1" u="none" kern="1200" baseline="0" dirty="0" smtClean="0">
                          <a:solidFill>
                            <a:schemeClr val="tx1"/>
                          </a:solidFill>
                          <a:latin typeface="Sakkal Majalla" panose="02000000000000000000" pitchFamily="2" charset="-78"/>
                          <a:ea typeface="+mn-ea"/>
                          <a:cs typeface="Sakkal Majalla" panose="02000000000000000000" pitchFamily="2" charset="-78"/>
                        </a:rPr>
                        <a:t>انشطة متنوعة لتدريب الطالبة على ربط المسميات ( الأمس-اليوم –غدا )</a:t>
                      </a:r>
                    </a:p>
                    <a:p>
                      <a:pPr marL="228600" indent="-228600" algn="r" rtl="1">
                        <a:buFont typeface="+mj-lt"/>
                        <a:buAutoNum type="arabicPeriod"/>
                      </a:pPr>
                      <a:r>
                        <a:rPr lang="ar-AE" sz="1200" b="1" u="none" kern="1200" baseline="0" dirty="0" smtClean="0">
                          <a:solidFill>
                            <a:schemeClr val="tx1"/>
                          </a:solidFill>
                          <a:latin typeface="Sakkal Majalla" panose="02000000000000000000" pitchFamily="2" charset="-78"/>
                          <a:ea typeface="+mn-ea"/>
                          <a:cs typeface="Sakkal Majalla" panose="02000000000000000000" pitchFamily="2" charset="-78"/>
                        </a:rPr>
                        <a:t>تدريب الطالبة على كتابة قائمة المهام </a:t>
                      </a:r>
                    </a:p>
                    <a:p>
                      <a:pPr marL="228600" indent="-228600" algn="r" rtl="1">
                        <a:buFont typeface="+mj-lt"/>
                        <a:buAutoNum type="arabicPeriod"/>
                      </a:pPr>
                      <a:r>
                        <a:rPr lang="ar-AE" sz="1200" b="1" u="none" kern="1200" baseline="0" dirty="0" smtClean="0">
                          <a:solidFill>
                            <a:schemeClr val="tx1"/>
                          </a:solidFill>
                          <a:latin typeface="Sakkal Majalla" panose="02000000000000000000" pitchFamily="2" charset="-78"/>
                          <a:ea typeface="+mn-ea"/>
                          <a:cs typeface="Sakkal Majalla" panose="02000000000000000000" pitchFamily="2" charset="-78"/>
                        </a:rPr>
                        <a:t>تطبيق عدد من المشاهد التمثيلية (التمثيل المسرحى ) وذلك لتعميم مفهوم أيام الأسبوع . </a:t>
                      </a:r>
                    </a:p>
                    <a:p>
                      <a:pPr marL="228600" indent="-228600" algn="r" rtl="1">
                        <a:buFont typeface="+mj-lt"/>
                        <a:buAutoNum type="arabicPeriod"/>
                      </a:pPr>
                      <a:r>
                        <a:rPr lang="ar-AE" sz="1200" b="1" u="none" kern="1200" baseline="0" dirty="0" smtClean="0">
                          <a:solidFill>
                            <a:schemeClr val="tx1"/>
                          </a:solidFill>
                          <a:latin typeface="Sakkal Majalla" panose="02000000000000000000" pitchFamily="2" charset="-78"/>
                          <a:ea typeface="+mn-ea"/>
                          <a:cs typeface="Sakkal Majalla" panose="02000000000000000000" pitchFamily="2" charset="-78"/>
                        </a:rPr>
                        <a:t>تطبيق عدد من الأنشطة المتنوعة لبيان أهمية الوقت وكيفية تنظيم الوقت </a:t>
                      </a:r>
                    </a:p>
                    <a:p>
                      <a:pPr marL="228600" indent="-228600" algn="r" rtl="1">
                        <a:buFont typeface="+mj-lt"/>
                        <a:buAutoNum type="arabicPeriod"/>
                      </a:pPr>
                      <a:r>
                        <a:rPr lang="ar-AE" sz="1200" b="1" u="none" kern="1200" baseline="0" dirty="0" smtClean="0">
                          <a:solidFill>
                            <a:schemeClr val="tx1"/>
                          </a:solidFill>
                          <a:latin typeface="Sakkal Majalla" panose="02000000000000000000" pitchFamily="2" charset="-78"/>
                          <a:ea typeface="+mn-ea"/>
                          <a:cs typeface="Sakkal Majalla" panose="02000000000000000000" pitchFamily="2" charset="-78"/>
                        </a:rPr>
                        <a:t>عرض العديد من القصص الكرتونية عن تنظيم الوقت وأيام الأسبوع . </a:t>
                      </a:r>
                    </a:p>
                    <a:p>
                      <a:pPr marL="228600" indent="-228600" algn="r" rtl="1">
                        <a:buFont typeface="+mj-lt"/>
                        <a:buAutoNum type="arabicPeriod"/>
                      </a:pPr>
                      <a:endParaRPr lang="ar-AE" sz="1200" b="1" u="none" kern="1200" baseline="0" dirty="0" smtClean="0">
                        <a:solidFill>
                          <a:schemeClr val="tx1"/>
                        </a:solidFill>
                        <a:latin typeface="Sakkal Majalla" panose="02000000000000000000" pitchFamily="2" charset="-78"/>
                        <a:ea typeface="+mn-ea"/>
                        <a:cs typeface="Sakkal Majalla" panose="02000000000000000000" pitchFamily="2" charset="-78"/>
                      </a:endParaRPr>
                    </a:p>
                    <a:p>
                      <a:pPr marL="0" indent="0" algn="r" rtl="1">
                        <a:buFont typeface="+mj-lt"/>
                        <a:buNone/>
                      </a:pPr>
                      <a:r>
                        <a:rPr lang="ar-AE" sz="1400" b="1" u="none" kern="1200" baseline="0" dirty="0" smtClean="0">
                          <a:solidFill>
                            <a:srgbClr val="FF0000"/>
                          </a:solidFill>
                          <a:latin typeface="Sakkal Majalla" panose="02000000000000000000" pitchFamily="2" charset="-78"/>
                          <a:ea typeface="+mn-ea"/>
                          <a:cs typeface="Sakkal Majalla" panose="02000000000000000000" pitchFamily="2" charset="-78"/>
                        </a:rPr>
                        <a:t>نقاط مهمة في  الحصة الدرسية:</a:t>
                      </a:r>
                    </a:p>
                    <a:p>
                      <a:pPr algn="r" rtl="1"/>
                      <a:endParaRPr lang="ar-AE" sz="1400" b="1" u="none" baseline="0" dirty="0">
                        <a:solidFill>
                          <a:srgbClr val="FF0000"/>
                        </a:solidFill>
                        <a:latin typeface="Sakkal Majalla" panose="02000000000000000000" pitchFamily="2" charset="-78"/>
                        <a:cs typeface="Sakkal Majalla" panose="02000000000000000000" pitchFamily="2" charset="-78"/>
                      </a:endParaRPr>
                    </a:p>
                    <a:p>
                      <a:pPr marL="228600" indent="-228600" algn="r" defTabSz="914400" rtl="1" eaLnBrk="1" latinLnBrk="0" hangingPunct="1">
                        <a:buFont typeface="+mj-lt"/>
                        <a:buAutoNum type="arabicPeriod"/>
                      </a:pP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تحفيز الطالب على التفاعل مع المعلمة.</a:t>
                      </a:r>
                    </a:p>
                    <a:p>
                      <a:pPr marL="228600" indent="-228600" algn="r" defTabSz="914400" rtl="1" eaLnBrk="1" latinLnBrk="0" hangingPunct="1">
                        <a:buFont typeface="+mj-lt"/>
                        <a:buAutoNum type="arabicPeriod"/>
                      </a:pP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 مراعاة الفروق الفردية للحالات.</a:t>
                      </a:r>
                    </a:p>
                    <a:p>
                      <a:pPr marL="228600" indent="-228600" algn="r" defTabSz="914400" rtl="1" eaLnBrk="1" latinLnBrk="0" hangingPunct="1">
                        <a:buFont typeface="+mj-lt"/>
                        <a:buAutoNum type="arabicPeriod"/>
                      </a:pP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.إعطاء كل طالب حقه من الحصة .</a:t>
                      </a:r>
                    </a:p>
                    <a:p>
                      <a:pPr marL="228600" indent="-228600" algn="r" defTabSz="914400" rtl="1" eaLnBrk="1" latinLnBrk="0" hangingPunct="1">
                        <a:buFont typeface="+mj-lt"/>
                        <a:buAutoNum type="arabicPeriod"/>
                      </a:pP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 تقسيم الحصة إلى نظرى وعملي </a:t>
                      </a:r>
                    </a:p>
                    <a:p>
                      <a:pPr marL="228600" indent="-228600" algn="r" defTabSz="914400" rtl="1" eaLnBrk="1" latinLnBrk="0" hangingPunct="1">
                        <a:buFont typeface="+mj-lt"/>
                        <a:buAutoNum type="arabicPeriod"/>
                      </a:pP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يمكن الدمج بين الأساليب لتحقيق الفائدة </a:t>
                      </a:r>
                    </a:p>
                    <a:p>
                      <a:pPr marL="228600" indent="-228600" algn="r" defTabSz="914400" rtl="1" eaLnBrk="1" latinLnBrk="0" hangingPunct="1">
                        <a:buFont typeface="+mj-lt"/>
                        <a:buAutoNum type="arabicPeriod"/>
                      </a:pPr>
                      <a:r>
                        <a:rPr lang="ar-AE" sz="1200" b="1" u="none" kern="1200" baseline="0" dirty="0">
                          <a:solidFill>
                            <a:schemeClr val="tx1"/>
                          </a:solidFill>
                          <a:latin typeface="Sakkal Majalla" panose="02000000000000000000" pitchFamily="2" charset="-78"/>
                          <a:ea typeface="+mn-ea"/>
                          <a:cs typeface="Sakkal Majalla" panose="02000000000000000000" pitchFamily="2" charset="-78"/>
                        </a:rPr>
                        <a:t> استخدام الدمى لتطبيق المهارة </a:t>
                      </a:r>
                      <a:endParaRPr lang="ar-AE" sz="1200" b="1" u="none" kern="1200" baseline="0" dirty="0" smtClean="0">
                        <a:solidFill>
                          <a:schemeClr val="tx1"/>
                        </a:solidFill>
                        <a:latin typeface="Sakkal Majalla" panose="02000000000000000000" pitchFamily="2" charset="-78"/>
                        <a:ea typeface="+mn-ea"/>
                        <a:cs typeface="Sakkal Majalla" panose="02000000000000000000" pitchFamily="2" charset="-78"/>
                      </a:endParaRPr>
                    </a:p>
                    <a:p>
                      <a:pPr marL="228600" indent="-228600" algn="r" defTabSz="914400" rtl="1" eaLnBrk="1" latinLnBrk="0" hangingPunct="1">
                        <a:buFont typeface="+mj-lt"/>
                        <a:buAutoNum type="arabicPeriod"/>
                      </a:pPr>
                      <a:r>
                        <a:rPr lang="ar-AE" sz="1200" b="1" u="none" kern="1200" baseline="0" dirty="0" smtClean="0">
                          <a:solidFill>
                            <a:schemeClr val="tx1"/>
                          </a:solidFill>
                          <a:latin typeface="Sakkal Majalla" panose="02000000000000000000" pitchFamily="2" charset="-78"/>
                          <a:ea typeface="+mn-ea"/>
                          <a:cs typeface="Sakkal Majalla" panose="02000000000000000000" pitchFamily="2" charset="-78"/>
                        </a:rPr>
                        <a:t>إستخدام الدراما للتدريب على المهارة </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ctr" rtl="1"/>
                      <a:endParaRPr lang="ar-AE" sz="1600" b="1" dirty="0">
                        <a:latin typeface="Sakkal Majalla" panose="02000000000000000000" pitchFamily="2" charset="-78"/>
                        <a:cs typeface="Sakkal Majalla" panose="02000000000000000000" pitchFamily="2" charset="-78"/>
                      </a:endParaRPr>
                    </a:p>
                    <a:p>
                      <a:pPr algn="ctr" rtl="1"/>
                      <a:r>
                        <a:rPr lang="ar-AE" sz="1600" b="1" dirty="0">
                          <a:latin typeface="Sakkal Majalla" panose="02000000000000000000" pitchFamily="2" charset="-78"/>
                          <a:cs typeface="Sakkal Majalla" panose="02000000000000000000" pitchFamily="2" charset="-78"/>
                        </a:rPr>
                        <a:t>كتاب</a:t>
                      </a:r>
                      <a:r>
                        <a:rPr lang="ar-AE" sz="1600" b="1" baseline="0" dirty="0">
                          <a:latin typeface="Sakkal Majalla" panose="02000000000000000000" pitchFamily="2" charset="-78"/>
                          <a:cs typeface="Sakkal Majalla" panose="02000000000000000000" pitchFamily="2" charset="-78"/>
                        </a:rPr>
                        <a:t> الطالب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9" name="Date Placeholder 8"/>
          <p:cNvSpPr>
            <a:spLocks noGrp="1"/>
          </p:cNvSpPr>
          <p:nvPr>
            <p:ph type="dt" sz="half" idx="10"/>
          </p:nvPr>
        </p:nvSpPr>
        <p:spPr/>
        <p:txBody>
          <a:bodyPr/>
          <a:lstStyle/>
          <a:p>
            <a:fld id="{F81D01CF-05FC-40DD-9306-5E37CEF60A8F}" type="datetime3">
              <a:rPr lang="en-US" smtClean="0"/>
              <a:t>16 December 2020</a:t>
            </a:fld>
            <a:endParaRPr lang="en-GB"/>
          </a:p>
        </p:txBody>
      </p:sp>
      <p:sp>
        <p:nvSpPr>
          <p:cNvPr id="15" name="Slide Number Placeholder 14"/>
          <p:cNvSpPr>
            <a:spLocks noGrp="1"/>
          </p:cNvSpPr>
          <p:nvPr>
            <p:ph type="sldNum" sz="quarter" idx="12"/>
          </p:nvPr>
        </p:nvSpPr>
        <p:spPr/>
        <p:txBody>
          <a:bodyPr/>
          <a:lstStyle/>
          <a:p>
            <a:fld id="{60F9F505-338F-4A63-8E60-F3E66EC2060F}" type="slidenum">
              <a:rPr lang="en-GB" smtClean="0"/>
              <a:t>2</a:t>
            </a:fld>
            <a:endParaRPr lang="en-GB"/>
          </a:p>
        </p:txBody>
      </p:sp>
      <p:sp>
        <p:nvSpPr>
          <p:cNvPr id="7" name="Rounded Rectangle 6">
            <a:extLst>
              <a:ext uri="{FF2B5EF4-FFF2-40B4-BE49-F238E27FC236}">
                <a16:creationId xmlns:a16="http://schemas.microsoft.com/office/drawing/2014/main" id="{63215561-8762-45C9-BA1F-17C85CE51210}"/>
              </a:ext>
            </a:extLst>
          </p:cNvPr>
          <p:cNvSpPr/>
          <p:nvPr/>
        </p:nvSpPr>
        <p:spPr>
          <a:xfrm>
            <a:off x="1181663" y="4645227"/>
            <a:ext cx="3826141" cy="33428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r" rtl="1"/>
            <a:r>
              <a:rPr lang="en-US" sz="1200" b="1" dirty="0">
                <a:latin typeface="Sakkal Majalla" panose="02000000000000000000" pitchFamily="2" charset="-78"/>
                <a:cs typeface="Sakkal Majalla" panose="02000000000000000000" pitchFamily="2" charset="-78"/>
                <a:hlinkClick r:id="rId3"/>
              </a:rPr>
              <a:t>https://</a:t>
            </a:r>
            <a:r>
              <a:rPr lang="en-US" sz="1200" b="1" dirty="0" smtClean="0">
                <a:latin typeface="Sakkal Majalla" panose="02000000000000000000" pitchFamily="2" charset="-78"/>
                <a:cs typeface="Sakkal Majalla" panose="02000000000000000000" pitchFamily="2" charset="-78"/>
                <a:hlinkClick r:id="rId3"/>
              </a:rPr>
              <a:t>youtu.be/QF8XjP4fOzk</a:t>
            </a:r>
            <a:endParaRPr lang="ar-AE" sz="1200" b="1" dirty="0" smtClean="0">
              <a:latin typeface="Sakkal Majalla" panose="02000000000000000000" pitchFamily="2" charset="-78"/>
              <a:cs typeface="Sakkal Majalla" panose="02000000000000000000" pitchFamily="2" charset="-78"/>
            </a:endParaRPr>
          </a:p>
          <a:p>
            <a:pPr algn="r" rtl="1"/>
            <a:r>
              <a:rPr lang="ar-AE" sz="1200" b="1" dirty="0" smtClean="0">
                <a:latin typeface="Sakkal Majalla" panose="02000000000000000000" pitchFamily="2" charset="-78"/>
                <a:cs typeface="Sakkal Majalla" panose="02000000000000000000" pitchFamily="2" charset="-78"/>
              </a:rPr>
              <a:t>قصة هند وتنظيم الوقت (كرتون )</a:t>
            </a:r>
            <a:endParaRPr lang="en-US" sz="12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73815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3901897"/>
              </p:ext>
            </p:extLst>
          </p:nvPr>
        </p:nvGraphicFramePr>
        <p:xfrm>
          <a:off x="136479" y="173255"/>
          <a:ext cx="11943226" cy="6493974"/>
        </p:xfrm>
        <a:graphic>
          <a:graphicData uri="http://schemas.openxmlformats.org/drawingml/2006/table">
            <a:tbl>
              <a:tblPr firstRow="1" bandRow="1">
                <a:tableStyleId>{5940675A-B579-460E-94D1-54222C63F5DA}</a:tableStyleId>
              </a:tblPr>
              <a:tblGrid>
                <a:gridCol w="10736975">
                  <a:extLst>
                    <a:ext uri="{9D8B030D-6E8A-4147-A177-3AD203B41FA5}">
                      <a16:colId xmlns:a16="http://schemas.microsoft.com/office/drawing/2014/main" val="20000"/>
                    </a:ext>
                  </a:extLst>
                </a:gridCol>
                <a:gridCol w="1206251">
                  <a:extLst>
                    <a:ext uri="{9D8B030D-6E8A-4147-A177-3AD203B41FA5}">
                      <a16:colId xmlns:a16="http://schemas.microsoft.com/office/drawing/2014/main" val="20001"/>
                    </a:ext>
                  </a:extLst>
                </a:gridCol>
              </a:tblGrid>
              <a:tr h="528764">
                <a:tc>
                  <a:txBody>
                    <a:bodyPr/>
                    <a:lstStyle/>
                    <a:p>
                      <a:pPr marL="0" marR="0" indent="0" algn="r" defTabSz="914400" rtl="1" eaLnBrk="1" fontAlgn="ctr" latinLnBrk="0" hangingPunct="1">
                        <a:lnSpc>
                          <a:spcPct val="100000"/>
                        </a:lnSpc>
                        <a:spcBef>
                          <a:spcPts val="0"/>
                        </a:spcBef>
                        <a:spcAft>
                          <a:spcPts val="0"/>
                        </a:spcAft>
                        <a:buClrTx/>
                        <a:buSzTx/>
                        <a:buFontTx/>
                        <a:buNone/>
                        <a:tabLst/>
                        <a:defRPr/>
                      </a:pPr>
                      <a:r>
                        <a:rPr lang="ar-AE" sz="1200" b="1" kern="1200" dirty="0" smtClean="0">
                          <a:solidFill>
                            <a:schemeClr val="tx1"/>
                          </a:solidFill>
                          <a:latin typeface="Sakkal Majalla" panose="02000000000000000000" pitchFamily="2" charset="-78"/>
                          <a:ea typeface="+mn-ea"/>
                          <a:cs typeface="Sakkal Majalla" panose="02000000000000000000" pitchFamily="2" charset="-78"/>
                        </a:rPr>
                        <a:t>إستخدام في</a:t>
                      </a:r>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 عباراته مفاهيم الوقت (اليوم –الشهر –السنة –الساعة )</a:t>
                      </a:r>
                      <a:endParaRPr lang="ar-AE" sz="1200" b="1" kern="1200" dirty="0" smtClean="0">
                        <a:solidFill>
                          <a:schemeClr val="tx1"/>
                        </a:solidFill>
                        <a:latin typeface="Sakkal Majalla" panose="02000000000000000000" pitchFamily="2" charset="-78"/>
                        <a:ea typeface="+mn-ea"/>
                        <a:cs typeface="Sakkal Majalla" panose="02000000000000000000" pitchFamily="2" charset="-78"/>
                      </a:endParaRPr>
                    </a:p>
                    <a:p>
                      <a:pPr algn="r" rtl="1" fontAlgn="ctr"/>
                      <a:endParaRPr lang="ar-AE" sz="1200" b="1" kern="1200" dirty="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الهدف</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78810">
                <a:tc>
                  <a:txBody>
                    <a:bodyPr/>
                    <a:lstStyle/>
                    <a:p>
                      <a:pPr algn="r" rtl="1"/>
                      <a:r>
                        <a:rPr lang="ar-SA" sz="1200" b="1" dirty="0">
                          <a:latin typeface="Sakkal Majalla" panose="02000000000000000000" pitchFamily="2" charset="-78"/>
                          <a:cs typeface="Sakkal Majalla" panose="02000000000000000000" pitchFamily="2" charset="-78"/>
                        </a:rPr>
                        <a:t>انشطه</a:t>
                      </a:r>
                      <a:r>
                        <a:rPr lang="ar-SA" sz="1200" b="1" baseline="0" dirty="0">
                          <a:latin typeface="Sakkal Majalla" panose="02000000000000000000" pitchFamily="2" charset="-78"/>
                          <a:cs typeface="Sakkal Majalla" panose="02000000000000000000" pitchFamily="2" charset="-78"/>
                        </a:rPr>
                        <a:t> مهارية</a:t>
                      </a:r>
                      <a:endParaRPr lang="ar-AE" sz="12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r>
                        <a:rPr lang="ar-AE" sz="1400" b="1" dirty="0">
                          <a:latin typeface="Sakkal Majalla" panose="02000000000000000000" pitchFamily="2" charset="-78"/>
                          <a:cs typeface="Sakkal Majalla" panose="02000000000000000000" pitchFamily="2" charset="-78"/>
                        </a:rPr>
                        <a:t>المكونات </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70228">
                <a:tc>
                  <a:txBody>
                    <a:bodyPr/>
                    <a:lstStyle/>
                    <a:p>
                      <a:pPr algn="r" rtl="1"/>
                      <a:r>
                        <a:rPr lang="ar-AE" sz="1600" b="1" u="none" baseline="0" dirty="0" smtClean="0">
                          <a:solidFill>
                            <a:srgbClr val="FF0000"/>
                          </a:solidFill>
                          <a:latin typeface="Sakkal Majalla" panose="02000000000000000000" pitchFamily="2" charset="-78"/>
                          <a:cs typeface="Sakkal Majalla" panose="02000000000000000000" pitchFamily="2" charset="-78"/>
                        </a:rPr>
                        <a:t>الأنشطة الصفية: </a:t>
                      </a:r>
                      <a:endParaRPr lang="ar-AE" sz="1400" b="1" kern="1200" baseline="0" dirty="0" smtClean="0">
                        <a:solidFill>
                          <a:schemeClr val="tx1"/>
                        </a:solidFill>
                        <a:latin typeface="Sakkal Majalla" panose="02000000000000000000" pitchFamily="2" charset="-78"/>
                        <a:ea typeface="+mn-ea"/>
                        <a:cs typeface="Sakkal Majalla" panose="02000000000000000000" pitchFamily="2" charset="-78"/>
                      </a:endParaRPr>
                    </a:p>
                    <a:p>
                      <a:pPr marL="228600" indent="-228600" algn="r" rtl="1">
                        <a:buFont typeface="+mj-lt"/>
                        <a:buAutoNum type="arabicPeriod"/>
                      </a:pPr>
                      <a:r>
                        <a:rPr lang="ar-AE" sz="1400" b="1" u="none" kern="1200" baseline="0" dirty="0" smtClean="0">
                          <a:solidFill>
                            <a:schemeClr val="tx1"/>
                          </a:solidFill>
                          <a:latin typeface="Sakkal Majalla" panose="02000000000000000000" pitchFamily="2" charset="-78"/>
                          <a:ea typeface="+mn-ea"/>
                          <a:cs typeface="Sakkal Majalla" panose="02000000000000000000" pitchFamily="2" charset="-78"/>
                        </a:rPr>
                        <a:t>انشطة تمثيلية عن اهمية الوقت </a:t>
                      </a:r>
                    </a:p>
                    <a:p>
                      <a:pPr marL="228600" indent="-228600" algn="r" rtl="1">
                        <a:buFont typeface="+mj-lt"/>
                        <a:buAutoNum type="arabicPeriod"/>
                      </a:pPr>
                      <a:r>
                        <a:rPr lang="ar-AE" sz="1400" b="1" u="none" kern="1200" baseline="0" dirty="0" smtClean="0">
                          <a:solidFill>
                            <a:schemeClr val="tx1"/>
                          </a:solidFill>
                          <a:latin typeface="Sakkal Majalla" panose="02000000000000000000" pitchFamily="2" charset="-78"/>
                          <a:ea typeface="+mn-ea"/>
                          <a:cs typeface="Sakkal Majalla" panose="02000000000000000000" pitchFamily="2" charset="-78"/>
                        </a:rPr>
                        <a:t>تدريبات على اسماء أيام الأسبوع </a:t>
                      </a:r>
                    </a:p>
                    <a:p>
                      <a:pPr marL="228600" indent="-228600" algn="r" rtl="1">
                        <a:buFont typeface="+mj-lt"/>
                        <a:buAutoNum type="arabicPeriod"/>
                      </a:pPr>
                      <a:r>
                        <a:rPr lang="ar-AE" sz="1400" b="1" u="none" kern="1200" baseline="0" dirty="0" smtClean="0">
                          <a:solidFill>
                            <a:schemeClr val="tx1"/>
                          </a:solidFill>
                          <a:latin typeface="Sakkal Majalla" panose="02000000000000000000" pitchFamily="2" charset="-78"/>
                          <a:ea typeface="+mn-ea"/>
                          <a:cs typeface="Sakkal Majalla" panose="02000000000000000000" pitchFamily="2" charset="-78"/>
                        </a:rPr>
                        <a:t>انشطة متنوعة لتدريب الطالبة على ربط المسميات ( الأمس-اليوم –غدا )</a:t>
                      </a:r>
                    </a:p>
                    <a:p>
                      <a:pPr marL="228600" indent="-228600" algn="r" rtl="1">
                        <a:buFont typeface="+mj-lt"/>
                        <a:buAutoNum type="arabicPeriod"/>
                      </a:pPr>
                      <a:r>
                        <a:rPr lang="ar-AE" sz="1400" b="1" u="none" kern="1200" baseline="0" dirty="0" smtClean="0">
                          <a:solidFill>
                            <a:schemeClr val="tx1"/>
                          </a:solidFill>
                          <a:latin typeface="Sakkal Majalla" panose="02000000000000000000" pitchFamily="2" charset="-78"/>
                          <a:ea typeface="+mn-ea"/>
                          <a:cs typeface="Sakkal Majalla" panose="02000000000000000000" pitchFamily="2" charset="-78"/>
                        </a:rPr>
                        <a:t>تدريب الطالبة على كتابة قائمة المهام </a:t>
                      </a:r>
                    </a:p>
                    <a:p>
                      <a:pPr marL="228600" indent="-228600" algn="r" rtl="1">
                        <a:buFont typeface="+mj-lt"/>
                        <a:buAutoNum type="arabicPeriod"/>
                      </a:pPr>
                      <a:r>
                        <a:rPr lang="ar-AE" sz="1400" b="1" u="none" kern="1200" baseline="0" dirty="0" smtClean="0">
                          <a:solidFill>
                            <a:schemeClr val="tx1"/>
                          </a:solidFill>
                          <a:latin typeface="Sakkal Majalla" panose="02000000000000000000" pitchFamily="2" charset="-78"/>
                          <a:ea typeface="+mn-ea"/>
                          <a:cs typeface="Sakkal Majalla" panose="02000000000000000000" pitchFamily="2" charset="-78"/>
                        </a:rPr>
                        <a:t>تطبيق عدد من المشاهد التمثيلية (التمثيل المسرحى ) وذلك لتعميم مفهوم أيام الأسبوع . </a:t>
                      </a:r>
                    </a:p>
                    <a:p>
                      <a:pPr marL="228600" indent="-228600" algn="r" rtl="1">
                        <a:buFont typeface="+mj-lt"/>
                        <a:buAutoNum type="arabicPeriod"/>
                      </a:pPr>
                      <a:r>
                        <a:rPr lang="ar-AE" sz="1400" b="1" u="none" kern="1200" baseline="0" dirty="0" smtClean="0">
                          <a:solidFill>
                            <a:schemeClr val="tx1"/>
                          </a:solidFill>
                          <a:latin typeface="Sakkal Majalla" panose="02000000000000000000" pitchFamily="2" charset="-78"/>
                          <a:ea typeface="+mn-ea"/>
                          <a:cs typeface="Sakkal Majalla" panose="02000000000000000000" pitchFamily="2" charset="-78"/>
                        </a:rPr>
                        <a:t>تطبيق عدد من الأنشطة المتنوعة لبيان أهمية الوقت وكيفية تنظيم الوقت </a:t>
                      </a:r>
                    </a:p>
                    <a:p>
                      <a:pPr marL="228600" indent="-228600" algn="r" rtl="1">
                        <a:buFont typeface="+mj-lt"/>
                        <a:buAutoNum type="arabicPeriod"/>
                      </a:pPr>
                      <a:r>
                        <a:rPr lang="ar-AE" sz="1400" b="1" u="none" kern="1200" baseline="0" dirty="0" smtClean="0">
                          <a:solidFill>
                            <a:schemeClr val="tx1"/>
                          </a:solidFill>
                          <a:latin typeface="Sakkal Majalla" panose="02000000000000000000" pitchFamily="2" charset="-78"/>
                          <a:ea typeface="+mn-ea"/>
                          <a:cs typeface="Sakkal Majalla" panose="02000000000000000000" pitchFamily="2" charset="-78"/>
                        </a:rPr>
                        <a:t>عرض العديد من القصص الكرتونية عن تنظيم الوقت وأيام الأسبوع . </a:t>
                      </a:r>
                    </a:p>
                    <a:p>
                      <a:pPr marL="228600" indent="-228600" algn="r" rtl="1">
                        <a:buFont typeface="+mj-lt"/>
                        <a:buAutoNum type="arabicPeriod"/>
                      </a:pPr>
                      <a:endParaRPr lang="ar-AE" sz="1400" b="1" u="none" kern="1200" baseline="0" dirty="0" smtClean="0">
                        <a:solidFill>
                          <a:schemeClr val="tx1"/>
                        </a:solidFill>
                        <a:latin typeface="Sakkal Majalla" panose="02000000000000000000" pitchFamily="2" charset="-78"/>
                        <a:ea typeface="+mn-ea"/>
                        <a:cs typeface="Sakkal Majalla" panose="02000000000000000000" pitchFamily="2" charset="-78"/>
                      </a:endParaRPr>
                    </a:p>
                    <a:p>
                      <a:pPr marL="0" indent="0" algn="r" rtl="1">
                        <a:buFont typeface="+mj-lt"/>
                        <a:buNone/>
                      </a:pPr>
                      <a:r>
                        <a:rPr lang="ar-AE" sz="1600" b="1" u="none" kern="1200" baseline="0" dirty="0" smtClean="0">
                          <a:solidFill>
                            <a:srgbClr val="FF0000"/>
                          </a:solidFill>
                          <a:latin typeface="Sakkal Majalla" panose="02000000000000000000" pitchFamily="2" charset="-78"/>
                          <a:ea typeface="+mn-ea"/>
                          <a:cs typeface="Sakkal Majalla" panose="02000000000000000000" pitchFamily="2" charset="-78"/>
                        </a:rPr>
                        <a:t>نقاط مهمة في  الحصة الدرسية:</a:t>
                      </a:r>
                    </a:p>
                    <a:p>
                      <a:pPr algn="r" rtl="1"/>
                      <a:endParaRPr lang="ar-AE" sz="1600" b="1" u="none" baseline="0" dirty="0" smtClean="0">
                        <a:solidFill>
                          <a:srgbClr val="FF0000"/>
                        </a:solidFill>
                        <a:latin typeface="Sakkal Majalla" panose="02000000000000000000" pitchFamily="2" charset="-78"/>
                        <a:cs typeface="Sakkal Majalla" panose="02000000000000000000" pitchFamily="2" charset="-78"/>
                      </a:endParaRPr>
                    </a:p>
                    <a:p>
                      <a:pPr marL="228600" indent="-228600" algn="r" defTabSz="914400" rtl="1" eaLnBrk="1" latinLnBrk="0" hangingPunct="1">
                        <a:buFont typeface="+mj-lt"/>
                        <a:buAutoNum type="arabicPeriod"/>
                      </a:pPr>
                      <a:r>
                        <a:rPr lang="ar-AE" sz="1400" b="1" u="none" kern="1200" baseline="0" dirty="0" smtClean="0">
                          <a:solidFill>
                            <a:schemeClr val="tx1"/>
                          </a:solidFill>
                          <a:latin typeface="Sakkal Majalla" panose="02000000000000000000" pitchFamily="2" charset="-78"/>
                          <a:ea typeface="+mn-ea"/>
                          <a:cs typeface="Sakkal Majalla" panose="02000000000000000000" pitchFamily="2" charset="-78"/>
                        </a:rPr>
                        <a:t>تحفيز الطالب على التفاعل مع المعلمة.</a:t>
                      </a:r>
                    </a:p>
                    <a:p>
                      <a:pPr marL="228600" indent="-228600" algn="r" defTabSz="914400" rtl="1" eaLnBrk="1" latinLnBrk="0" hangingPunct="1">
                        <a:buFont typeface="+mj-lt"/>
                        <a:buAutoNum type="arabicPeriod"/>
                      </a:pPr>
                      <a:r>
                        <a:rPr lang="ar-AE" sz="1400" b="1" u="none" kern="1200" baseline="0" dirty="0" smtClean="0">
                          <a:solidFill>
                            <a:schemeClr val="tx1"/>
                          </a:solidFill>
                          <a:latin typeface="Sakkal Majalla" panose="02000000000000000000" pitchFamily="2" charset="-78"/>
                          <a:ea typeface="+mn-ea"/>
                          <a:cs typeface="Sakkal Majalla" panose="02000000000000000000" pitchFamily="2" charset="-78"/>
                        </a:rPr>
                        <a:t>. مراعاة الفروق الفردية للحالات.</a:t>
                      </a:r>
                    </a:p>
                    <a:p>
                      <a:pPr marL="228600" indent="-228600" algn="r" defTabSz="914400" rtl="1" eaLnBrk="1" latinLnBrk="0" hangingPunct="1">
                        <a:buFont typeface="+mj-lt"/>
                        <a:buAutoNum type="arabicPeriod"/>
                      </a:pPr>
                      <a:r>
                        <a:rPr lang="ar-AE" sz="1400" b="1" u="none" kern="1200" baseline="0" dirty="0" smtClean="0">
                          <a:solidFill>
                            <a:schemeClr val="tx1"/>
                          </a:solidFill>
                          <a:latin typeface="Sakkal Majalla" panose="02000000000000000000" pitchFamily="2" charset="-78"/>
                          <a:ea typeface="+mn-ea"/>
                          <a:cs typeface="Sakkal Majalla" panose="02000000000000000000" pitchFamily="2" charset="-78"/>
                        </a:rPr>
                        <a:t>.إعطاء كل طالب حقه من الحصة .</a:t>
                      </a:r>
                    </a:p>
                    <a:p>
                      <a:pPr marL="228600" indent="-228600" algn="r" defTabSz="914400" rtl="1" eaLnBrk="1" latinLnBrk="0" hangingPunct="1">
                        <a:buFont typeface="+mj-lt"/>
                        <a:buAutoNum type="arabicPeriod"/>
                      </a:pPr>
                      <a:r>
                        <a:rPr lang="ar-AE" sz="1400" b="1" u="none" kern="1200" baseline="0" dirty="0" smtClean="0">
                          <a:solidFill>
                            <a:schemeClr val="tx1"/>
                          </a:solidFill>
                          <a:latin typeface="Sakkal Majalla" panose="02000000000000000000" pitchFamily="2" charset="-78"/>
                          <a:ea typeface="+mn-ea"/>
                          <a:cs typeface="Sakkal Majalla" panose="02000000000000000000" pitchFamily="2" charset="-78"/>
                        </a:rPr>
                        <a:t>. تقسيم الحصة إلى نظرى وعملي </a:t>
                      </a:r>
                    </a:p>
                    <a:p>
                      <a:pPr marL="228600" indent="-228600" algn="r" defTabSz="914400" rtl="1" eaLnBrk="1" latinLnBrk="0" hangingPunct="1">
                        <a:buFont typeface="+mj-lt"/>
                        <a:buAutoNum type="arabicPeriod"/>
                      </a:pPr>
                      <a:r>
                        <a:rPr lang="ar-AE" sz="1400" b="1" u="none" kern="1200" baseline="0" dirty="0" smtClean="0">
                          <a:solidFill>
                            <a:schemeClr val="tx1"/>
                          </a:solidFill>
                          <a:latin typeface="Sakkal Majalla" panose="02000000000000000000" pitchFamily="2" charset="-78"/>
                          <a:ea typeface="+mn-ea"/>
                          <a:cs typeface="Sakkal Majalla" panose="02000000000000000000" pitchFamily="2" charset="-78"/>
                        </a:rPr>
                        <a:t>يمكن الدمج بين الأساليب لتحقيق الفائدة </a:t>
                      </a:r>
                    </a:p>
                    <a:p>
                      <a:pPr marL="228600" indent="-228600" algn="r" defTabSz="914400" rtl="1" eaLnBrk="1" latinLnBrk="0" hangingPunct="1">
                        <a:buFont typeface="+mj-lt"/>
                        <a:buAutoNum type="arabicPeriod"/>
                      </a:pPr>
                      <a:r>
                        <a:rPr lang="ar-AE" sz="1400" b="1" u="none" kern="1200" baseline="0" dirty="0" smtClean="0">
                          <a:solidFill>
                            <a:schemeClr val="tx1"/>
                          </a:solidFill>
                          <a:latin typeface="Sakkal Majalla" panose="02000000000000000000" pitchFamily="2" charset="-78"/>
                          <a:ea typeface="+mn-ea"/>
                          <a:cs typeface="Sakkal Majalla" panose="02000000000000000000" pitchFamily="2" charset="-78"/>
                        </a:rPr>
                        <a:t> استخدام الدمى لتطبيق المهارة </a:t>
                      </a:r>
                    </a:p>
                    <a:p>
                      <a:pPr marL="228600" indent="-228600" algn="r" defTabSz="914400" rtl="1" eaLnBrk="1" latinLnBrk="0" hangingPunct="1">
                        <a:buFont typeface="+mj-lt"/>
                        <a:buAutoNum type="arabicPeriod"/>
                      </a:pPr>
                      <a:r>
                        <a:rPr lang="ar-AE" sz="1400" b="1" u="none" kern="1200" baseline="0" dirty="0" smtClean="0">
                          <a:solidFill>
                            <a:schemeClr val="tx1"/>
                          </a:solidFill>
                          <a:latin typeface="Sakkal Majalla" panose="02000000000000000000" pitchFamily="2" charset="-78"/>
                          <a:ea typeface="+mn-ea"/>
                          <a:cs typeface="Sakkal Majalla" panose="02000000000000000000" pitchFamily="2" charset="-78"/>
                        </a:rPr>
                        <a:t>إستخدام الدراما للتدريب على المهارة </a:t>
                      </a:r>
                    </a:p>
                    <a:p>
                      <a:pPr algn="r" rtl="1"/>
                      <a:endParaRPr lang="ar-AE" sz="1400" b="1" kern="1200" baseline="0" dirty="0" smtClean="0">
                        <a:solidFill>
                          <a:srgbClr val="FF0000"/>
                        </a:solidFill>
                        <a:latin typeface="Arial" panose="020B0604020202020204" pitchFamily="34" charset="0"/>
                        <a:ea typeface="+mn-ea"/>
                        <a:cs typeface="+mn-cs"/>
                      </a:endParaRPr>
                    </a:p>
                    <a:p>
                      <a:pPr algn="r" rtl="1"/>
                      <a:endParaRPr lang="ar-AE" sz="1400" b="1" kern="1200" baseline="0" dirty="0" smtClean="0">
                        <a:solidFill>
                          <a:srgbClr val="FF0000"/>
                        </a:solidFill>
                        <a:latin typeface="Arial" panose="020B0604020202020204" pitchFamily="34" charset="0"/>
                        <a:ea typeface="+mn-ea"/>
                        <a:cs typeface="+mn-cs"/>
                      </a:endParaRPr>
                    </a:p>
                    <a:p>
                      <a:pPr algn="r" rtl="1"/>
                      <a:endParaRPr lang="ar-AE" sz="1200" b="1" dirty="0" smtClean="0">
                        <a:latin typeface="Sakkal Majalla" panose="02000000000000000000" pitchFamily="2" charset="-78"/>
                        <a:cs typeface="Sakkal Majalla" panose="02000000000000000000" pitchFamily="2" charset="-78"/>
                      </a:endParaRPr>
                    </a:p>
                    <a:p>
                      <a:pPr algn="r" rtl="1"/>
                      <a:endParaRPr lang="ar-SA" sz="1200" b="1" dirty="0" smtClean="0">
                        <a:latin typeface="Sakkal Majalla" panose="02000000000000000000" pitchFamily="2" charset="-78"/>
                        <a:cs typeface="Sakkal Majalla" panose="02000000000000000000" pitchFamily="2" charset="-78"/>
                      </a:endParaRPr>
                    </a:p>
                    <a:p>
                      <a:pPr algn="r" rtl="1"/>
                      <a:endParaRPr lang="ar-SA" sz="1600" b="1" baseline="0" dirty="0">
                        <a:latin typeface="Sakkal Majalla" panose="02000000000000000000" pitchFamily="2" charset="-78"/>
                        <a:cs typeface="Sakkal Majalla" panose="02000000000000000000" pitchFamily="2" charset="-78"/>
                      </a:endParaRPr>
                    </a:p>
                    <a:p>
                      <a:pPr algn="r" rtl="1"/>
                      <a:endParaRPr lang="ar-SA" sz="1600" b="1" u="none" baseline="0" dirty="0">
                        <a:latin typeface="Sakkal Majalla" panose="02000000000000000000" pitchFamily="2" charset="-78"/>
                        <a:cs typeface="Sakkal Majalla" panose="02000000000000000000" pitchFamily="2" charset="-78"/>
                      </a:endParaRPr>
                    </a:p>
                    <a:p>
                      <a:pPr algn="r" rtl="1"/>
                      <a:endParaRPr lang="ar-SA" sz="1200" kern="1200" dirty="0">
                        <a:solidFill>
                          <a:srgbClr val="5B9BD5">
                            <a:lumMod val="50000"/>
                          </a:srgbClr>
                        </a:solidFill>
                        <a:latin typeface="Arial" panose="020B0604020202020204" pitchFamily="34" charset="0"/>
                        <a:ea typeface="+mn-ea"/>
                        <a:cs typeface="Arial" panose="020B0604020202020204" pitchFamily="34" charset="0"/>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dirty="0">
                        <a:latin typeface="Sakkal Majalla" panose="02000000000000000000" pitchFamily="2" charset="-78"/>
                        <a:cs typeface="Sakkal Majalla" panose="02000000000000000000" pitchFamily="2" charset="-78"/>
                      </a:endParaRPr>
                    </a:p>
                    <a:p>
                      <a:pPr algn="ctr" rtl="1"/>
                      <a:r>
                        <a:rPr lang="ar-AE" sz="1400" b="1" baseline="0" dirty="0">
                          <a:latin typeface="Sakkal Majalla" panose="02000000000000000000" pitchFamily="2" charset="-78"/>
                          <a:cs typeface="Sakkal Majalla" panose="02000000000000000000" pitchFamily="2" charset="-78"/>
                        </a:rPr>
                        <a:t> </a:t>
                      </a: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Date Placeholder 8"/>
          <p:cNvSpPr>
            <a:spLocks noGrp="1"/>
          </p:cNvSpPr>
          <p:nvPr>
            <p:ph type="dt" sz="half" idx="10"/>
          </p:nvPr>
        </p:nvSpPr>
        <p:spPr/>
        <p:txBody>
          <a:bodyPr/>
          <a:lstStyle/>
          <a:p>
            <a:fld id="{00FA42EF-3AAD-44DC-B736-900FDC7B54C3}" type="datetime3">
              <a:rPr lang="en-US" smtClean="0"/>
              <a:t>16 December 2020</a:t>
            </a:fld>
            <a:endParaRPr lang="en-GB"/>
          </a:p>
        </p:txBody>
      </p:sp>
      <p:sp>
        <p:nvSpPr>
          <p:cNvPr id="10" name="Slide Number Placeholder 9"/>
          <p:cNvSpPr>
            <a:spLocks noGrp="1"/>
          </p:cNvSpPr>
          <p:nvPr>
            <p:ph type="sldNum" sz="quarter" idx="12"/>
          </p:nvPr>
        </p:nvSpPr>
        <p:spPr/>
        <p:txBody>
          <a:bodyPr/>
          <a:lstStyle/>
          <a:p>
            <a:fld id="{60F9F505-338F-4A63-8E60-F3E66EC2060F}" type="slidenum">
              <a:rPr lang="en-GB" smtClean="0"/>
              <a:t>3</a:t>
            </a:fld>
            <a:endParaRPr lang="en-GB"/>
          </a:p>
        </p:txBody>
      </p:sp>
      <p:sp>
        <p:nvSpPr>
          <p:cNvPr id="5" name="Rounded Rectangle 4">
            <a:extLst>
              <a:ext uri="{FF2B5EF4-FFF2-40B4-BE49-F238E27FC236}">
                <a16:creationId xmlns:a16="http://schemas.microsoft.com/office/drawing/2014/main" id="{63215561-8762-45C9-BA1F-17C85CE51210}"/>
              </a:ext>
            </a:extLst>
          </p:cNvPr>
          <p:cNvSpPr/>
          <p:nvPr/>
        </p:nvSpPr>
        <p:spPr>
          <a:xfrm>
            <a:off x="838200" y="2224822"/>
            <a:ext cx="3826141" cy="33428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1200" dirty="0">
                <a:hlinkClick r:id="rId3"/>
              </a:rPr>
              <a:t>https://</a:t>
            </a:r>
            <a:r>
              <a:rPr lang="en-US" sz="1200" dirty="0" smtClean="0">
                <a:hlinkClick r:id="rId3"/>
              </a:rPr>
              <a:t>youtu.be/svJ7zsfgK9g</a:t>
            </a:r>
            <a:endParaRPr lang="ar-AE" sz="1200" dirty="0" smtClean="0"/>
          </a:p>
          <a:p>
            <a:r>
              <a:rPr lang="ar-AE" sz="1200" dirty="0" smtClean="0"/>
              <a:t>قصة عن تقسيم الوقت </a:t>
            </a:r>
            <a:endParaRPr lang="ar-AE" sz="1200" dirty="0"/>
          </a:p>
        </p:txBody>
      </p:sp>
      <p:sp>
        <p:nvSpPr>
          <p:cNvPr id="6" name="Rounded Rectangle 5">
            <a:extLst>
              <a:ext uri="{FF2B5EF4-FFF2-40B4-BE49-F238E27FC236}">
                <a16:creationId xmlns:a16="http://schemas.microsoft.com/office/drawing/2014/main" id="{63215561-8762-45C9-BA1F-17C85CE51210}"/>
              </a:ext>
            </a:extLst>
          </p:cNvPr>
          <p:cNvSpPr/>
          <p:nvPr/>
        </p:nvSpPr>
        <p:spPr>
          <a:xfrm>
            <a:off x="763385" y="3094049"/>
            <a:ext cx="3826141" cy="33428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1200" dirty="0">
                <a:hlinkClick r:id="rId4"/>
              </a:rPr>
              <a:t>https://</a:t>
            </a:r>
            <a:r>
              <a:rPr lang="en-US" sz="1200" dirty="0" smtClean="0">
                <a:hlinkClick r:id="rId4"/>
              </a:rPr>
              <a:t>youtu.be/egvWprqEXh8</a:t>
            </a:r>
            <a:endParaRPr lang="ar-AE" sz="1200" dirty="0" smtClean="0"/>
          </a:p>
          <a:p>
            <a:r>
              <a:rPr lang="ar-AE" sz="1200" dirty="0" smtClean="0"/>
              <a:t>أهمية الوقت </a:t>
            </a:r>
            <a:endParaRPr lang="ar-AE" sz="1200" dirty="0"/>
          </a:p>
        </p:txBody>
      </p:sp>
      <p:sp>
        <p:nvSpPr>
          <p:cNvPr id="7" name="Rounded Rectangle 6">
            <a:extLst>
              <a:ext uri="{FF2B5EF4-FFF2-40B4-BE49-F238E27FC236}">
                <a16:creationId xmlns:a16="http://schemas.microsoft.com/office/drawing/2014/main" id="{63215561-8762-45C9-BA1F-17C85CE51210}"/>
              </a:ext>
            </a:extLst>
          </p:cNvPr>
          <p:cNvSpPr/>
          <p:nvPr/>
        </p:nvSpPr>
        <p:spPr>
          <a:xfrm>
            <a:off x="838199" y="4390912"/>
            <a:ext cx="3826141" cy="33428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1200" b="1" dirty="0">
                <a:latin typeface="Sakkal Majalla" panose="02000000000000000000" pitchFamily="2" charset="-78"/>
                <a:cs typeface="Sakkal Majalla" panose="02000000000000000000" pitchFamily="2" charset="-78"/>
                <a:hlinkClick r:id="rId5"/>
              </a:rPr>
              <a:t>https://</a:t>
            </a:r>
            <a:r>
              <a:rPr lang="en-US" sz="1200" b="1" dirty="0" smtClean="0">
                <a:latin typeface="Sakkal Majalla" panose="02000000000000000000" pitchFamily="2" charset="-78"/>
                <a:cs typeface="Sakkal Majalla" panose="02000000000000000000" pitchFamily="2" charset="-78"/>
                <a:hlinkClick r:id="rId5"/>
              </a:rPr>
              <a:t>youtu.be/2DaXU1L9UrE</a:t>
            </a:r>
            <a:endParaRPr lang="en-US" sz="1200" b="1" dirty="0" smtClean="0">
              <a:latin typeface="Sakkal Majalla" panose="02000000000000000000" pitchFamily="2" charset="-78"/>
              <a:cs typeface="Sakkal Majalla" panose="02000000000000000000" pitchFamily="2" charset="-78"/>
            </a:endParaRPr>
          </a:p>
          <a:p>
            <a:r>
              <a:rPr lang="ar-AE" sz="1200" dirty="0" smtClean="0">
                <a:latin typeface="Sakkal Majalla" panose="02000000000000000000" pitchFamily="2" charset="-78"/>
                <a:cs typeface="Sakkal Majalla" panose="02000000000000000000" pitchFamily="2" charset="-78"/>
              </a:rPr>
              <a:t>التدريب على أيام الأسبوع .</a:t>
            </a:r>
            <a:endParaRPr lang="ar-AE" sz="1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88067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8069" y="98386"/>
            <a:ext cx="1847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AE"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84873763"/>
              </p:ext>
            </p:extLst>
          </p:nvPr>
        </p:nvGraphicFramePr>
        <p:xfrm>
          <a:off x="366867" y="98386"/>
          <a:ext cx="11804073" cy="6575715"/>
        </p:xfrm>
        <a:graphic>
          <a:graphicData uri="http://schemas.openxmlformats.org/drawingml/2006/table">
            <a:tbl>
              <a:tblPr firstRow="1" bandRow="1">
                <a:tableStyleId>{5940675A-B579-460E-94D1-54222C63F5DA}</a:tableStyleId>
              </a:tblPr>
              <a:tblGrid>
                <a:gridCol w="10833455">
                  <a:extLst>
                    <a:ext uri="{9D8B030D-6E8A-4147-A177-3AD203B41FA5}">
                      <a16:colId xmlns:a16="http://schemas.microsoft.com/office/drawing/2014/main" val="20000"/>
                    </a:ext>
                  </a:extLst>
                </a:gridCol>
                <a:gridCol w="970618">
                  <a:extLst>
                    <a:ext uri="{9D8B030D-6E8A-4147-A177-3AD203B41FA5}">
                      <a16:colId xmlns:a16="http://schemas.microsoft.com/office/drawing/2014/main" val="20001"/>
                    </a:ext>
                  </a:extLst>
                </a:gridCol>
              </a:tblGrid>
              <a:tr h="3340904">
                <a:tc>
                  <a:txBody>
                    <a:bodyPr/>
                    <a:lstStyle/>
                    <a:p>
                      <a:pPr algn="r" rtl="1"/>
                      <a:r>
                        <a:rPr lang="ar-AE" sz="1200" b="1" u="none" baseline="0" dirty="0">
                          <a:solidFill>
                            <a:srgbClr val="FF0000"/>
                          </a:solidFill>
                          <a:latin typeface="Sakkal Majalla" panose="02000000000000000000" pitchFamily="2" charset="-78"/>
                          <a:cs typeface="Sakkal Majalla" panose="02000000000000000000" pitchFamily="2" charset="-78"/>
                        </a:rPr>
                        <a:t>الحصة الدراسية:</a:t>
                      </a:r>
                      <a:endParaRPr lang="ar-AE" sz="1200" b="1" u="none" baseline="0" dirty="0">
                        <a:latin typeface="Sakkal Majalla" panose="02000000000000000000" pitchFamily="2" charset="-78"/>
                        <a:cs typeface="Sakkal Majalla" panose="02000000000000000000"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ar-AE" sz="1200" b="1" u="none" baseline="0" dirty="0">
                          <a:latin typeface="Sakkal Majalla" panose="02000000000000000000" pitchFamily="2" charset="-78"/>
                          <a:cs typeface="Sakkal Majalla" panose="02000000000000000000" pitchFamily="2" charset="-78"/>
                        </a:rPr>
                        <a:t> </a:t>
                      </a:r>
                      <a:r>
                        <a:rPr lang="ar-AE" sz="1200" b="1" u="none" baseline="0" dirty="0">
                          <a:solidFill>
                            <a:schemeClr val="tx1"/>
                          </a:solidFill>
                          <a:latin typeface="Sakkal Majalla" panose="02000000000000000000" pitchFamily="2" charset="-78"/>
                          <a:cs typeface="Sakkal Majalla" panose="02000000000000000000" pitchFamily="2" charset="-78"/>
                        </a:rPr>
                        <a:t>الهدف الرئيسي </a:t>
                      </a:r>
                      <a:r>
                        <a:rPr lang="ar-AE" sz="1200" b="1" u="none" baseline="0" dirty="0" smtClean="0">
                          <a:solidFill>
                            <a:schemeClr val="tx1"/>
                          </a:solidFill>
                          <a:latin typeface="Sakkal Majalla" panose="02000000000000000000" pitchFamily="2" charset="-78"/>
                          <a:cs typeface="Sakkal Majalla" panose="02000000000000000000" pitchFamily="2" charset="-78"/>
                        </a:rPr>
                        <a:t>:</a:t>
                      </a:r>
                      <a:r>
                        <a:rPr lang="ar-AE" sz="1200" b="1" kern="1200" dirty="0" smtClean="0">
                          <a:solidFill>
                            <a:schemeClr val="tx1"/>
                          </a:solidFill>
                          <a:latin typeface="Sakkal Majalla" panose="02000000000000000000" pitchFamily="2" charset="-78"/>
                          <a:ea typeface="+mn-ea"/>
                          <a:cs typeface="Sakkal Majalla" panose="02000000000000000000" pitchFamily="2" charset="-78"/>
                        </a:rPr>
                        <a:t>إستخدام في</a:t>
                      </a:r>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 عباراته مفاهيم الوقت (اليوم –الشهر –السنة –الساعة )</a:t>
                      </a:r>
                      <a:endParaRPr lang="ar-AE" sz="1200" b="1" kern="1200" dirty="0" smtClean="0">
                        <a:solidFill>
                          <a:schemeClr val="tx1"/>
                        </a:solidFill>
                        <a:latin typeface="Sakkal Majalla" panose="02000000000000000000" pitchFamily="2" charset="-78"/>
                        <a:ea typeface="+mn-ea"/>
                        <a:cs typeface="Sakkal Majalla" panose="02000000000000000000" pitchFamily="2" charset="-78"/>
                      </a:endParaRPr>
                    </a:p>
                    <a:p>
                      <a:pPr algn="r" rtl="1"/>
                      <a:endParaRPr lang="ar-AE" sz="1200" b="1" u="none" baseline="0" dirty="0" smtClean="0">
                        <a:solidFill>
                          <a:schemeClr val="tx1"/>
                        </a:solidFill>
                        <a:latin typeface="Sakkal Majalla" panose="02000000000000000000" pitchFamily="2" charset="-78"/>
                        <a:cs typeface="Sakkal Majalla" panose="02000000000000000000" pitchFamily="2" charset="-78"/>
                      </a:endParaRPr>
                    </a:p>
                    <a:p>
                      <a:pPr algn="r" rtl="1"/>
                      <a:r>
                        <a:rPr lang="ar-AE" sz="1200" b="1" u="none" baseline="0" dirty="0" smtClean="0">
                          <a:solidFill>
                            <a:schemeClr val="tx1"/>
                          </a:solidFill>
                          <a:latin typeface="Sakkal Majalla" panose="02000000000000000000" pitchFamily="2" charset="-78"/>
                          <a:cs typeface="Sakkal Majalla" panose="02000000000000000000" pitchFamily="2" charset="-78"/>
                        </a:rPr>
                        <a:t>أهداف </a:t>
                      </a:r>
                      <a:r>
                        <a:rPr lang="ar-AE" sz="1200" b="1" u="none" baseline="0" dirty="0">
                          <a:solidFill>
                            <a:schemeClr val="tx1"/>
                          </a:solidFill>
                          <a:latin typeface="Sakkal Majalla" panose="02000000000000000000" pitchFamily="2" charset="-78"/>
                          <a:cs typeface="Sakkal Majalla" panose="02000000000000000000" pitchFamily="2" charset="-78"/>
                        </a:rPr>
                        <a:t>أخرى: </a:t>
                      </a:r>
                    </a:p>
                    <a:p>
                      <a:pPr marL="228600" indent="-228600" algn="r" rtl="1">
                        <a:buFont typeface="+mj-lt"/>
                        <a:buAutoNum type="arabicPeriod"/>
                      </a:pPr>
                      <a:r>
                        <a:rPr lang="ar-AE" sz="1200" b="1" u="none" kern="1200" baseline="0" dirty="0" smtClean="0">
                          <a:solidFill>
                            <a:schemeClr val="tx1"/>
                          </a:solidFill>
                          <a:latin typeface="Sakkal Majalla" panose="02000000000000000000" pitchFamily="2" charset="-78"/>
                          <a:ea typeface="+mn-ea"/>
                          <a:cs typeface="Sakkal Majalla" panose="02000000000000000000" pitchFamily="2" charset="-78"/>
                        </a:rPr>
                        <a:t>أن تدرب الطالبة على تنظيم الوقت </a:t>
                      </a:r>
                      <a:endParaRPr lang="ar-AE" sz="1200" b="1" u="none" kern="1200" baseline="0" dirty="0">
                        <a:solidFill>
                          <a:schemeClr val="tx1"/>
                        </a:solidFill>
                        <a:latin typeface="Sakkal Majalla" panose="02000000000000000000" pitchFamily="2" charset="-78"/>
                        <a:ea typeface="+mn-ea"/>
                        <a:cs typeface="Sakkal Majalla" panose="02000000000000000000" pitchFamily="2" charset="-78"/>
                      </a:endParaRPr>
                    </a:p>
                    <a:p>
                      <a:pPr marL="228600" indent="-228600" algn="r" rtl="1">
                        <a:buFont typeface="+mj-lt"/>
                        <a:buAutoNum type="arabicPeriod"/>
                      </a:pPr>
                      <a:r>
                        <a:rPr lang="ar-AE" sz="1200" b="1" u="none" kern="1200" baseline="0" dirty="0" smtClean="0">
                          <a:solidFill>
                            <a:schemeClr val="tx1"/>
                          </a:solidFill>
                          <a:latin typeface="Sakkal Majalla" panose="02000000000000000000" pitchFamily="2" charset="-78"/>
                          <a:ea typeface="+mn-ea"/>
                          <a:cs typeface="Sakkal Majalla" panose="02000000000000000000" pitchFamily="2" charset="-78"/>
                        </a:rPr>
                        <a:t>ان </a:t>
                      </a:r>
                      <a:r>
                        <a:rPr lang="ar-AE" sz="1200" b="1" u="none" kern="1200" baseline="0" dirty="0" smtClean="0">
                          <a:solidFill>
                            <a:schemeClr val="tx1"/>
                          </a:solidFill>
                          <a:latin typeface="Sakkal Majalla" panose="02000000000000000000" pitchFamily="2" charset="-78"/>
                          <a:ea typeface="+mn-ea"/>
                          <a:cs typeface="Sakkal Majalla" panose="02000000000000000000" pitchFamily="2" charset="-78"/>
                        </a:rPr>
                        <a:t>تتعرف </a:t>
                      </a:r>
                      <a:r>
                        <a:rPr lang="ar-AE" sz="1200" b="1" u="none" kern="1200" baseline="0" dirty="0" smtClean="0">
                          <a:solidFill>
                            <a:schemeClr val="tx1"/>
                          </a:solidFill>
                          <a:latin typeface="Sakkal Majalla" panose="02000000000000000000" pitchFamily="2" charset="-78"/>
                          <a:ea typeface="+mn-ea"/>
                          <a:cs typeface="Sakkal Majalla" panose="02000000000000000000" pitchFamily="2" charset="-78"/>
                        </a:rPr>
                        <a:t>على مهارة </a:t>
                      </a:r>
                      <a:r>
                        <a:rPr lang="ar-AE" sz="1200" b="1" u="none" kern="1200" baseline="0" dirty="0" smtClean="0">
                          <a:solidFill>
                            <a:schemeClr val="tx1"/>
                          </a:solidFill>
                          <a:latin typeface="Sakkal Majalla" panose="02000000000000000000" pitchFamily="2" charset="-78"/>
                          <a:ea typeface="+mn-ea"/>
                          <a:cs typeface="Sakkal Majalla" panose="02000000000000000000" pitchFamily="2" charset="-78"/>
                        </a:rPr>
                        <a:t>كتابة قائمة المهام الموكله إليه </a:t>
                      </a:r>
                    </a:p>
                    <a:p>
                      <a:pPr marL="228600" indent="-228600" algn="r" rtl="1">
                        <a:buFont typeface="+mj-lt"/>
                        <a:buAutoNum type="arabicPeriod"/>
                      </a:pPr>
                      <a:r>
                        <a:rPr lang="ar-AE" sz="1200" b="1" u="none" kern="1200" baseline="0" dirty="0" smtClean="0">
                          <a:solidFill>
                            <a:schemeClr val="tx1"/>
                          </a:solidFill>
                          <a:latin typeface="Sakkal Majalla" panose="02000000000000000000" pitchFamily="2" charset="-78"/>
                          <a:ea typeface="+mn-ea"/>
                          <a:cs typeface="Sakkal Majalla" panose="02000000000000000000" pitchFamily="2" charset="-78"/>
                        </a:rPr>
                        <a:t>أن يتعرف الطالب على ظروف الزمان (الامس –اليوم –يوم غد ) </a:t>
                      </a:r>
                    </a:p>
                    <a:p>
                      <a:pPr marL="0" indent="0" algn="r" rtl="1">
                        <a:buFont typeface="+mj-lt"/>
                        <a:buNone/>
                      </a:pPr>
                      <a:endParaRPr lang="ar-AE" sz="1200" b="1" u="none" kern="1200" baseline="0" dirty="0" smtClean="0">
                        <a:solidFill>
                          <a:schemeClr val="tx1"/>
                        </a:solidFill>
                        <a:latin typeface="Sakkal Majalla" panose="02000000000000000000" pitchFamily="2" charset="-78"/>
                        <a:ea typeface="+mn-ea"/>
                        <a:cs typeface="Sakkal Majalla" panose="02000000000000000000" pitchFamily="2" charset="-78"/>
                      </a:endParaRPr>
                    </a:p>
                    <a:p>
                      <a:pPr algn="r" rtl="1"/>
                      <a:endParaRPr lang="ar-AE" sz="1200" b="1" u="none" baseline="0" dirty="0">
                        <a:solidFill>
                          <a:srgbClr val="FF0000"/>
                        </a:solidFill>
                        <a:latin typeface="Sakkal Majalla" panose="02000000000000000000" pitchFamily="2" charset="-78"/>
                        <a:cs typeface="Sakkal Majalla" panose="02000000000000000000" pitchFamily="2" charset="-78"/>
                      </a:endParaRPr>
                    </a:p>
                    <a:p>
                      <a:pPr algn="r" rtl="1"/>
                      <a:r>
                        <a:rPr lang="ar-AE" sz="1200" b="1" u="none" baseline="0" dirty="0">
                          <a:solidFill>
                            <a:srgbClr val="FF0000"/>
                          </a:solidFill>
                          <a:latin typeface="Sakkal Majalla" panose="02000000000000000000" pitchFamily="2" charset="-78"/>
                          <a:cs typeface="Sakkal Majalla" panose="02000000000000000000" pitchFamily="2" charset="-78"/>
                        </a:rPr>
                        <a:t>النشاط </a:t>
                      </a:r>
                      <a:r>
                        <a:rPr lang="ar-AE" sz="1200" b="1" u="none" baseline="0" dirty="0" smtClean="0">
                          <a:solidFill>
                            <a:srgbClr val="FF0000"/>
                          </a:solidFill>
                          <a:latin typeface="Sakkal Majalla" panose="02000000000000000000" pitchFamily="2" charset="-78"/>
                          <a:cs typeface="Sakkal Majalla" panose="02000000000000000000" pitchFamily="2" charset="-78"/>
                        </a:rPr>
                        <a:t>الإجتماعي :</a:t>
                      </a:r>
                      <a:endParaRPr lang="ar-AE" sz="1200" b="1" u="none" baseline="0" dirty="0">
                        <a:solidFill>
                          <a:srgbClr val="FF0000"/>
                        </a:solidFill>
                        <a:latin typeface="Sakkal Majalla" panose="02000000000000000000" pitchFamily="2" charset="-78"/>
                        <a:cs typeface="Sakkal Majalla" panose="02000000000000000000" pitchFamily="2" charset="-78"/>
                      </a:endParaRPr>
                    </a:p>
                    <a:p>
                      <a:pPr marL="228600" indent="-228600" algn="r" rtl="1">
                        <a:buFont typeface="+mj-lt"/>
                        <a:buAutoNum type="arabicPeriod"/>
                      </a:pPr>
                      <a:r>
                        <a:rPr lang="ar-AE" sz="1200" b="1" u="none" kern="1200" baseline="0" dirty="0" smtClean="0">
                          <a:solidFill>
                            <a:schemeClr val="tx1"/>
                          </a:solidFill>
                          <a:latin typeface="Sakkal Majalla" panose="02000000000000000000" pitchFamily="2" charset="-78"/>
                          <a:ea typeface="+mn-ea"/>
                          <a:cs typeface="Sakkal Majalla" panose="02000000000000000000" pitchFamily="2" charset="-78"/>
                        </a:rPr>
                        <a:t>تدريب </a:t>
                      </a:r>
                      <a:r>
                        <a:rPr lang="ar-AE" sz="1200" b="1" u="none" kern="1200" baseline="0" dirty="0" smtClean="0">
                          <a:solidFill>
                            <a:schemeClr val="tx1"/>
                          </a:solidFill>
                          <a:latin typeface="Sakkal Majalla" panose="02000000000000000000" pitchFamily="2" charset="-78"/>
                          <a:ea typeface="+mn-ea"/>
                          <a:cs typeface="Sakkal Majalla" panose="02000000000000000000" pitchFamily="2" charset="-78"/>
                        </a:rPr>
                        <a:t>الطالبة على ترتيب عدد من المهمام الإجتماعية الموكلة إلية </a:t>
                      </a:r>
                      <a:endParaRPr lang="ar-AE" sz="1200" b="1" u="none" kern="1200" baseline="0" dirty="0">
                        <a:solidFill>
                          <a:schemeClr val="tx1"/>
                        </a:solidFill>
                        <a:latin typeface="Sakkal Majalla" panose="02000000000000000000" pitchFamily="2" charset="-78"/>
                        <a:ea typeface="+mn-ea"/>
                        <a:cs typeface="Sakkal Majalla" panose="02000000000000000000" pitchFamily="2" charset="-78"/>
                      </a:endParaRPr>
                    </a:p>
                    <a:p>
                      <a:pPr algn="r" rtl="1"/>
                      <a:r>
                        <a:rPr lang="ar-AE" sz="1200" b="1" u="none" baseline="0" dirty="0">
                          <a:solidFill>
                            <a:srgbClr val="FF0000"/>
                          </a:solidFill>
                          <a:latin typeface="Sakkal Majalla" panose="02000000000000000000" pitchFamily="2" charset="-78"/>
                          <a:cs typeface="Sakkal Majalla" panose="02000000000000000000" pitchFamily="2" charset="-78"/>
                        </a:rPr>
                        <a:t>النشاط الفني: </a:t>
                      </a:r>
                      <a:endParaRPr lang="ar-AE" sz="1200" b="1" u="none" kern="1200" baseline="0" dirty="0" smtClean="0">
                        <a:solidFill>
                          <a:srgbClr val="FF0000"/>
                        </a:solidFill>
                        <a:latin typeface="Sakkal Majalla" panose="02000000000000000000" pitchFamily="2" charset="-78"/>
                        <a:ea typeface="+mn-ea"/>
                        <a:cs typeface="Sakkal Majalla" panose="02000000000000000000" pitchFamily="2" charset="-78"/>
                      </a:endParaRPr>
                    </a:p>
                    <a:p>
                      <a:pPr algn="r" rtl="1"/>
                      <a:r>
                        <a:rPr lang="ar-AE" sz="1200" b="1" u="none" kern="1200" baseline="0" dirty="0" smtClean="0">
                          <a:solidFill>
                            <a:schemeClr val="tx1"/>
                          </a:solidFill>
                          <a:latin typeface="Sakkal Majalla" panose="02000000000000000000" pitchFamily="2" charset="-78"/>
                          <a:ea typeface="+mn-ea"/>
                          <a:cs typeface="Sakkal Majalla" panose="02000000000000000000" pitchFamily="2" charset="-78"/>
                        </a:rPr>
                        <a:t>ان تقوم الطالبة بتلوين أسماء أيام الأسبوع _إعداد لوح فنية بأسماء أيام الأسبوع بالزجاج </a:t>
                      </a:r>
                      <a:endParaRPr lang="ar-AE" sz="1200" b="1" u="none" kern="1200" baseline="0" dirty="0">
                        <a:solidFill>
                          <a:schemeClr val="tx1"/>
                        </a:solidFill>
                        <a:latin typeface="Sakkal Majalla" panose="02000000000000000000" pitchFamily="2" charset="-78"/>
                        <a:ea typeface="+mn-ea"/>
                        <a:cs typeface="Sakkal Majalla" panose="02000000000000000000" pitchFamily="2" charset="-78"/>
                      </a:endParaRPr>
                    </a:p>
                    <a:p>
                      <a:pPr algn="r" rtl="1"/>
                      <a:r>
                        <a:rPr lang="ar-AE" sz="1200" b="1" u="none" baseline="0" dirty="0">
                          <a:solidFill>
                            <a:srgbClr val="FF0000"/>
                          </a:solidFill>
                          <a:latin typeface="Sakkal Majalla" panose="02000000000000000000" pitchFamily="2" charset="-78"/>
                          <a:cs typeface="Sakkal Majalla" panose="02000000000000000000" pitchFamily="2" charset="-78"/>
                        </a:rPr>
                        <a:t>النشاط الموسيقى:</a:t>
                      </a:r>
                    </a:p>
                    <a:p>
                      <a:pPr marL="0" marR="0" lvl="0" indent="0" algn="r" defTabSz="914400" rtl="1" eaLnBrk="1" fontAlgn="auto" latinLnBrk="0" hangingPunct="1">
                        <a:lnSpc>
                          <a:spcPct val="100000"/>
                        </a:lnSpc>
                        <a:spcBef>
                          <a:spcPts val="0"/>
                        </a:spcBef>
                        <a:spcAft>
                          <a:spcPts val="0"/>
                        </a:spcAft>
                        <a:buClrTx/>
                        <a:buSzTx/>
                        <a:buFont typeface="+mj-lt"/>
                        <a:buNone/>
                        <a:tabLst/>
                        <a:defRPr/>
                      </a:pPr>
                      <a:r>
                        <a:rPr lang="ar-AE" sz="1200" b="1" u="none" baseline="0" dirty="0" smtClean="0">
                          <a:solidFill>
                            <a:schemeClr val="tx1"/>
                          </a:solidFill>
                          <a:latin typeface="Sakkal Majalla" panose="02000000000000000000" pitchFamily="2" charset="-78"/>
                          <a:cs typeface="Sakkal Majalla" panose="02000000000000000000" pitchFamily="2" charset="-78"/>
                        </a:rPr>
                        <a:t>عرض العديد من الاناشيد الخاصة </a:t>
                      </a:r>
                      <a:r>
                        <a:rPr lang="ar-AE" sz="1200" b="1" u="none" baseline="0" dirty="0" smtClean="0">
                          <a:solidFill>
                            <a:schemeClr val="tx1"/>
                          </a:solidFill>
                          <a:latin typeface="Sakkal Majalla" panose="02000000000000000000" pitchFamily="2" charset="-78"/>
                          <a:cs typeface="Sakkal Majalla" panose="02000000000000000000" pitchFamily="2" charset="-78"/>
                        </a:rPr>
                        <a:t>بأيام الأسبوع –وأناشيد خاصة عن تنظيم الوقت  </a:t>
                      </a:r>
                      <a:r>
                        <a:rPr lang="ar-AE" sz="1200" b="1" u="none" baseline="0" dirty="0" smtClean="0">
                          <a:solidFill>
                            <a:schemeClr val="tx1"/>
                          </a:solidFill>
                          <a:latin typeface="Sakkal Majalla" panose="02000000000000000000" pitchFamily="2" charset="-78"/>
                          <a:cs typeface="Sakkal Majalla" panose="02000000000000000000" pitchFamily="2" charset="-78"/>
                        </a:rPr>
                        <a:t>.</a:t>
                      </a:r>
                      <a:endParaRPr lang="ar-AE" sz="1200" b="1" u="none" baseline="0"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algn="ctr" rtl="1"/>
                      <a:endParaRPr lang="ar-AE" sz="1400" b="1" baseline="0" dirty="0">
                        <a:latin typeface="Sakkal Majalla" panose="02000000000000000000" pitchFamily="2" charset="-78"/>
                        <a:cs typeface="Sakkal Majalla" panose="02000000000000000000" pitchFamily="2" charset="-78"/>
                      </a:endParaRPr>
                    </a:p>
                    <a:p>
                      <a:pPr algn="ctr" rtl="1"/>
                      <a:r>
                        <a:rPr lang="ar-AE" sz="1400" b="1" baseline="0" dirty="0">
                          <a:latin typeface="Sakkal Majalla" panose="02000000000000000000" pitchFamily="2" charset="-78"/>
                          <a:cs typeface="Sakkal Majalla" panose="02000000000000000000" pitchFamily="2" charset="-78"/>
                        </a:rPr>
                        <a:t>دليل للمعلم</a:t>
                      </a:r>
                    </a:p>
                    <a:p>
                      <a:pPr algn="ctr" rtl="1"/>
                      <a:endParaRPr lang="ar-AE" sz="1400" b="1" baseline="0"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4492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baseline="0" dirty="0">
                          <a:latin typeface="Sakkal Majalla" panose="02000000000000000000" pitchFamily="2" charset="-78"/>
                          <a:cs typeface="Sakkal Majalla" panose="02000000000000000000" pitchFamily="2" charset="-78"/>
                        </a:rPr>
                        <a:t> </a:t>
                      </a:r>
                      <a:r>
                        <a:rPr lang="ar-AE" sz="1200" b="1" baseline="0" dirty="0" smtClean="0">
                          <a:latin typeface="Sakkal Majalla" panose="02000000000000000000" pitchFamily="2" charset="-78"/>
                          <a:cs typeface="Sakkal Majalla" panose="02000000000000000000" pitchFamily="2" charset="-78"/>
                        </a:rPr>
                        <a:t>الطالب من ولى الأمر التالي :</a:t>
                      </a:r>
                      <a:endParaRPr lang="ar-AE" sz="1200" b="1" baseline="0" dirty="0" smtClean="0">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1-إعداد قائمة بالمهام الموكلة إلية ( قائمة مهام بالتدريج من البسيط الى المرتفع ) ذلك لتنظيم الوقت ومعرفة أهمية الوقت </a:t>
                      </a:r>
                      <a:endParaRPr lang="ar-AE" sz="1200" b="1" kern="1200" baseline="0" dirty="0" smtClean="0">
                        <a:solidFill>
                          <a:schemeClr val="tx1"/>
                        </a:solidFill>
                        <a:latin typeface="Sakkal Majalla" panose="02000000000000000000" pitchFamily="2" charset="-78"/>
                        <a:ea typeface="+mn-ea"/>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2-تذكير الطالبه بشكل يومي بتحديد اليوم على سبيل المثال (شو إسم اليوم ) الاحد –الإثنين .......ألخ </a:t>
                      </a:r>
                      <a:endParaRPr lang="ar-AE" sz="1200" b="1" kern="1200" baseline="0" dirty="0" smtClean="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Sakkal Majalla" panose="02000000000000000000" pitchFamily="2" charset="-78"/>
                          <a:cs typeface="Sakkal Majalla" panose="02000000000000000000" pitchFamily="2" charset="-78"/>
                        </a:rPr>
                        <a:t>الواجب المنزلي </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1816429">
                <a:tc>
                  <a:txBody>
                    <a:bodyPr/>
                    <a:lstStyle/>
                    <a:p>
                      <a:pPr algn="r" rtl="1"/>
                      <a:endParaRPr lang="ar-AE" sz="1200" b="1" dirty="0">
                        <a:latin typeface="Sakkal Majalla" panose="02000000000000000000" pitchFamily="2" charset="-78"/>
                        <a:cs typeface="Sakkal Majalla" panose="02000000000000000000" pitchFamily="2" charset="-78"/>
                      </a:endParaRPr>
                    </a:p>
                    <a:p>
                      <a:pPr algn="r" rtl="1"/>
                      <a:r>
                        <a:rPr lang="ar-AE" sz="1200" b="1" dirty="0">
                          <a:latin typeface="Sakkal Majalla" panose="02000000000000000000" pitchFamily="2" charset="-78"/>
                          <a:cs typeface="Sakkal Majalla" panose="02000000000000000000" pitchFamily="2" charset="-78"/>
                        </a:rPr>
                        <a:t>بعض المقاطع التعليمية : </a:t>
                      </a:r>
                    </a:p>
                    <a:p>
                      <a:pPr algn="r" rtl="1"/>
                      <a:endParaRPr lang="ar-AE" sz="1200" b="1" dirty="0">
                        <a:latin typeface="Sakkal Majalla" panose="02000000000000000000" pitchFamily="2" charset="-78"/>
                        <a:cs typeface="Sakkal Majalla" panose="02000000000000000000" pitchFamily="2" charset="-78"/>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baseline="0" dirty="0">
                          <a:latin typeface="Sakkal Majalla" panose="02000000000000000000" pitchFamily="2" charset="-78"/>
                          <a:cs typeface="Sakkal Majalla" panose="02000000000000000000" pitchFamily="2" charset="-78"/>
                        </a:rPr>
                        <a:t>تمارين الكترونية</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78302">
                <a:tc>
                  <a:txBody>
                    <a:bodyPr/>
                    <a:lstStyle/>
                    <a:p>
                      <a:pPr algn="r" rtl="1"/>
                      <a:r>
                        <a:rPr lang="ar-AE" sz="1200" b="1" kern="1200" baseline="0" dirty="0">
                          <a:solidFill>
                            <a:schemeClr val="tx1"/>
                          </a:solidFill>
                          <a:latin typeface="Sakkal Majalla" panose="02000000000000000000" pitchFamily="2" charset="-78"/>
                          <a:ea typeface="+mn-ea"/>
                          <a:cs typeface="Sakkal Majalla" panose="02000000000000000000" pitchFamily="2" charset="-78"/>
                        </a:rPr>
                        <a:t>متوسط : </a:t>
                      </a:r>
                      <a:r>
                        <a:rPr lang="ar-AE" sz="1200" b="0" kern="1200" baseline="0" dirty="0" smtClean="0">
                          <a:solidFill>
                            <a:schemeClr val="tx1"/>
                          </a:solidFill>
                          <a:latin typeface="Sakkal Majalla" panose="02000000000000000000" pitchFamily="2" charset="-78"/>
                          <a:ea typeface="+mn-ea"/>
                          <a:cs typeface="Sakkal Majalla" panose="02000000000000000000" pitchFamily="2" charset="-78"/>
                        </a:rPr>
                        <a:t>أن </a:t>
                      </a:r>
                      <a:r>
                        <a:rPr lang="ar-AE" sz="1200" b="0" kern="1200" baseline="0" dirty="0" smtClean="0">
                          <a:solidFill>
                            <a:schemeClr val="tx1"/>
                          </a:solidFill>
                          <a:latin typeface="Sakkal Majalla" panose="02000000000000000000" pitchFamily="2" charset="-78"/>
                          <a:ea typeface="+mn-ea"/>
                          <a:cs typeface="Sakkal Majalla" panose="02000000000000000000" pitchFamily="2" charset="-78"/>
                        </a:rPr>
                        <a:t>تقوم الطالبة بتنظيم الوقت وذكر أيام الأسبوع بمساعدة لفظية  وجسدية </a:t>
                      </a:r>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    </a:t>
                      </a:r>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جيد</a:t>
                      </a:r>
                      <a:r>
                        <a:rPr lang="ar-AE" sz="1200" b="1" kern="1200" baseline="0" dirty="0">
                          <a:solidFill>
                            <a:schemeClr val="tx1"/>
                          </a:solidFill>
                          <a:latin typeface="Sakkal Majalla" panose="02000000000000000000" pitchFamily="2" charset="-78"/>
                          <a:ea typeface="+mn-ea"/>
                          <a:cs typeface="Sakkal Majalla" panose="02000000000000000000" pitchFamily="2" charset="-78"/>
                        </a:rPr>
                        <a:t>: </a:t>
                      </a:r>
                      <a:r>
                        <a:rPr lang="ar-AE" sz="1200" b="0" kern="1200" baseline="0" dirty="0">
                          <a:solidFill>
                            <a:schemeClr val="tx1"/>
                          </a:solidFill>
                          <a:latin typeface="Sakkal Majalla" panose="02000000000000000000" pitchFamily="2" charset="-78"/>
                          <a:ea typeface="+mn-ea"/>
                          <a:cs typeface="Sakkal Majalla" panose="02000000000000000000" pitchFamily="2" charset="-78"/>
                        </a:rPr>
                        <a:t>أن </a:t>
                      </a:r>
                      <a:r>
                        <a:rPr lang="ar-AE" sz="1200" b="0" kern="1200" baseline="0" dirty="0" smtClean="0">
                          <a:solidFill>
                            <a:schemeClr val="tx1"/>
                          </a:solidFill>
                          <a:latin typeface="Sakkal Majalla" panose="02000000000000000000" pitchFamily="2" charset="-78"/>
                          <a:ea typeface="+mn-ea"/>
                          <a:cs typeface="Sakkal Majalla" panose="02000000000000000000" pitchFamily="2" charset="-78"/>
                        </a:rPr>
                        <a:t>تقوم الطالبة بتنظيم الوقت وذكر أيام الأسبوع بمساعدة لفظية فقط  .</a:t>
                      </a:r>
                      <a:r>
                        <a:rPr lang="ar-AE" sz="1200" b="1" kern="1200" baseline="0" dirty="0" smtClean="0">
                          <a:solidFill>
                            <a:schemeClr val="tx1"/>
                          </a:solidFill>
                          <a:latin typeface="Sakkal Majalla" panose="02000000000000000000" pitchFamily="2" charset="-78"/>
                          <a:ea typeface="+mn-ea"/>
                          <a:cs typeface="Sakkal Majalla" panose="02000000000000000000" pitchFamily="2" charset="-78"/>
                        </a:rPr>
                        <a:t>مرتفع</a:t>
                      </a:r>
                      <a:r>
                        <a:rPr lang="ar-AE" sz="1200" b="1" kern="1200" baseline="0" dirty="0">
                          <a:solidFill>
                            <a:schemeClr val="tx1"/>
                          </a:solidFill>
                          <a:latin typeface="Sakkal Majalla" panose="02000000000000000000" pitchFamily="2" charset="-78"/>
                          <a:ea typeface="+mn-ea"/>
                          <a:cs typeface="Sakkal Majalla" panose="02000000000000000000" pitchFamily="2" charset="-78"/>
                        </a:rPr>
                        <a:t>: </a:t>
                      </a:r>
                      <a:r>
                        <a:rPr lang="ar-AE" sz="1200" b="0" kern="1200" baseline="0" dirty="0" smtClean="0">
                          <a:solidFill>
                            <a:schemeClr val="tx1"/>
                          </a:solidFill>
                          <a:latin typeface="Sakkal Majalla" panose="02000000000000000000" pitchFamily="2" charset="-78"/>
                          <a:ea typeface="+mn-ea"/>
                          <a:cs typeface="Sakkal Majalla" panose="02000000000000000000" pitchFamily="2" charset="-78"/>
                        </a:rPr>
                        <a:t>ان </a:t>
                      </a:r>
                      <a:r>
                        <a:rPr lang="ar-AE" sz="1200" b="0" kern="1200" baseline="0" dirty="0" smtClean="0">
                          <a:solidFill>
                            <a:schemeClr val="tx1"/>
                          </a:solidFill>
                          <a:latin typeface="Sakkal Majalla" panose="02000000000000000000" pitchFamily="2" charset="-78"/>
                          <a:ea typeface="+mn-ea"/>
                          <a:cs typeface="Sakkal Majalla" panose="02000000000000000000" pitchFamily="2" charset="-78"/>
                        </a:rPr>
                        <a:t>تقوم  الطالبة بتنظيم الوقت وذكر أيام الأسبوع  بدون مساعدة لفظية وجسدية .. </a:t>
                      </a:r>
                      <a:endParaRPr lang="ar-AE" sz="1200" b="0" kern="1200" baseline="0" dirty="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AE" sz="1400" b="1" dirty="0">
                          <a:latin typeface="Sakkal Majalla" panose="02000000000000000000" pitchFamily="2" charset="-78"/>
                          <a:cs typeface="Sakkal Majalla" panose="02000000000000000000" pitchFamily="2" charset="-78"/>
                        </a:rPr>
                        <a:t>التقييم</a:t>
                      </a:r>
                      <a:endParaRPr lang="en-US" sz="1400" b="1" dirty="0">
                        <a:latin typeface="Sakkal Majalla" panose="02000000000000000000" pitchFamily="2" charset="-78"/>
                        <a:cs typeface="Sakkal Majalla" panose="02000000000000000000" pitchFamily="2" charset="-78"/>
                      </a:endParaRPr>
                    </a:p>
                  </a:txBody>
                  <a:tcPr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Date Placeholder 7"/>
          <p:cNvSpPr>
            <a:spLocks noGrp="1"/>
          </p:cNvSpPr>
          <p:nvPr>
            <p:ph type="dt" sz="half" idx="10"/>
          </p:nvPr>
        </p:nvSpPr>
        <p:spPr/>
        <p:txBody>
          <a:bodyPr/>
          <a:lstStyle/>
          <a:p>
            <a:fld id="{13E19267-0502-414C-ADC8-E730C18BC296}" type="datetime3">
              <a:rPr lang="en-US" smtClean="0"/>
              <a:t>16 December 2020</a:t>
            </a:fld>
            <a:endParaRPr lang="en-GB"/>
          </a:p>
        </p:txBody>
      </p:sp>
      <p:sp>
        <p:nvSpPr>
          <p:cNvPr id="9" name="Slide Number Placeholder 8"/>
          <p:cNvSpPr>
            <a:spLocks noGrp="1"/>
          </p:cNvSpPr>
          <p:nvPr>
            <p:ph type="sldNum" sz="quarter" idx="12"/>
          </p:nvPr>
        </p:nvSpPr>
        <p:spPr/>
        <p:txBody>
          <a:bodyPr/>
          <a:lstStyle/>
          <a:p>
            <a:fld id="{60F9F505-338F-4A63-8E60-F3E66EC2060F}" type="slidenum">
              <a:rPr lang="en-GB" smtClean="0"/>
              <a:t>4</a:t>
            </a:fld>
            <a:endParaRPr lang="en-GB"/>
          </a:p>
        </p:txBody>
      </p:sp>
      <p:sp>
        <p:nvSpPr>
          <p:cNvPr id="7" name="Rounded Rectangle 4">
            <a:extLst>
              <a:ext uri="{FF2B5EF4-FFF2-40B4-BE49-F238E27FC236}">
                <a16:creationId xmlns:a16="http://schemas.microsoft.com/office/drawing/2014/main" id="{22EB8F90-BFA8-4D2C-86DD-2AA43FBCC0D6}"/>
              </a:ext>
            </a:extLst>
          </p:cNvPr>
          <p:cNvSpPr/>
          <p:nvPr/>
        </p:nvSpPr>
        <p:spPr>
          <a:xfrm>
            <a:off x="6476720" y="4701837"/>
            <a:ext cx="3826141" cy="33428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a:latin typeface="Sakkal Majalla" panose="02000000000000000000" pitchFamily="2" charset="-78"/>
                <a:cs typeface="Sakkal Majalla" panose="02000000000000000000" pitchFamily="2" charset="-78"/>
                <a:hlinkClick r:id="rId3"/>
              </a:rPr>
              <a:t>https://</a:t>
            </a:r>
            <a:r>
              <a:rPr lang="en-US" sz="1200" b="1" dirty="0" smtClean="0">
                <a:latin typeface="Sakkal Majalla" panose="02000000000000000000" pitchFamily="2" charset="-78"/>
                <a:cs typeface="Sakkal Majalla" panose="02000000000000000000" pitchFamily="2" charset="-78"/>
                <a:hlinkClick r:id="rId3"/>
              </a:rPr>
              <a:t>youtu.be/AtBc_aG6RDc</a:t>
            </a:r>
            <a:endParaRPr lang="en-US" sz="1200" b="1" dirty="0" smtClean="0">
              <a:latin typeface="Sakkal Majalla" panose="02000000000000000000" pitchFamily="2" charset="-78"/>
              <a:cs typeface="Sakkal Majalla" panose="02000000000000000000" pitchFamily="2" charset="-78"/>
            </a:endParaRPr>
          </a:p>
          <a:p>
            <a:pPr algn="ctr"/>
            <a:endParaRPr lang="ar-AE" sz="1200" b="1" dirty="0">
              <a:latin typeface="Sakkal Majalla" panose="02000000000000000000" pitchFamily="2" charset="-78"/>
              <a:cs typeface="Sakkal Majalla" panose="02000000000000000000" pitchFamily="2" charset="-78"/>
            </a:endParaRPr>
          </a:p>
        </p:txBody>
      </p:sp>
      <p:sp>
        <p:nvSpPr>
          <p:cNvPr id="11" name="Rounded Rectangle 4">
            <a:extLst>
              <a:ext uri="{FF2B5EF4-FFF2-40B4-BE49-F238E27FC236}">
                <a16:creationId xmlns:a16="http://schemas.microsoft.com/office/drawing/2014/main" id="{32A22811-35C1-4FEA-9FEF-7790B29A869E}"/>
              </a:ext>
            </a:extLst>
          </p:cNvPr>
          <p:cNvSpPr/>
          <p:nvPr/>
        </p:nvSpPr>
        <p:spPr>
          <a:xfrm>
            <a:off x="6210680" y="5289210"/>
            <a:ext cx="4208595" cy="33428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a:latin typeface="Sakkal Majalla" panose="02000000000000000000" pitchFamily="2" charset="-78"/>
                <a:cs typeface="Sakkal Majalla" panose="02000000000000000000" pitchFamily="2" charset="-78"/>
                <a:hlinkClick r:id="rId4"/>
              </a:rPr>
              <a:t>https://youtu.be/-</a:t>
            </a:r>
            <a:r>
              <a:rPr lang="en-US" sz="1200" b="1" dirty="0" smtClean="0">
                <a:latin typeface="Sakkal Majalla" panose="02000000000000000000" pitchFamily="2" charset="-78"/>
                <a:cs typeface="Sakkal Majalla" panose="02000000000000000000" pitchFamily="2" charset="-78"/>
                <a:hlinkClick r:id="rId4"/>
              </a:rPr>
              <a:t>VhWDn1zOQQ</a:t>
            </a:r>
            <a:endParaRPr lang="ar-AE" sz="1200" b="1" dirty="0" smtClean="0">
              <a:latin typeface="Sakkal Majalla" panose="02000000000000000000" pitchFamily="2" charset="-78"/>
              <a:cs typeface="Sakkal Majalla" panose="02000000000000000000" pitchFamily="2" charset="-78"/>
            </a:endParaRPr>
          </a:p>
          <a:p>
            <a:pPr algn="ctr"/>
            <a:endParaRPr lang="ar-AE" sz="1200" b="1" dirty="0">
              <a:latin typeface="Sakkal Majalla" panose="02000000000000000000" pitchFamily="2" charset="-78"/>
              <a:cs typeface="Sakkal Majalla" panose="02000000000000000000" pitchFamily="2" charset="-78"/>
            </a:endParaRPr>
          </a:p>
        </p:txBody>
      </p:sp>
      <p:sp>
        <p:nvSpPr>
          <p:cNvPr id="16" name="TextBox 15">
            <a:extLst>
              <a:ext uri="{FF2B5EF4-FFF2-40B4-BE49-F238E27FC236}">
                <a16:creationId xmlns:a16="http://schemas.microsoft.com/office/drawing/2014/main" id="{885AB68E-D7C3-4BB4-96C2-DBE885C1F873}"/>
              </a:ext>
            </a:extLst>
          </p:cNvPr>
          <p:cNvSpPr txBox="1"/>
          <p:nvPr/>
        </p:nvSpPr>
        <p:spPr>
          <a:xfrm>
            <a:off x="2366567" y="1641340"/>
            <a:ext cx="3507741"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200" dirty="0">
                <a:latin typeface="Sakkal Majalla" panose="02000000000000000000" pitchFamily="2" charset="-78"/>
                <a:cs typeface="Sakkal Majalla" panose="02000000000000000000" pitchFamily="2" charset="-78"/>
                <a:hlinkClick r:id="rId5"/>
              </a:rPr>
              <a:t>https://</a:t>
            </a:r>
            <a:r>
              <a:rPr lang="en-US" sz="1200" dirty="0" smtClean="0">
                <a:latin typeface="Sakkal Majalla" panose="02000000000000000000" pitchFamily="2" charset="-78"/>
                <a:cs typeface="Sakkal Majalla" panose="02000000000000000000" pitchFamily="2" charset="-78"/>
                <a:hlinkClick r:id="rId5"/>
              </a:rPr>
              <a:t>youtu.be/QF8XjP4fOzk</a:t>
            </a:r>
            <a:endParaRPr lang="ar-AE" sz="1200" dirty="0" smtClean="0">
              <a:latin typeface="Sakkal Majalla" panose="02000000000000000000" pitchFamily="2" charset="-78"/>
              <a:cs typeface="Sakkal Majalla" panose="02000000000000000000" pitchFamily="2" charset="-78"/>
            </a:endParaRPr>
          </a:p>
          <a:p>
            <a:pPr algn="ctr"/>
            <a:r>
              <a:rPr lang="ar-AE" sz="800" b="1" dirty="0" smtClean="0">
                <a:solidFill>
                  <a:srgbClr val="FF0000"/>
                </a:solidFill>
                <a:latin typeface="Sakkal Majalla" panose="02000000000000000000" pitchFamily="2" charset="-78"/>
                <a:cs typeface="Sakkal Majalla" panose="02000000000000000000" pitchFamily="2" charset="-78"/>
              </a:rPr>
              <a:t>قصة عن إعداد قائمة المهام </a:t>
            </a:r>
          </a:p>
          <a:p>
            <a:endParaRPr lang="ar-AE" sz="800" dirty="0">
              <a:latin typeface="Sakkal Majalla" panose="02000000000000000000" pitchFamily="2" charset="-78"/>
              <a:cs typeface="Sakkal Majalla" panose="02000000000000000000" pitchFamily="2" charset="-78"/>
            </a:endParaRPr>
          </a:p>
        </p:txBody>
      </p:sp>
      <p:sp>
        <p:nvSpPr>
          <p:cNvPr id="18" name="Rounded Rectangle 4">
            <a:extLst>
              <a:ext uri="{FF2B5EF4-FFF2-40B4-BE49-F238E27FC236}">
                <a16:creationId xmlns:a16="http://schemas.microsoft.com/office/drawing/2014/main" id="{63215561-8762-45C9-BA1F-17C85CE51210}"/>
              </a:ext>
            </a:extLst>
          </p:cNvPr>
          <p:cNvSpPr/>
          <p:nvPr/>
        </p:nvSpPr>
        <p:spPr>
          <a:xfrm>
            <a:off x="2134084" y="2254310"/>
            <a:ext cx="3826141" cy="33428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lvl="0" algn="ctr" rtl="1">
              <a:defRPr/>
            </a:pPr>
            <a:r>
              <a:rPr lang="en-US" sz="1200" b="1" dirty="0">
                <a:solidFill>
                  <a:srgbClr val="FF0000"/>
                </a:solidFill>
                <a:latin typeface="Sakkal Majalla" panose="02000000000000000000" pitchFamily="2" charset="-78"/>
                <a:cs typeface="Sakkal Majalla" panose="02000000000000000000" pitchFamily="2" charset="-78"/>
                <a:hlinkClick r:id="rId6"/>
              </a:rPr>
              <a:t>https://</a:t>
            </a:r>
            <a:r>
              <a:rPr lang="en-US" sz="1200" b="1" dirty="0" smtClean="0">
                <a:solidFill>
                  <a:srgbClr val="FF0000"/>
                </a:solidFill>
                <a:latin typeface="Sakkal Majalla" panose="02000000000000000000" pitchFamily="2" charset="-78"/>
                <a:cs typeface="Sakkal Majalla" panose="02000000000000000000" pitchFamily="2" charset="-78"/>
                <a:hlinkClick r:id="rId6"/>
              </a:rPr>
              <a:t>youtu.be/m8X7oFRaZyk</a:t>
            </a:r>
            <a:endParaRPr lang="en-US" sz="1200" b="1" dirty="0" smtClean="0">
              <a:solidFill>
                <a:srgbClr val="FF0000"/>
              </a:solidFill>
              <a:latin typeface="Sakkal Majalla" panose="02000000000000000000" pitchFamily="2" charset="-78"/>
              <a:cs typeface="Sakkal Majalla" panose="02000000000000000000" pitchFamily="2" charset="-78"/>
            </a:endParaRPr>
          </a:p>
          <a:p>
            <a:pPr lvl="0" algn="ctr" rtl="1">
              <a:defRPr/>
            </a:pPr>
            <a:r>
              <a:rPr lang="ar-AE" sz="800" b="1" dirty="0" smtClean="0">
                <a:solidFill>
                  <a:srgbClr val="FF0000"/>
                </a:solidFill>
                <a:latin typeface="Sakkal Majalla" panose="02000000000000000000" pitchFamily="2" charset="-78"/>
                <a:cs typeface="Sakkal Majalla" panose="02000000000000000000" pitchFamily="2" charset="-78"/>
              </a:rPr>
              <a:t>أعمال فنية </a:t>
            </a:r>
            <a:endParaRPr lang="en-US" sz="800" b="1" dirty="0">
              <a:solidFill>
                <a:srgbClr val="FF0000"/>
              </a:solidFill>
              <a:latin typeface="Sakkal Majalla" panose="02000000000000000000" pitchFamily="2" charset="-78"/>
              <a:cs typeface="Sakkal Majalla" panose="02000000000000000000" pitchFamily="2" charset="-78"/>
            </a:endParaRPr>
          </a:p>
        </p:txBody>
      </p:sp>
      <p:sp>
        <p:nvSpPr>
          <p:cNvPr id="19" name="Rounded Rectangle 4">
            <a:extLst>
              <a:ext uri="{FF2B5EF4-FFF2-40B4-BE49-F238E27FC236}">
                <a16:creationId xmlns:a16="http://schemas.microsoft.com/office/drawing/2014/main" id="{63215561-8762-45C9-BA1F-17C85CE51210}"/>
              </a:ext>
            </a:extLst>
          </p:cNvPr>
          <p:cNvSpPr/>
          <p:nvPr/>
        </p:nvSpPr>
        <p:spPr>
          <a:xfrm>
            <a:off x="6774873" y="2909456"/>
            <a:ext cx="3900749" cy="46091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lvl="0" algn="ctr" rtl="1">
              <a:defRPr/>
            </a:pPr>
            <a:r>
              <a:rPr lang="en-US" sz="1200" b="1" dirty="0">
                <a:solidFill>
                  <a:srgbClr val="FF0000"/>
                </a:solidFill>
                <a:latin typeface="Sakkal Majalla" panose="02000000000000000000" pitchFamily="2" charset="-78"/>
                <a:cs typeface="Sakkal Majalla" panose="02000000000000000000" pitchFamily="2" charset="-78"/>
                <a:hlinkClick r:id="rId7"/>
              </a:rPr>
              <a:t>https://</a:t>
            </a:r>
            <a:r>
              <a:rPr lang="en-US" sz="1200" b="1" dirty="0" smtClean="0">
                <a:solidFill>
                  <a:srgbClr val="FF0000"/>
                </a:solidFill>
                <a:latin typeface="Sakkal Majalla" panose="02000000000000000000" pitchFamily="2" charset="-78"/>
                <a:cs typeface="Sakkal Majalla" panose="02000000000000000000" pitchFamily="2" charset="-78"/>
                <a:hlinkClick r:id="rId7"/>
              </a:rPr>
              <a:t>youtu.be/yhUD1gsxh6A</a:t>
            </a:r>
            <a:endParaRPr lang="en-US" sz="1200" b="1" dirty="0" smtClean="0">
              <a:solidFill>
                <a:srgbClr val="FF0000"/>
              </a:solidFill>
              <a:latin typeface="Sakkal Majalla" panose="02000000000000000000" pitchFamily="2" charset="-78"/>
              <a:cs typeface="Sakkal Majalla" panose="02000000000000000000" pitchFamily="2" charset="-78"/>
            </a:endParaRPr>
          </a:p>
          <a:p>
            <a:pPr lvl="0" algn="ctr" rtl="1">
              <a:defRPr/>
            </a:pPr>
            <a:r>
              <a:rPr lang="ar-AE" sz="800" b="1" dirty="0" smtClean="0">
                <a:solidFill>
                  <a:srgbClr val="FF0000"/>
                </a:solidFill>
                <a:latin typeface="Sakkal Majalla" panose="02000000000000000000" pitchFamily="2" charset="-78"/>
                <a:cs typeface="Sakkal Majalla" panose="02000000000000000000" pitchFamily="2" charset="-78"/>
              </a:rPr>
              <a:t>ايام الأسبوع </a:t>
            </a:r>
            <a:endParaRPr lang="en-US" sz="800" b="1" dirty="0" smtClean="0">
              <a:solidFill>
                <a:srgbClr val="FF0000"/>
              </a:solidFill>
              <a:latin typeface="Sakkal Majalla" panose="02000000000000000000" pitchFamily="2" charset="-78"/>
              <a:cs typeface="Sakkal Majalla" panose="02000000000000000000" pitchFamily="2" charset="-78"/>
            </a:endParaRPr>
          </a:p>
          <a:p>
            <a:pPr lvl="0" algn="ctr" rtl="1">
              <a:defRPr/>
            </a:pPr>
            <a:endParaRPr lang="en-US" sz="1200" b="1" dirty="0">
              <a:solidFill>
                <a:srgbClr val="FF0000"/>
              </a:solidFill>
              <a:latin typeface="Sakkal Majalla" panose="02000000000000000000" pitchFamily="2" charset="-78"/>
              <a:cs typeface="Sakkal Majalla" panose="02000000000000000000" pitchFamily="2" charset="-78"/>
            </a:endParaRPr>
          </a:p>
        </p:txBody>
      </p:sp>
      <p:sp>
        <p:nvSpPr>
          <p:cNvPr id="15" name="Rounded Rectangle 4">
            <a:extLst>
              <a:ext uri="{FF2B5EF4-FFF2-40B4-BE49-F238E27FC236}">
                <a16:creationId xmlns:a16="http://schemas.microsoft.com/office/drawing/2014/main" id="{63215561-8762-45C9-BA1F-17C85CE51210}"/>
              </a:ext>
            </a:extLst>
          </p:cNvPr>
          <p:cNvSpPr/>
          <p:nvPr/>
        </p:nvSpPr>
        <p:spPr>
          <a:xfrm>
            <a:off x="1999191" y="2924568"/>
            <a:ext cx="3961034" cy="45034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lvl="0" algn="ctr" rtl="1">
              <a:defRPr/>
            </a:pPr>
            <a:r>
              <a:rPr lang="en-US" sz="1200" b="1" dirty="0">
                <a:solidFill>
                  <a:srgbClr val="FF0000"/>
                </a:solidFill>
                <a:latin typeface="Sakkal Majalla" panose="02000000000000000000" pitchFamily="2" charset="-78"/>
                <a:cs typeface="Sakkal Majalla" panose="02000000000000000000" pitchFamily="2" charset="-78"/>
                <a:hlinkClick r:id="rId8"/>
              </a:rPr>
              <a:t>https://</a:t>
            </a:r>
            <a:r>
              <a:rPr lang="en-US" sz="1200" b="1" dirty="0" smtClean="0">
                <a:solidFill>
                  <a:srgbClr val="FF0000"/>
                </a:solidFill>
                <a:latin typeface="Sakkal Majalla" panose="02000000000000000000" pitchFamily="2" charset="-78"/>
                <a:cs typeface="Sakkal Majalla" panose="02000000000000000000" pitchFamily="2" charset="-78"/>
                <a:hlinkClick r:id="rId8"/>
              </a:rPr>
              <a:t>youtu.be/NKqssbAiOTQ</a:t>
            </a:r>
            <a:endParaRPr lang="ar-AE" sz="1200" b="1" dirty="0" smtClean="0">
              <a:solidFill>
                <a:srgbClr val="FF0000"/>
              </a:solidFill>
              <a:latin typeface="Sakkal Majalla" panose="02000000000000000000" pitchFamily="2" charset="-78"/>
              <a:cs typeface="Sakkal Majalla" panose="02000000000000000000" pitchFamily="2" charset="-78"/>
            </a:endParaRPr>
          </a:p>
          <a:p>
            <a:pPr lvl="0" algn="ctr" rtl="1">
              <a:defRPr/>
            </a:pPr>
            <a:r>
              <a:rPr lang="ar-AE" sz="800" b="1" dirty="0" smtClean="0">
                <a:solidFill>
                  <a:srgbClr val="FF0000"/>
                </a:solidFill>
                <a:latin typeface="Sakkal Majalla" panose="02000000000000000000" pitchFamily="2" charset="-78"/>
                <a:cs typeface="Sakkal Majalla" panose="02000000000000000000" pitchFamily="2" charset="-78"/>
              </a:rPr>
              <a:t>تنظيم الوقت </a:t>
            </a:r>
            <a:endParaRPr lang="en-US" sz="800" b="1" dirty="0">
              <a:solidFill>
                <a:srgbClr val="FF0000"/>
              </a:solidFill>
              <a:latin typeface="Sakkal Majalla" panose="02000000000000000000" pitchFamily="2" charset="-78"/>
              <a:cs typeface="Sakkal Majalla" panose="02000000000000000000" pitchFamily="2" charset="-78"/>
            </a:endParaRPr>
          </a:p>
        </p:txBody>
      </p:sp>
      <p:sp>
        <p:nvSpPr>
          <p:cNvPr id="20" name="Rounded Rectangle 4">
            <a:extLst>
              <a:ext uri="{FF2B5EF4-FFF2-40B4-BE49-F238E27FC236}">
                <a16:creationId xmlns:a16="http://schemas.microsoft.com/office/drawing/2014/main" id="{63215561-8762-45C9-BA1F-17C85CE51210}"/>
              </a:ext>
            </a:extLst>
          </p:cNvPr>
          <p:cNvSpPr/>
          <p:nvPr/>
        </p:nvSpPr>
        <p:spPr>
          <a:xfrm>
            <a:off x="1293113" y="4605582"/>
            <a:ext cx="3826141" cy="33428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lvl="0" algn="ctr" rtl="1">
              <a:defRPr/>
            </a:pPr>
            <a:r>
              <a:rPr lang="en-US" sz="1200" b="1" dirty="0">
                <a:solidFill>
                  <a:srgbClr val="FF0000"/>
                </a:solidFill>
                <a:latin typeface="Sakkal Majalla" panose="02000000000000000000" pitchFamily="2" charset="-78"/>
                <a:cs typeface="Sakkal Majalla" panose="02000000000000000000" pitchFamily="2" charset="-78"/>
                <a:hlinkClick r:id="rId9"/>
              </a:rPr>
              <a:t>https://</a:t>
            </a:r>
            <a:r>
              <a:rPr lang="en-US" sz="1200" b="1" dirty="0" smtClean="0">
                <a:solidFill>
                  <a:srgbClr val="FF0000"/>
                </a:solidFill>
                <a:latin typeface="Sakkal Majalla" panose="02000000000000000000" pitchFamily="2" charset="-78"/>
                <a:cs typeface="Sakkal Majalla" panose="02000000000000000000" pitchFamily="2" charset="-78"/>
                <a:hlinkClick r:id="rId9"/>
              </a:rPr>
              <a:t>youtu.be/Kb1widsgBK8</a:t>
            </a:r>
            <a:endParaRPr lang="ar-AE" sz="1200" b="1" dirty="0" smtClean="0">
              <a:solidFill>
                <a:srgbClr val="FF0000"/>
              </a:solidFill>
              <a:latin typeface="Sakkal Majalla" panose="02000000000000000000" pitchFamily="2" charset="-78"/>
              <a:cs typeface="Sakkal Majalla" panose="02000000000000000000" pitchFamily="2" charset="-78"/>
            </a:endParaRPr>
          </a:p>
        </p:txBody>
      </p:sp>
      <p:sp>
        <p:nvSpPr>
          <p:cNvPr id="21" name="Rounded Rectangle 4">
            <a:extLst>
              <a:ext uri="{FF2B5EF4-FFF2-40B4-BE49-F238E27FC236}">
                <a16:creationId xmlns:a16="http://schemas.microsoft.com/office/drawing/2014/main" id="{32A22811-35C1-4FEA-9FEF-7790B29A869E}"/>
              </a:ext>
            </a:extLst>
          </p:cNvPr>
          <p:cNvSpPr/>
          <p:nvPr/>
        </p:nvSpPr>
        <p:spPr>
          <a:xfrm>
            <a:off x="993059" y="5247635"/>
            <a:ext cx="4208595" cy="33428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a:latin typeface="Sakkal Majalla" panose="02000000000000000000" pitchFamily="2" charset="-78"/>
                <a:cs typeface="Sakkal Majalla" panose="02000000000000000000" pitchFamily="2" charset="-78"/>
                <a:hlinkClick r:id="rId10"/>
              </a:rPr>
              <a:t>https://</a:t>
            </a:r>
            <a:r>
              <a:rPr lang="en-US" sz="1200" b="1" dirty="0" smtClean="0">
                <a:latin typeface="Sakkal Majalla" panose="02000000000000000000" pitchFamily="2" charset="-78"/>
                <a:cs typeface="Sakkal Majalla" panose="02000000000000000000" pitchFamily="2" charset="-78"/>
                <a:hlinkClick r:id="rId10"/>
              </a:rPr>
              <a:t>youtu.be/8WgVDMvR5jQ</a:t>
            </a:r>
            <a:endParaRPr lang="ar-AE" sz="1200" b="1" dirty="0" smtClean="0">
              <a:latin typeface="Sakkal Majalla" panose="02000000000000000000" pitchFamily="2" charset="-78"/>
              <a:cs typeface="Sakkal Majalla" panose="02000000000000000000" pitchFamily="2" charset="-78"/>
            </a:endParaRPr>
          </a:p>
          <a:p>
            <a:pPr algn="ctr"/>
            <a:endParaRPr lang="ar-AE" sz="12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747801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845AB00-1C5C-4EB0-B93F-C03AB7A9BC6F}"/>
              </a:ext>
            </a:extLst>
          </p:cNvPr>
          <p:cNvSpPr txBox="1">
            <a:spLocks/>
          </p:cNvSpPr>
          <p:nvPr/>
        </p:nvSpPr>
        <p:spPr>
          <a:xfrm>
            <a:off x="2984270" y="350198"/>
            <a:ext cx="6567054" cy="702178"/>
          </a:xfrm>
          <a:prstGeom prst="rect">
            <a:avLst/>
          </a:prstGeom>
          <a:gradFill>
            <a:gsLst>
              <a:gs pos="0">
                <a:schemeClr val="tx2"/>
              </a:gs>
              <a:gs pos="100000">
                <a:schemeClr val="tx1"/>
              </a:gs>
            </a:gsLst>
            <a:lin ang="10800000" scaled="1"/>
          </a:gradFill>
        </p:spPr>
        <p:txBody>
          <a:bodyPr vert="horz" lIns="144000" tIns="45720" rIns="91440" bIns="45720" rtlCol="0" anchor="ctr" anchorCtr="0">
            <a:no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algn="ctr"/>
            <a:r>
              <a:rPr lang="ar-AE" dirty="0" smtClean="0"/>
              <a:t>قوائم لتدريب الطلاب على تنظيم الوقت </a:t>
            </a:r>
            <a:endParaRPr lang="ar-AE" dirty="0"/>
          </a:p>
        </p:txBody>
      </p:sp>
      <p:sp>
        <p:nvSpPr>
          <p:cNvPr id="2" name="Rectangle 1"/>
          <p:cNvSpPr/>
          <p:nvPr/>
        </p:nvSpPr>
        <p:spPr>
          <a:xfrm>
            <a:off x="4663340" y="1930923"/>
            <a:ext cx="248786" cy="369332"/>
          </a:xfrm>
          <a:prstGeom prst="rect">
            <a:avLst/>
          </a:prstGeom>
        </p:spPr>
        <p:txBody>
          <a:bodyPr wrap="none">
            <a:spAutoFit/>
          </a:bodyPr>
          <a:lstStyle/>
          <a:p>
            <a:r>
              <a:rPr lang="ar-AE" dirty="0"/>
              <a:t>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467" y="1176867"/>
            <a:ext cx="9296401" cy="5362045"/>
          </a:xfrm>
          <a:prstGeom prst="rect">
            <a:avLst/>
          </a:prstGeom>
        </p:spPr>
      </p:pic>
    </p:spTree>
    <p:extLst>
      <p:ext uri="{BB962C8B-B14F-4D97-AF65-F5344CB8AC3E}">
        <p14:creationId xmlns:p14="http://schemas.microsoft.com/office/powerpoint/2010/main" val="1300073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845AB00-1C5C-4EB0-B93F-C03AB7A9BC6F}"/>
              </a:ext>
            </a:extLst>
          </p:cNvPr>
          <p:cNvSpPr txBox="1">
            <a:spLocks/>
          </p:cNvSpPr>
          <p:nvPr/>
        </p:nvSpPr>
        <p:spPr>
          <a:xfrm>
            <a:off x="2984270" y="350198"/>
            <a:ext cx="6567054" cy="702178"/>
          </a:xfrm>
          <a:prstGeom prst="rect">
            <a:avLst/>
          </a:prstGeom>
          <a:gradFill>
            <a:gsLst>
              <a:gs pos="0">
                <a:schemeClr val="tx2"/>
              </a:gs>
              <a:gs pos="100000">
                <a:schemeClr val="tx1"/>
              </a:gs>
            </a:gsLst>
            <a:lin ang="10800000" scaled="1"/>
          </a:gradFill>
        </p:spPr>
        <p:txBody>
          <a:bodyPr vert="horz" lIns="144000" tIns="45720" rIns="91440" bIns="45720" rtlCol="0" anchor="ctr" anchorCtr="0">
            <a:no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algn="ctr"/>
            <a:r>
              <a:rPr lang="ar-AE" dirty="0" smtClean="0"/>
              <a:t>قوائم لتدريب الطلاب على تنظيم الوقت </a:t>
            </a:r>
            <a:endParaRPr lang="ar-AE" dirty="0"/>
          </a:p>
        </p:txBody>
      </p:sp>
      <p:sp>
        <p:nvSpPr>
          <p:cNvPr id="2" name="Rectangle 1"/>
          <p:cNvSpPr/>
          <p:nvPr/>
        </p:nvSpPr>
        <p:spPr>
          <a:xfrm>
            <a:off x="4663340" y="1930923"/>
            <a:ext cx="248786" cy="369332"/>
          </a:xfrm>
          <a:prstGeom prst="rect">
            <a:avLst/>
          </a:prstGeom>
        </p:spPr>
        <p:txBody>
          <a:bodyPr wrap="none">
            <a:spAutoFit/>
          </a:bodyPr>
          <a:lstStyle/>
          <a:p>
            <a:r>
              <a:rPr lang="ar-AE" dirty="0"/>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667" y="1161076"/>
            <a:ext cx="9279466" cy="5560399"/>
          </a:xfrm>
          <a:prstGeom prst="rect">
            <a:avLst/>
          </a:prstGeom>
        </p:spPr>
      </p:pic>
    </p:spTree>
    <p:extLst>
      <p:ext uri="{BB962C8B-B14F-4D97-AF65-F5344CB8AC3E}">
        <p14:creationId xmlns:p14="http://schemas.microsoft.com/office/powerpoint/2010/main" val="3026029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845AB00-1C5C-4EB0-B93F-C03AB7A9BC6F}"/>
              </a:ext>
            </a:extLst>
          </p:cNvPr>
          <p:cNvSpPr txBox="1">
            <a:spLocks/>
          </p:cNvSpPr>
          <p:nvPr/>
        </p:nvSpPr>
        <p:spPr>
          <a:xfrm>
            <a:off x="2335877" y="163353"/>
            <a:ext cx="6567054" cy="702178"/>
          </a:xfrm>
          <a:prstGeom prst="rect">
            <a:avLst/>
          </a:prstGeom>
          <a:gradFill>
            <a:gsLst>
              <a:gs pos="0">
                <a:schemeClr val="tx2"/>
              </a:gs>
              <a:gs pos="100000">
                <a:schemeClr val="tx1"/>
              </a:gs>
            </a:gsLst>
            <a:lin ang="10800000" scaled="1"/>
          </a:gradFill>
        </p:spPr>
        <p:txBody>
          <a:bodyPr vert="horz" lIns="144000" tIns="45720" rIns="91440" bIns="45720" rtlCol="0" anchor="ctr" anchorCtr="0">
            <a:no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algn="ctr"/>
            <a:r>
              <a:rPr lang="ar-AE" dirty="0" smtClean="0"/>
              <a:t>قوائم لتدريب الطلاب على تنظيم الوقت </a:t>
            </a:r>
            <a:endParaRPr lang="ar-AE" dirty="0"/>
          </a:p>
        </p:txBody>
      </p:sp>
      <p:sp>
        <p:nvSpPr>
          <p:cNvPr id="2" name="Rectangle 1"/>
          <p:cNvSpPr/>
          <p:nvPr/>
        </p:nvSpPr>
        <p:spPr>
          <a:xfrm>
            <a:off x="4663340" y="1930923"/>
            <a:ext cx="248786" cy="369332"/>
          </a:xfrm>
          <a:prstGeom prst="rect">
            <a:avLst/>
          </a:prstGeom>
        </p:spPr>
        <p:txBody>
          <a:bodyPr wrap="none">
            <a:spAutoFit/>
          </a:bodyPr>
          <a:lstStyle/>
          <a:p>
            <a:r>
              <a:rPr lang="ar-AE" dirty="0"/>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349" y="1055343"/>
            <a:ext cx="9534697" cy="5483569"/>
          </a:xfrm>
          <a:prstGeom prst="rect">
            <a:avLst/>
          </a:prstGeom>
        </p:spPr>
      </p:pic>
    </p:spTree>
    <p:extLst>
      <p:ext uri="{BB962C8B-B14F-4D97-AF65-F5344CB8AC3E}">
        <p14:creationId xmlns:p14="http://schemas.microsoft.com/office/powerpoint/2010/main" val="351134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845AB00-1C5C-4EB0-B93F-C03AB7A9BC6F}"/>
              </a:ext>
            </a:extLst>
          </p:cNvPr>
          <p:cNvSpPr txBox="1">
            <a:spLocks/>
          </p:cNvSpPr>
          <p:nvPr/>
        </p:nvSpPr>
        <p:spPr>
          <a:xfrm>
            <a:off x="2335877" y="163353"/>
            <a:ext cx="6567054" cy="702178"/>
          </a:xfrm>
          <a:prstGeom prst="rect">
            <a:avLst/>
          </a:prstGeom>
          <a:gradFill>
            <a:gsLst>
              <a:gs pos="0">
                <a:schemeClr val="tx2"/>
              </a:gs>
              <a:gs pos="100000">
                <a:schemeClr val="tx1"/>
              </a:gs>
            </a:gsLst>
            <a:lin ang="10800000" scaled="1"/>
          </a:gradFill>
        </p:spPr>
        <p:txBody>
          <a:bodyPr vert="horz" lIns="144000" tIns="45720" rIns="91440" bIns="45720" rtlCol="0" anchor="ctr" anchorCtr="0">
            <a:no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algn="ctr"/>
            <a:r>
              <a:rPr lang="ar-AE" dirty="0" smtClean="0"/>
              <a:t>أوراق عمل عن أيام الأسبوع </a:t>
            </a:r>
            <a:endParaRPr lang="ar-AE" dirty="0"/>
          </a:p>
        </p:txBody>
      </p:sp>
      <p:sp>
        <p:nvSpPr>
          <p:cNvPr id="2" name="Rectangle 1"/>
          <p:cNvSpPr/>
          <p:nvPr/>
        </p:nvSpPr>
        <p:spPr>
          <a:xfrm>
            <a:off x="4663340" y="1930923"/>
            <a:ext cx="248786" cy="369332"/>
          </a:xfrm>
          <a:prstGeom prst="rect">
            <a:avLst/>
          </a:prstGeom>
        </p:spPr>
        <p:txBody>
          <a:bodyPr wrap="none">
            <a:spAutoFit/>
          </a:bodyPr>
          <a:lstStyle/>
          <a:p>
            <a:r>
              <a:rPr lang="ar-AE" dirty="0"/>
              <a:t> </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7714" y="865532"/>
            <a:ext cx="4558459" cy="580012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087" y="1119014"/>
            <a:ext cx="4257818" cy="5419898"/>
          </a:xfrm>
          <a:prstGeom prst="rect">
            <a:avLst/>
          </a:prstGeom>
        </p:spPr>
      </p:pic>
    </p:spTree>
    <p:extLst>
      <p:ext uri="{BB962C8B-B14F-4D97-AF65-F5344CB8AC3E}">
        <p14:creationId xmlns:p14="http://schemas.microsoft.com/office/powerpoint/2010/main" val="1172925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F845AB00-1C5C-4EB0-B93F-C03AB7A9BC6F}"/>
              </a:ext>
            </a:extLst>
          </p:cNvPr>
          <p:cNvSpPr txBox="1">
            <a:spLocks/>
          </p:cNvSpPr>
          <p:nvPr/>
        </p:nvSpPr>
        <p:spPr>
          <a:xfrm>
            <a:off x="2335877" y="163353"/>
            <a:ext cx="6567054" cy="702178"/>
          </a:xfrm>
          <a:prstGeom prst="rect">
            <a:avLst/>
          </a:prstGeom>
          <a:gradFill>
            <a:gsLst>
              <a:gs pos="0">
                <a:schemeClr val="tx2"/>
              </a:gs>
              <a:gs pos="100000">
                <a:schemeClr val="tx1"/>
              </a:gs>
            </a:gsLst>
            <a:lin ang="10800000" scaled="1"/>
          </a:gradFill>
        </p:spPr>
        <p:txBody>
          <a:bodyPr vert="horz" lIns="144000" tIns="45720" rIns="91440" bIns="45720" rtlCol="0" anchor="ctr" anchorCtr="0">
            <a:noAutofit/>
          </a:bodyPr>
          <a:lstStyle>
            <a:lvl1pPr algn="l" defTabSz="914400" rtl="0" eaLnBrk="1" latinLnBrk="0" hangingPunct="1">
              <a:lnSpc>
                <a:spcPct val="90000"/>
              </a:lnSpc>
              <a:spcBef>
                <a:spcPct val="0"/>
              </a:spcBef>
              <a:buNone/>
              <a:defRPr sz="2000" b="1" kern="1200">
                <a:solidFill>
                  <a:schemeClr val="bg1"/>
                </a:solidFill>
                <a:latin typeface="+mn-lt"/>
                <a:ea typeface="+mj-ea"/>
                <a:cs typeface="+mj-cs"/>
              </a:defRPr>
            </a:lvl1pPr>
          </a:lstStyle>
          <a:p>
            <a:pPr algn="ctr"/>
            <a:r>
              <a:rPr lang="ar-AE" dirty="0" smtClean="0"/>
              <a:t>أوراق عمل عن أيام الأسبوع (التلوين )</a:t>
            </a:r>
            <a:endParaRPr lang="ar-AE" dirty="0"/>
          </a:p>
        </p:txBody>
      </p:sp>
      <p:sp>
        <p:nvSpPr>
          <p:cNvPr id="2" name="Rectangle 1"/>
          <p:cNvSpPr/>
          <p:nvPr/>
        </p:nvSpPr>
        <p:spPr>
          <a:xfrm>
            <a:off x="4663340" y="1930923"/>
            <a:ext cx="248786" cy="369332"/>
          </a:xfrm>
          <a:prstGeom prst="rect">
            <a:avLst/>
          </a:prstGeom>
        </p:spPr>
        <p:txBody>
          <a:bodyPr wrap="none">
            <a:spAutoFit/>
          </a:bodyPr>
          <a:lstStyle/>
          <a:p>
            <a:r>
              <a:rPr lang="ar-AE" dirty="0"/>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226" y="1624222"/>
            <a:ext cx="4538748" cy="47321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0" y="1507628"/>
            <a:ext cx="4555373" cy="4965315"/>
          </a:xfrm>
          <a:prstGeom prst="rect">
            <a:avLst/>
          </a:prstGeom>
        </p:spPr>
      </p:pic>
    </p:spTree>
    <p:extLst>
      <p:ext uri="{BB962C8B-B14F-4D97-AF65-F5344CB8AC3E}">
        <p14:creationId xmlns:p14="http://schemas.microsoft.com/office/powerpoint/2010/main" val="1026056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TotalTime>
  <Words>939</Words>
  <Application>Microsoft Office PowerPoint</Application>
  <PresentationFormat>Widescreen</PresentationFormat>
  <Paragraphs>151</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Sakkal Majalla</vt:lpstr>
      <vt:lpstr>Times New Roman</vt:lpstr>
      <vt:lpstr>Office Theme</vt:lpstr>
      <vt:lpstr>إستخدام في عباراته مفاهيم الوقت (اليوم – الشهر –السنة –الساعة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مبادلة الآخرين بابتسامة</dc:title>
  <dc:creator>m-s.a12@hotmail.com</dc:creator>
  <cp:lastModifiedBy>DELL</cp:lastModifiedBy>
  <cp:revision>91</cp:revision>
  <dcterms:created xsi:type="dcterms:W3CDTF">2020-08-09T14:20:39Z</dcterms:created>
  <dcterms:modified xsi:type="dcterms:W3CDTF">2020-12-16T08:12:20Z</dcterms:modified>
</cp:coreProperties>
</file>