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7" r:id="rId2"/>
    <p:sldId id="257" r:id="rId3"/>
    <p:sldId id="262" r:id="rId4"/>
    <p:sldId id="282" r:id="rId5"/>
    <p:sldId id="273" r:id="rId6"/>
    <p:sldId id="280" r:id="rId7"/>
    <p:sldId id="276" r:id="rId8"/>
    <p:sldId id="27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05896-1F24-40A2-9BD7-C9B019EBCE89}" type="datetimeFigureOut">
              <a:rPr lang="en-US" smtClean="0"/>
              <a:t>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CC465F-616A-4543-A239-8FB328507573}" type="slidenum">
              <a:rPr lang="en-US" smtClean="0"/>
              <a:t>‹#›</a:t>
            </a:fld>
            <a:endParaRPr lang="en-US"/>
          </a:p>
        </p:txBody>
      </p:sp>
    </p:spTree>
    <p:extLst>
      <p:ext uri="{BB962C8B-B14F-4D97-AF65-F5344CB8AC3E}">
        <p14:creationId xmlns:p14="http://schemas.microsoft.com/office/powerpoint/2010/main" val="2788066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5756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74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57AD1-B518-4CA8-91B9-70BF5E601A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D40E84-8AF7-45BF-88AF-64BD0E794E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46FE2B-A3D3-477C-814B-DBD155A16AAD}"/>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13569D02-FCFA-4A05-B8A5-AE063B8596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4D698-8B90-4CA0-83E6-C19D836640F8}"/>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01381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90875-C6C5-4B13-8DE9-782FA73C4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DFEA61-1A42-4AD4-A7DA-7E2F4ECF03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D178B-03A1-4F44-B3B2-309C6282ED53}"/>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29F5434A-EF69-4FE1-99B8-61D2E71511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604609-9F0C-40B9-9D34-F88082611AA3}"/>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759040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2EA8B8-9B57-4D91-BE85-7B551EF4FF1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F1F97E-E5D6-46C3-A028-50213DC4A1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01F864-158C-4035-8AB6-F07562A9B5DC}"/>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A22B0FB9-5C9F-4548-86E2-E41CE1D32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69FB4-BC13-4C5E-B16B-D7337397F73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54859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2658588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dirty="0"/>
              <a:t>Click icon to add media</a:t>
            </a:r>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338145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BAFFE-BEED-4EDA-B0A9-D4B933A4CB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365648-B896-4FE9-87FC-5681FF92F8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35D6B9-C8BD-4779-AD03-FA91E12717FB}"/>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94BC5842-BE8C-489C-8B4C-56B135E90D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6D8659-2EFD-4B0A-81CF-FE9E6D03FAE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41780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04EC1-86A3-4C68-BCC4-7AEE53C8E2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5B6F6E-976A-42FA-88C2-23FA67F58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1577D-0CB5-45C0-9A31-53B7B0A97B49}"/>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232195BE-CA73-48A2-8C69-CD9E88EF0D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51CDC-9B9D-4877-837C-E21B46DDB322}"/>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52407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5238B-248F-4AAD-8860-82F607555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D4B78F-ECF6-4FB3-8D30-5A5C700C47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C5DDF5-E482-4E30-833D-EB816C35BA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22097-B52F-4D2F-B21F-9666D61418FC}"/>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6" name="Footer Placeholder 5">
            <a:extLst>
              <a:ext uri="{FF2B5EF4-FFF2-40B4-BE49-F238E27FC236}">
                <a16:creationId xmlns:a16="http://schemas.microsoft.com/office/drawing/2014/main" id="{47139C10-848B-407A-B31C-CAA99C5432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9A9C1B-0030-4A0E-8DDF-F50AE75490C4}"/>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697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9367C-B267-4B54-98D6-FEAE01F115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C5E4A7-4D60-4166-8402-05C95ABD7F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76469D-36CE-43A2-91E0-54F40FC6152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49C464-0EB9-4434-A26F-5C0F222126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E7F78B-F68D-4C25-8E0A-100382A94F9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B10796-6916-4C29-B752-DF20E764C1B2}"/>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8" name="Footer Placeholder 7">
            <a:extLst>
              <a:ext uri="{FF2B5EF4-FFF2-40B4-BE49-F238E27FC236}">
                <a16:creationId xmlns:a16="http://schemas.microsoft.com/office/drawing/2014/main" id="{8B0CD521-988A-4C46-B063-94274B0E7A6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24311A-D574-4CFC-AEFC-270D15952B91}"/>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1962629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C3EFD-61E7-4B99-8E7C-9F5A73E125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AD4EE-8A78-478B-93F3-A7EE3CFE71A2}"/>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4" name="Footer Placeholder 3">
            <a:extLst>
              <a:ext uri="{FF2B5EF4-FFF2-40B4-BE49-F238E27FC236}">
                <a16:creationId xmlns:a16="http://schemas.microsoft.com/office/drawing/2014/main" id="{0448B27C-B2EE-4966-983E-47B6A9B13B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CDB196F-7768-4E8E-863D-4D7B00DB84A7}"/>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80930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277B3-41B9-41D0-AF22-C1EAFE0E02B7}"/>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3" name="Footer Placeholder 2">
            <a:extLst>
              <a:ext uri="{FF2B5EF4-FFF2-40B4-BE49-F238E27FC236}">
                <a16:creationId xmlns:a16="http://schemas.microsoft.com/office/drawing/2014/main" id="{5888997C-2F70-4762-9AA1-736E39810F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A17689-A679-48EE-BD22-D9454F5FF326}"/>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621226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EBE5D-7E42-4BB7-8D8C-C0D3A6887E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BB2535-05A9-49E1-9B7B-6989FEE0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A7C234-3F52-41A0-84EC-60F1FB9550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585B8-A33A-47D1-AB05-645021F3E0AC}"/>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6" name="Footer Placeholder 5">
            <a:extLst>
              <a:ext uri="{FF2B5EF4-FFF2-40B4-BE49-F238E27FC236}">
                <a16:creationId xmlns:a16="http://schemas.microsoft.com/office/drawing/2014/main" id="{E2E57033-AB37-471D-A8E2-7F908BF3DB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9BF63A-8437-46DF-B200-FF2DC1721DD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261170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36906-2F7F-4A6E-8602-14F8C47713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A1D4BF3-9D4E-4FA8-82AE-5E7E0F5820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BDD4D9-8340-4719-AFBF-7E9834ACB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13E0C4-4163-49FC-9D33-25C98427C841}"/>
              </a:ext>
            </a:extLst>
          </p:cNvPr>
          <p:cNvSpPr>
            <a:spLocks noGrp="1"/>
          </p:cNvSpPr>
          <p:nvPr>
            <p:ph type="dt" sz="half" idx="10"/>
          </p:nvPr>
        </p:nvSpPr>
        <p:spPr/>
        <p:txBody>
          <a:bodyPr/>
          <a:lstStyle/>
          <a:p>
            <a:fld id="{3A955D50-50B6-4988-B7CD-3692C4A79545}" type="datetimeFigureOut">
              <a:rPr lang="en-US" smtClean="0"/>
              <a:t>1/17/2021</a:t>
            </a:fld>
            <a:endParaRPr lang="en-US"/>
          </a:p>
        </p:txBody>
      </p:sp>
      <p:sp>
        <p:nvSpPr>
          <p:cNvPr id="6" name="Footer Placeholder 5">
            <a:extLst>
              <a:ext uri="{FF2B5EF4-FFF2-40B4-BE49-F238E27FC236}">
                <a16:creationId xmlns:a16="http://schemas.microsoft.com/office/drawing/2014/main" id="{8855A28D-D725-4615-8C78-5CE19B760D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D613D6-8498-4DC7-833A-27A3E65DDE1A}"/>
              </a:ext>
            </a:extLst>
          </p:cNvPr>
          <p:cNvSpPr>
            <a:spLocks noGrp="1"/>
          </p:cNvSpPr>
          <p:nvPr>
            <p:ph type="sldNum" sz="quarter" idx="12"/>
          </p:nvPr>
        </p:nvSpPr>
        <p:spPr/>
        <p:txBody>
          <a:bodyPr/>
          <a:lstStyle/>
          <a:p>
            <a:fld id="{93D9D38A-DCF5-49F0-AA1B-63B96E391D0F}" type="slidenum">
              <a:rPr lang="en-US" smtClean="0"/>
              <a:t>‹#›</a:t>
            </a:fld>
            <a:endParaRPr lang="en-US"/>
          </a:p>
        </p:txBody>
      </p:sp>
    </p:spTree>
    <p:extLst>
      <p:ext uri="{BB962C8B-B14F-4D97-AF65-F5344CB8AC3E}">
        <p14:creationId xmlns:p14="http://schemas.microsoft.com/office/powerpoint/2010/main" val="370890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2D686C-3316-46FD-9987-C4B3F9015C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63B956-8D44-40EE-9D4D-E77CCC25CE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D084A-3E56-43DC-A372-27467C2365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955D50-50B6-4988-B7CD-3692C4A79545}" type="datetimeFigureOut">
              <a:rPr lang="en-US" smtClean="0"/>
              <a:t>1/17/2021</a:t>
            </a:fld>
            <a:endParaRPr lang="en-US"/>
          </a:p>
        </p:txBody>
      </p:sp>
      <p:sp>
        <p:nvSpPr>
          <p:cNvPr id="5" name="Footer Placeholder 4">
            <a:extLst>
              <a:ext uri="{FF2B5EF4-FFF2-40B4-BE49-F238E27FC236}">
                <a16:creationId xmlns:a16="http://schemas.microsoft.com/office/drawing/2014/main" id="{A3CCFBEC-5C31-4C14-8123-CA42AA3E18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C3381B5-F4BA-4A68-9FE2-1D550E4E1C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D9D38A-DCF5-49F0-AA1B-63B96E391D0F}" type="slidenum">
              <a:rPr lang="en-US" smtClean="0"/>
              <a:t>‹#›</a:t>
            </a:fld>
            <a:endParaRPr lang="en-US"/>
          </a:p>
        </p:txBody>
      </p:sp>
    </p:spTree>
    <p:extLst>
      <p:ext uri="{BB962C8B-B14F-4D97-AF65-F5344CB8AC3E}">
        <p14:creationId xmlns:p14="http://schemas.microsoft.com/office/powerpoint/2010/main" val="3413677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I__saL4fH74"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youtu.be/piklRX7g1r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8" Type="http://schemas.openxmlformats.org/officeDocument/2006/relationships/hyperlink" Target="https://youtu.be/I__saL4fH74" TargetMode="External"/><Relationship Id="rId3" Type="http://schemas.openxmlformats.org/officeDocument/2006/relationships/hyperlink" Target="https://youtu.be/fHGJPXpq87A" TargetMode="External"/><Relationship Id="rId7" Type="http://schemas.openxmlformats.org/officeDocument/2006/relationships/hyperlink" Target="https://youtu.be/W4HIk6Jp35k" TargetMode="External"/><Relationship Id="rId12" Type="http://schemas.openxmlformats.org/officeDocument/2006/relationships/hyperlink" Target="https://youtu.be/svLsilZwdPw"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s://youtu.be/Gu7AGX8_e0o" TargetMode="External"/><Relationship Id="rId11" Type="http://schemas.openxmlformats.org/officeDocument/2006/relationships/hyperlink" Target="https://youtu.be/YtEeIsN0X4Y" TargetMode="External"/><Relationship Id="rId5" Type="http://schemas.openxmlformats.org/officeDocument/2006/relationships/hyperlink" Target="https://youtu.be/hGHlOtVX6BE" TargetMode="External"/><Relationship Id="rId10" Type="http://schemas.openxmlformats.org/officeDocument/2006/relationships/hyperlink" Target="https://youtu.be/-sgCUnWwves" TargetMode="External"/><Relationship Id="rId4" Type="http://schemas.openxmlformats.org/officeDocument/2006/relationships/hyperlink" Target="https://youtu.be/6ieDuhI__bU" TargetMode="External"/><Relationship Id="rId9" Type="http://schemas.openxmlformats.org/officeDocument/2006/relationships/hyperlink" Target="https://youtu.be/QNqp0ySGDgM"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000" dirty="0" smtClean="0">
                <a:latin typeface="Sakkal Majalla" panose="02000000000000000000" pitchFamily="2" charset="-78"/>
                <a:cs typeface="Sakkal Majalla" panose="02000000000000000000" pitchFamily="2" charset="-78"/>
              </a:rPr>
              <a:t>إستخدام في عباراته كلمات (لكن –و –أو )</a:t>
            </a:r>
            <a:endParaRPr lang="ru-RU" sz="2000" dirty="0">
              <a:latin typeface="+mn-lt"/>
              <a:ea typeface="+mn-ea"/>
              <a:cs typeface="Sakkal Majalla" panose="02000000000000000000" pitchFamily="2" charset="-78"/>
            </a:endParaRPr>
          </a:p>
        </p:txBody>
      </p:sp>
      <p:sp>
        <p:nvSpPr>
          <p:cNvPr id="5" name="Subtitle 4">
            <a:extLst>
              <a:ext uri="{FF2B5EF4-FFF2-40B4-BE49-F238E27FC236}">
                <a16:creationId xmlns:a16="http://schemas.microsoft.com/office/drawing/2014/main" id="{8E5938E0-49A8-4D79-90DF-4DB9A83795AA}"/>
              </a:ext>
            </a:extLst>
          </p:cNvPr>
          <p:cNvSpPr>
            <a:spLocks noGrp="1"/>
          </p:cNvSpPr>
          <p:nvPr>
            <p:ph type="subTitle" idx="1"/>
          </p:nvPr>
        </p:nvSpPr>
        <p:spPr>
          <a:xfrm rot="720000">
            <a:off x="8179742" y="5113802"/>
            <a:ext cx="3724416" cy="858767"/>
          </a:xfrm>
        </p:spPr>
        <p:txBody>
          <a:bodyPr>
            <a:normAutofit/>
          </a:bodyPr>
          <a:lstStyle/>
          <a:p>
            <a:pPr algn="ctr" rtl="1"/>
            <a:r>
              <a:rPr lang="ar-SA" sz="2000" dirty="0">
                <a:latin typeface="Sakkal Majalla" panose="02000000000000000000" pitchFamily="2" charset="-78"/>
                <a:cs typeface="Sakkal Majalla" panose="02000000000000000000" pitchFamily="2" charset="-78"/>
              </a:rPr>
              <a:t>مقدم الهدف:</a:t>
            </a:r>
            <a:r>
              <a:rPr lang="ar-AE" sz="2000" b="1" dirty="0">
                <a:latin typeface="Sakkal Majalla" panose="02000000000000000000" pitchFamily="2" charset="-78"/>
                <a:cs typeface="Sakkal Majalla" panose="02000000000000000000" pitchFamily="2" charset="-78"/>
              </a:rPr>
              <a:t>أ-فاطمة كمال </a:t>
            </a:r>
            <a:endParaRPr lang="ar-AE" sz="20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4">
            <a:extLst>
              <a:ext uri="{FF2B5EF4-FFF2-40B4-BE49-F238E27FC236}">
                <a16:creationId xmlns:a16="http://schemas.microsoft.com/office/drawing/2014/main" id="{63215561-8762-45C9-BA1F-17C85CE51210}"/>
              </a:ext>
            </a:extLst>
          </p:cNvPr>
          <p:cNvSpPr/>
          <p:nvPr/>
        </p:nvSpPr>
        <p:spPr>
          <a:xfrm>
            <a:off x="1181664" y="382516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endParaRPr lang="en-US" sz="1200" b="1" dirty="0">
              <a:solidFill>
                <a:srgbClr val="FF0000"/>
              </a:solidFill>
              <a:latin typeface="Arial" panose="020B060402020202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39606976"/>
              </p:ext>
            </p:extLst>
          </p:nvPr>
        </p:nvGraphicFramePr>
        <p:xfrm>
          <a:off x="126749" y="68629"/>
          <a:ext cx="12004585" cy="6528155"/>
        </p:xfrm>
        <a:graphic>
          <a:graphicData uri="http://schemas.openxmlformats.org/drawingml/2006/table">
            <a:tbl>
              <a:tblPr firstRow="1" bandRow="1">
                <a:tableStyleId>{5940675A-B579-460E-94D1-54222C63F5DA}</a:tableStyleId>
              </a:tblPr>
              <a:tblGrid>
                <a:gridCol w="4396564">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353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 فاطمة كمال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1" eaLnBrk="1" fontAlgn="ctr"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إستخدام في</a:t>
                      </a:r>
                      <a:r>
                        <a:rPr lang="ar-AE" sz="1200" b="1" baseline="0" dirty="0" smtClean="0">
                          <a:latin typeface="Sakkal Majalla" panose="02000000000000000000" pitchFamily="2" charset="-78"/>
                          <a:cs typeface="Sakkal Majalla" panose="02000000000000000000" pitchFamily="2" charset="-78"/>
                        </a:rPr>
                        <a:t> عباراته كلمات (لكن –و –أو ) </a:t>
                      </a:r>
                      <a:endParaRPr lang="ar-AE" sz="1200" b="1" kern="1200" dirty="0">
                        <a:solidFill>
                          <a:schemeClr val="tx1"/>
                        </a:solidFill>
                        <a:latin typeface="Arial" panose="020B0604020202020204" pitchFamily="34" charset="0"/>
                        <a:ea typeface="+mn-ea"/>
                        <a:cs typeface="+mn-cs"/>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الهدف </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:(2146</a:t>
                      </a:r>
                      <a:r>
                        <a:rPr lang="ar-AE" sz="1200" b="1" i="0" u="none" strike="noStrike" baseline="0" dirty="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94980">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العمرية:11 -12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البسيطة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848070">
                <a:tc gridSpan="3">
                  <a:txBody>
                    <a:bodyPr/>
                    <a:lstStyle/>
                    <a:p>
                      <a:pPr algn="r" rtl="1"/>
                      <a:endParaRPr lang="ar-AE" sz="1400" b="1" kern="1200" baseline="0" dirty="0">
                        <a:solidFill>
                          <a:srgbClr val="FF0000"/>
                        </a:solidFill>
                        <a:latin typeface="Arial" panose="020B0604020202020204" pitchFamily="34" charset="0"/>
                        <a:ea typeface="+mn-ea"/>
                        <a:cs typeface="+mn-cs"/>
                      </a:endParaRPr>
                    </a:p>
                    <a:p>
                      <a:pPr algn="r" rtl="1"/>
                      <a:endParaRPr lang="ar-AE" sz="1400" b="1" kern="1200" baseline="0" dirty="0">
                        <a:solidFill>
                          <a:srgbClr val="FF0000"/>
                        </a:solidFill>
                        <a:latin typeface="Arial" panose="020B0604020202020204" pitchFamily="34" charset="0"/>
                        <a:ea typeface="+mn-ea"/>
                        <a:cs typeface="+mn-cs"/>
                      </a:endParaRPr>
                    </a:p>
                    <a:p>
                      <a:pPr algn="r" rtl="1"/>
                      <a:r>
                        <a:rPr lang="ar-AE" sz="1400" b="1" kern="1200" dirty="0" smtClean="0">
                          <a:solidFill>
                            <a:srgbClr val="FF0000"/>
                          </a:solidFill>
                          <a:latin typeface="Arial" panose="020B0604020202020204" pitchFamily="34" charset="0"/>
                          <a:ea typeface="+mn-ea"/>
                          <a:cs typeface="+mn-cs"/>
                        </a:rPr>
                        <a:t>درس /يوم</a:t>
                      </a:r>
                      <a:r>
                        <a:rPr lang="ar-AE" sz="1400" b="1" kern="1200" baseline="0" dirty="0" smtClean="0">
                          <a:solidFill>
                            <a:srgbClr val="FF0000"/>
                          </a:solidFill>
                          <a:latin typeface="Arial" panose="020B0604020202020204" pitchFamily="34" charset="0"/>
                          <a:ea typeface="+mn-ea"/>
                          <a:cs typeface="+mn-cs"/>
                        </a:rPr>
                        <a:t> مع عائلتي </a:t>
                      </a:r>
                      <a:endParaRPr lang="ar-AE" sz="1400" b="1" kern="1200" dirty="0">
                        <a:solidFill>
                          <a:srgbClr val="FF0000"/>
                        </a:solidFill>
                        <a:latin typeface="Arial" panose="020B0604020202020204" pitchFamily="34" charset="0"/>
                        <a:ea typeface="+mn-ea"/>
                        <a:cs typeface="+mn-cs"/>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دخلت المعلمة الى الفصل ألقة  التحية على طلاب الفصل . وبعد ذلك قامت المعلمة بسؤال الطلاب عن  كيف قضوا  عطلة نهاية الأسبوع ..فرد خليفة  قائلا: لقد قضينا إجازة ممتعه بين أحضان الطبيعة يا معلمتي . فقد حجز والدى مزرعة كبيرة بين الجبال العالية وقامت إمي بإعداد الكثير من الأطباق الشهية في المزرعة . وكنت انا وأخوتي قد أحضرنا الكثير من الألعاب الترفيهية مثل كرة الطائرة وكرة السله بالإضافة الى الألعاب الورقية الجماعية .وكان أبي قد أعد عددت الشواء وقد اكلنا اللحم المشوى اللذيذوقد جلسنا واوقدنا النار وجلس كل افراد اأسرة حولها  وتبادلنا اطراف الحديث .بالفعل قضينا إجازه ممتعه ولكن للأسف في اليوم التالي كان علينا ان نجمع أمتعتنا للرجوع الى المنزل .ولكن أبي قد وعدنا أنه سيكرر تلك التجربة الرائعه .وانا  على يقين ان أبي يفى بوعده.ولو كنت أستطيع  معلمتي البقاء في المزرعه لمدة اطول لبقية ولكن كان علينا العودة الى المنزل .فقالت المعلمة : هذا رائع يا خليفة  فقد قضيت وقتا ممتعا مع العائلة . </a:t>
                      </a:r>
                      <a:endParaRPr lang="ar-AE" sz="1200" b="1" dirty="0">
                        <a:latin typeface="Sakkal Majalla" panose="02000000000000000000" pitchFamily="2" charset="-78"/>
                        <a:cs typeface="Sakkal Majalla" panose="02000000000000000000" pitchFamily="2" charset="-78"/>
                      </a:endParaRPr>
                    </a:p>
                    <a:p>
                      <a:pPr algn="r" rtl="1"/>
                      <a:endParaRPr lang="ar-AE" sz="1200" b="1" dirty="0">
                        <a:latin typeface="Sakkal Majalla" panose="02000000000000000000" pitchFamily="2" charset="-78"/>
                        <a:cs typeface="Sakkal Majalla" panose="02000000000000000000" pitchFamily="2" charset="-78"/>
                      </a:endParaRPr>
                    </a:p>
                    <a:p>
                      <a:pPr algn="r" rtl="1"/>
                      <a:endParaRPr lang="ar-SA" sz="1200" b="1"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الأنشطة </a:t>
                      </a:r>
                      <a:r>
                        <a:rPr lang="ar-AE" sz="1400" b="1" u="none" baseline="0" dirty="0" smtClean="0">
                          <a:solidFill>
                            <a:srgbClr val="FF0000"/>
                          </a:solidFill>
                          <a:latin typeface="Sakkal Majalla" panose="02000000000000000000" pitchFamily="2" charset="-78"/>
                          <a:cs typeface="Sakkal Majalla" panose="02000000000000000000" pitchFamily="2" charset="-78"/>
                        </a:rPr>
                        <a:t>الصفية: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(أستخدام الجمل الماضي –المضارع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تعبيريه لتدريب الطالب على إستخدام الجمل في الماضي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التعبير عن يومياته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إستخدام المصطلحات (لكن –أو كنت ) ألخ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مهارة التعبير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الجمل المضارع والماضي وبيان الفرق فيما بينهم .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المواقف التعبيرية لتشجيع الطالب على التعبير . </a:t>
                      </a:r>
                      <a:endParaRPr lang="en-US"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عرض قصص تعبيريه لتدريب الطالب على التعبير .</a:t>
                      </a: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600" b="1" dirty="0">
                        <a:latin typeface="Sakkal Majalla" panose="02000000000000000000" pitchFamily="2" charset="-78"/>
                        <a:cs typeface="Sakkal Majalla" panose="02000000000000000000" pitchFamily="2" charset="-78"/>
                      </a:endParaRPr>
                    </a:p>
                    <a:p>
                      <a:pPr algn="ctr" rtl="1"/>
                      <a:r>
                        <a:rPr lang="ar-AE" sz="1600" b="1" dirty="0">
                          <a:latin typeface="Sakkal Majalla" panose="02000000000000000000" pitchFamily="2" charset="-78"/>
                          <a:cs typeface="Sakkal Majalla" panose="02000000000000000000" pitchFamily="2" charset="-78"/>
                        </a:rPr>
                        <a:t>كتاب</a:t>
                      </a:r>
                      <a:r>
                        <a:rPr lang="ar-AE" sz="16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17 January 2021</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sp>
        <p:nvSpPr>
          <p:cNvPr id="7" name="Rounded Rectangle 6">
            <a:extLst>
              <a:ext uri="{FF2B5EF4-FFF2-40B4-BE49-F238E27FC236}">
                <a16:creationId xmlns:a16="http://schemas.microsoft.com/office/drawing/2014/main" id="{63215561-8762-45C9-BA1F-17C85CE51210}"/>
              </a:ext>
            </a:extLst>
          </p:cNvPr>
          <p:cNvSpPr/>
          <p:nvPr/>
        </p:nvSpPr>
        <p:spPr>
          <a:xfrm>
            <a:off x="1181663" y="325700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200" dirty="0">
                <a:hlinkClick r:id="rId3"/>
              </a:rPr>
              <a:t>https://youtu.be/I__</a:t>
            </a:r>
            <a:r>
              <a:rPr lang="en-US" sz="1200" dirty="0" smtClean="0">
                <a:hlinkClick r:id="rId3"/>
              </a:rPr>
              <a:t>saL4fH74</a:t>
            </a:r>
            <a:endParaRPr lang="ar-AE" sz="1200" dirty="0" smtClean="0"/>
          </a:p>
          <a:p>
            <a:r>
              <a:rPr lang="ar-AE" sz="1200" b="1" dirty="0" smtClean="0">
                <a:latin typeface="Sakkal Majalla" panose="02000000000000000000" pitchFamily="2" charset="-78"/>
                <a:cs typeface="Sakkal Majalla" panose="02000000000000000000" pitchFamily="2" charset="-78"/>
              </a:rPr>
              <a:t>درس عن أستخدام الجمل (الماضي –المضارع </a:t>
            </a:r>
            <a:endParaRPr lang="ar-AE" sz="1200" b="1" dirty="0">
              <a:latin typeface="Sakkal Majalla" panose="02000000000000000000" pitchFamily="2" charset="-78"/>
              <a:cs typeface="Sakkal Majalla" panose="02000000000000000000" pitchFamily="2" charset="-78"/>
            </a:endParaRPr>
          </a:p>
        </p:txBody>
      </p:sp>
      <p:sp>
        <p:nvSpPr>
          <p:cNvPr id="8" name="Rounded Rectangle 7">
            <a:extLst>
              <a:ext uri="{FF2B5EF4-FFF2-40B4-BE49-F238E27FC236}">
                <a16:creationId xmlns:a16="http://schemas.microsoft.com/office/drawing/2014/main" id="{63215561-8762-45C9-BA1F-17C85CE51210}"/>
              </a:ext>
            </a:extLst>
          </p:cNvPr>
          <p:cNvSpPr/>
          <p:nvPr/>
        </p:nvSpPr>
        <p:spPr>
          <a:xfrm>
            <a:off x="1181663" y="463953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r" rtl="1"/>
            <a:r>
              <a:rPr lang="en-US" sz="1200" b="1" dirty="0">
                <a:latin typeface="Sakkal Majalla" panose="02000000000000000000" pitchFamily="2" charset="-78"/>
                <a:cs typeface="Sakkal Majalla" panose="02000000000000000000" pitchFamily="2" charset="-78"/>
                <a:hlinkClick r:id="rId4"/>
              </a:rPr>
              <a:t>https://</a:t>
            </a:r>
            <a:r>
              <a:rPr lang="en-US" sz="1200" b="1" dirty="0" smtClean="0">
                <a:latin typeface="Sakkal Majalla" panose="02000000000000000000" pitchFamily="2" charset="-78"/>
                <a:cs typeface="Sakkal Majalla" panose="02000000000000000000" pitchFamily="2" charset="-78"/>
                <a:hlinkClick r:id="rId4"/>
              </a:rPr>
              <a:t>youtu.be/piklRX7g1rA</a:t>
            </a:r>
            <a:endParaRPr lang="ar-AE" sz="1200" b="1" dirty="0" smtClean="0">
              <a:latin typeface="Sakkal Majalla" panose="02000000000000000000" pitchFamily="2" charset="-78"/>
              <a:cs typeface="Sakkal Majalla" panose="02000000000000000000" pitchFamily="2" charset="-78"/>
            </a:endParaRPr>
          </a:p>
          <a:p>
            <a:pPr algn="r" rtl="1"/>
            <a:r>
              <a:rPr lang="ar-AE" sz="1200" b="1" dirty="0" smtClean="0">
                <a:latin typeface="Sakkal Majalla" panose="02000000000000000000" pitchFamily="2" charset="-78"/>
                <a:cs typeface="Sakkal Majalla" panose="02000000000000000000" pitchFamily="2" charset="-78"/>
              </a:rPr>
              <a:t>قصه تدريبية للجمله الماضي والمضارع </a:t>
            </a:r>
            <a:endParaRPr lang="en-US" sz="1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73815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90588426"/>
              </p:ext>
            </p:extLst>
          </p:nvPr>
        </p:nvGraphicFramePr>
        <p:xfrm>
          <a:off x="111541" y="150666"/>
          <a:ext cx="11943226" cy="6707334"/>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indent="0" algn="r" defTabSz="914400" rtl="1" eaLnBrk="1" fontAlgn="ctr" latinLnBrk="0" hangingPunct="1">
                        <a:lnSpc>
                          <a:spcPct val="100000"/>
                        </a:lnSpc>
                        <a:spcBef>
                          <a:spcPts val="0"/>
                        </a:spcBef>
                        <a:spcAft>
                          <a:spcPts val="0"/>
                        </a:spcAft>
                        <a:buClrTx/>
                        <a:buSzTx/>
                        <a:buFontTx/>
                        <a:buNone/>
                        <a:tabLst/>
                        <a:defRPr/>
                      </a:pPr>
                      <a:r>
                        <a:rPr lang="ar-AE" sz="1200" b="1" dirty="0" smtClean="0">
                          <a:latin typeface="Sakkal Majalla" panose="02000000000000000000" pitchFamily="2" charset="-78"/>
                          <a:cs typeface="Sakkal Majalla" panose="02000000000000000000" pitchFamily="2" charset="-78"/>
                        </a:rPr>
                        <a:t>إستخدام في</a:t>
                      </a:r>
                      <a:r>
                        <a:rPr lang="ar-AE" sz="1200" b="1" baseline="0" dirty="0" smtClean="0">
                          <a:latin typeface="Sakkal Majalla" panose="02000000000000000000" pitchFamily="2" charset="-78"/>
                          <a:cs typeface="Sakkal Majalla" panose="02000000000000000000" pitchFamily="2" charset="-78"/>
                        </a:rPr>
                        <a:t> عباراته كلمات (لكن –و –أو ) </a:t>
                      </a:r>
                      <a:endParaRPr lang="ar-AE" sz="1200" b="1" kern="1200" dirty="0" smtClean="0">
                        <a:solidFill>
                          <a:schemeClr val="tx1"/>
                        </a:solidFill>
                        <a:latin typeface="Arial" panose="020B0604020202020204" pitchFamily="34" charset="0"/>
                        <a:ea typeface="+mn-ea"/>
                        <a:cs typeface="+mn-cs"/>
                      </a:endParaRPr>
                    </a:p>
                    <a:p>
                      <a:pPr algn="r" rtl="1" fontAlgn="ctr"/>
                      <a:endParaRPr lang="ar-AE" sz="12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algn="r" rtl="1"/>
                      <a:endParaRPr lang="ar-AE" sz="1400" b="1" dirty="0" smtClean="0">
                        <a:latin typeface="Sakkal Majalla" panose="02000000000000000000" pitchFamily="2" charset="-78"/>
                        <a:cs typeface="Sakkal Majalla" panose="02000000000000000000" pitchFamily="2" charset="-78"/>
                      </a:endParaRPr>
                    </a:p>
                    <a:p>
                      <a:pPr algn="r" rtl="1"/>
                      <a:endParaRPr lang="ar-SA" sz="1400" b="1" dirty="0" smtClean="0">
                        <a:latin typeface="Sakkal Majalla" panose="02000000000000000000" pitchFamily="2" charset="-78"/>
                        <a:cs typeface="Sakkal Majalla" panose="02000000000000000000" pitchFamily="2" charset="-78"/>
                      </a:endParaRP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الأنشطة الصفية: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تمثيلية عن (أستخدام الجمل الماضي –المضارع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أنشطة تعبيريه لتدريب الطالب على إستخدام الجمل في الماضي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انشطة متنوعة لتدريب الطالب على التعبير عن يومياته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إستخدام المصطلحات (لكن –أو كنت ) ألخ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تطبيق عدد من المشاهد التمثيلية (التمثيل المسرحى ) وذلك لتعميم مهارة التعبير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الجمل المضارع والماضي وبيان الفرق فيما بينهم . </a:t>
                      </a:r>
                    </a:p>
                    <a:p>
                      <a:pPr marL="0" indent="0" algn="r" rtl="1">
                        <a:buFont typeface="+mj-lt"/>
                        <a:buNone/>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rPr>
                        <a:t>نقاط مهمة في  الحصة الدرسية:</a:t>
                      </a:r>
                    </a:p>
                    <a:p>
                      <a:pPr algn="r" rtl="1"/>
                      <a:endParaRPr lang="ar-AE" sz="1200" b="1" u="none" baseline="0" dirty="0" smtClean="0">
                        <a:solidFill>
                          <a:srgbClr val="FF0000"/>
                        </a:solidFill>
                        <a:latin typeface="Sakkal Majalla" panose="02000000000000000000" pitchFamily="2" charset="-78"/>
                        <a:cs typeface="Sakkal Majalla" panose="02000000000000000000" pitchFamily="2" charset="-78"/>
                      </a:endParaRP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تحفيز الطالب على التفاعل مع المعلمة.</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مراعاة الفروق الفردية للحالات.</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.إعطاء كل طالب حقه من الحصة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تقسيم الحصة إلى نظرى وعملي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يمكن الدمج بين الأساليب لتحقيق الفائدة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 استخدام الدمى لتطبيق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الدراما للتدريب على المهارة </a:t>
                      </a:r>
                    </a:p>
                    <a:p>
                      <a:pPr marL="228600" indent="-228600" algn="r" defTabSz="914400" rtl="1" eaLnBrk="1" latinLnBrk="0" hangingPunct="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إستخدام عدد من المواقف التعبيرية لتشجيع الطالب على التعبير . </a:t>
                      </a:r>
                    </a:p>
                    <a:p>
                      <a:pPr marL="228600" marR="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عرض قصص تعبيريه لتدريب الطالب على التعبير .</a:t>
                      </a:r>
                    </a:p>
                    <a:p>
                      <a:pPr marL="228600" indent="-228600" algn="r" defTabSz="914400" rtl="1" eaLnBrk="1" latinLnBrk="0" hangingPunct="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400" b="1" kern="1200" baseline="0" dirty="0" smtClean="0">
                        <a:solidFill>
                          <a:srgbClr val="FF0000"/>
                        </a:solidFill>
                        <a:latin typeface="Arial" panose="020B0604020202020204" pitchFamily="34" charset="0"/>
                        <a:ea typeface="+mn-ea"/>
                        <a:cs typeface="+mn-cs"/>
                      </a:endParaRPr>
                    </a:p>
                    <a:p>
                      <a:pPr algn="r" rtl="1"/>
                      <a:endParaRPr lang="ar-AE" sz="1200" b="1" dirty="0" smtClean="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200" kern="1200" dirty="0">
                        <a:solidFill>
                          <a:srgbClr val="5B9BD5">
                            <a:lumMod val="50000"/>
                          </a:srgbClr>
                        </a:solidFill>
                        <a:latin typeface="Arial" panose="020B0604020202020204" pitchFamily="34" charset="0"/>
                        <a:ea typeface="+mn-ea"/>
                        <a:cs typeface="Arial" panose="020B0604020202020204" pitchFamily="34" charset="0"/>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17 January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3</a:t>
            </a:fld>
            <a:endParaRPr lang="en-GB"/>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484" y="1427338"/>
            <a:ext cx="3808008" cy="113298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6231" y="2874069"/>
            <a:ext cx="4483093" cy="3168532"/>
          </a:xfrm>
          <a:prstGeom prst="rect">
            <a:avLst/>
          </a:prstGeom>
        </p:spPr>
      </p:pic>
    </p:spTree>
    <p:extLst>
      <p:ext uri="{BB962C8B-B14F-4D97-AF65-F5344CB8AC3E}">
        <p14:creationId xmlns:p14="http://schemas.microsoft.com/office/powerpoint/2010/main" val="21880676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07962782"/>
              </p:ext>
            </p:extLst>
          </p:nvPr>
        </p:nvGraphicFramePr>
        <p:xfrm>
          <a:off x="133904" y="183270"/>
          <a:ext cx="11804073" cy="694147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 </a:t>
                      </a:r>
                      <a:r>
                        <a:rPr lang="ar-AE" sz="1200" b="1" u="none" baseline="0" dirty="0" smtClean="0">
                          <a:solidFill>
                            <a:schemeClr val="tx1"/>
                          </a:solidFill>
                          <a:latin typeface="Sakkal Majalla" panose="02000000000000000000" pitchFamily="2" charset="-78"/>
                          <a:cs typeface="Sakkal Majalla" panose="02000000000000000000" pitchFamily="2" charset="-78"/>
                        </a:rPr>
                        <a:t>هو</a:t>
                      </a:r>
                      <a:r>
                        <a:rPr lang="en-US" sz="1200" b="1" u="none" baseline="0" dirty="0" smtClean="0">
                          <a:solidFill>
                            <a:schemeClr val="tx1"/>
                          </a:solidFill>
                          <a:latin typeface="Sakkal Majalla" panose="02000000000000000000" pitchFamily="2" charset="-78"/>
                          <a:cs typeface="Sakkal Majalla" panose="02000000000000000000" pitchFamily="2" charset="-78"/>
                        </a:rPr>
                        <a:t>  </a:t>
                      </a:r>
                      <a:r>
                        <a:rPr lang="ar-AE" sz="1200" b="1" u="none" baseline="0" dirty="0" smtClean="0">
                          <a:solidFill>
                            <a:schemeClr val="tx1"/>
                          </a:solidFill>
                          <a:latin typeface="Sakkal Majalla" panose="02000000000000000000" pitchFamily="2" charset="-78"/>
                          <a:cs typeface="Sakkal Majalla" panose="02000000000000000000" pitchFamily="2" charset="-78"/>
                        </a:rPr>
                        <a:t>ان يقوم الطالب بأستخدام لكن و أو في الحديث </a:t>
                      </a:r>
                      <a:endParaRPr lang="en-US" sz="1200" b="1" u="none" baseline="0" dirty="0" smtClean="0">
                        <a:solidFill>
                          <a:schemeClr val="tx1"/>
                        </a:solidFill>
                        <a:latin typeface="Sakkal Majalla" panose="02000000000000000000" pitchFamily="2" charset="-78"/>
                        <a:cs typeface="Sakkal Majalla" panose="02000000000000000000" pitchFamily="2" charset="-78"/>
                      </a:endParaRPr>
                    </a:p>
                    <a:p>
                      <a:pPr algn="r" rtl="1"/>
                      <a:endParaRPr lang="ar-AE" sz="1200" b="1" u="none" baseline="0" dirty="0" smtClean="0">
                        <a:solidFill>
                          <a:schemeClr val="tx1"/>
                        </a:solidFill>
                        <a:latin typeface="Sakkal Majalla" panose="02000000000000000000" pitchFamily="2" charset="-78"/>
                        <a:cs typeface="Sakkal Majalla" panose="02000000000000000000" pitchFamily="2" charset="-78"/>
                      </a:endParaRPr>
                    </a:p>
                    <a:p>
                      <a:pPr algn="r" rtl="1"/>
                      <a:r>
                        <a:rPr lang="ar-AE" sz="1200" b="1" u="none" baseline="0" dirty="0" smtClean="0">
                          <a:solidFill>
                            <a:schemeClr val="tx1"/>
                          </a:solidFill>
                          <a:latin typeface="Sakkal Majalla" panose="02000000000000000000" pitchFamily="2" charset="-78"/>
                          <a:cs typeface="Sakkal Majalla" panose="02000000000000000000" pitchFamily="2" charset="-78"/>
                        </a:rPr>
                        <a:t>أهداف </a:t>
                      </a:r>
                      <a:r>
                        <a:rPr lang="ar-AE" sz="1200" b="1" u="none" baseline="0" dirty="0">
                          <a:solidFill>
                            <a:schemeClr val="tx1"/>
                          </a:solidFill>
                          <a:latin typeface="Sakkal Majalla" panose="02000000000000000000" pitchFamily="2" charset="-78"/>
                          <a:cs typeface="Sakkal Majalla" panose="02000000000000000000" pitchFamily="2" charset="-78"/>
                        </a:rPr>
                        <a:t>أخرى: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أن يتدرب الطالب على المصطلحات التعبيريه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يتعرف الطالب على مهارة الألقاء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التشجيع في التواصل مع الاخرين </a:t>
                      </a:r>
                    </a:p>
                    <a:p>
                      <a:pPr marL="228600" indent="-228600" algn="r" rtl="1">
                        <a:buFont typeface="+mj-lt"/>
                        <a:buAutoNum type="arabicPeriod"/>
                      </a:pPr>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تدريب الطالب على التمييز بين المصطلحات الماضي والحاضر </a:t>
                      </a:r>
                    </a:p>
                    <a:p>
                      <a:pPr marL="228600" indent="-228600" algn="r" rtl="1">
                        <a:buFont typeface="+mj-lt"/>
                        <a:buAutoNum type="arabicPeriod"/>
                      </a:pPr>
                      <a:endPar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smtClean="0">
                          <a:solidFill>
                            <a:srgbClr val="FF0000"/>
                          </a:solidFill>
                          <a:latin typeface="Sakkal Majalla" panose="02000000000000000000" pitchFamily="2" charset="-78"/>
                          <a:cs typeface="Sakkal Majalla" panose="02000000000000000000" pitchFamily="2" charset="-78"/>
                        </a:rPr>
                        <a:t>النشاط </a:t>
                      </a:r>
                      <a:r>
                        <a:rPr lang="ar-AE" sz="1200" b="1" u="none" baseline="0" dirty="0">
                          <a:solidFill>
                            <a:srgbClr val="FF0000"/>
                          </a:solidFill>
                          <a:latin typeface="Sakkal Majalla" panose="02000000000000000000" pitchFamily="2" charset="-78"/>
                          <a:cs typeface="Sakkal Majalla" panose="02000000000000000000" pitchFamily="2" charset="-78"/>
                        </a:rPr>
                        <a:t>الفني: </a:t>
                      </a:r>
                      <a:endParaRPr lang="ar-AE" sz="1200" b="1" u="none" kern="1200" baseline="0" dirty="0" smtClean="0">
                        <a:solidFill>
                          <a:srgbClr val="FF0000"/>
                        </a:solidFill>
                        <a:latin typeface="Sakkal Majalla" panose="02000000000000000000" pitchFamily="2" charset="-78"/>
                        <a:ea typeface="+mn-ea"/>
                        <a:cs typeface="Sakkal Majalla" panose="02000000000000000000" pitchFamily="2" charset="-78"/>
                      </a:endParaRPr>
                    </a:p>
                    <a:p>
                      <a:pPr algn="r" rtl="1"/>
                      <a:r>
                        <a:rPr lang="ar-AE" sz="1200" b="1" u="none"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بالعديد من المهارات الفنية بالألوان المفضله لديه _ وذلك بالصور التعبيريه _كنزهة عائلية –او صور تعبيريه لعبة كرة القدم مع مجموعة من الرفاق . صنع بطاقات للتخاطب من الأعمال الفنية </a:t>
                      </a:r>
                      <a:endParaRPr lang="ar-AE" sz="1200" b="1" u="none" kern="1200" baseline="0" dirty="0">
                        <a:solidFill>
                          <a:schemeClr val="tx1"/>
                        </a:solidFill>
                        <a:latin typeface="Sakkal Majalla" panose="02000000000000000000" pitchFamily="2" charset="-78"/>
                        <a:ea typeface="+mn-ea"/>
                        <a:cs typeface="Sakkal Majalla" panose="02000000000000000000" pitchFamily="2" charset="-78"/>
                      </a:endParaRP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200" b="1" u="none" baseline="0" dirty="0" smtClean="0">
                          <a:solidFill>
                            <a:schemeClr val="tx1"/>
                          </a:solidFill>
                          <a:latin typeface="Sakkal Majalla" panose="02000000000000000000" pitchFamily="2" charset="-78"/>
                          <a:cs typeface="Sakkal Majalla" panose="02000000000000000000" pitchFamily="2" charset="-78"/>
                        </a:rPr>
                        <a:t>عرض العديد من الاناشيد الخاصة بالتعبير عن الجمل (القصص التعبيريه ) </a:t>
                      </a:r>
                      <a:endParaRPr lang="ar-AE" sz="12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b="1" baseline="0" dirty="0" smtClean="0">
                          <a:latin typeface="Sakkal Majalla" panose="02000000000000000000" pitchFamily="2" charset="-78"/>
                          <a:cs typeface="Sakkal Majalla" panose="02000000000000000000" pitchFamily="2" charset="-78"/>
                        </a:rPr>
                        <a:t>ان تقوم الأم بتشجيع الأبن على التعبير عن إحتياجاته الأساسيه (إعطاءه الوقت الكافي للتعبير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إعطاء الطالب الثقه بنفسه للتعبير امام الاخرين بمواقفه اليومية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smtClean="0">
                          <a:latin typeface="Sakkal Majalla" panose="02000000000000000000" pitchFamily="2" charset="-78"/>
                          <a:cs typeface="Sakkal Majalla" panose="02000000000000000000" pitchFamily="2" charset="-78"/>
                        </a:rPr>
                        <a:t>تدريب الطالب في المنزل على إستخدام الجمل القصير ه في التعبير دون الأكتفاء فقط بكلمة (مثال)-إذا جاع الطالب (يجب ان يقول أنا جائع وأريد ان أكل ) وليس فقط الأكتفاء بقول (أكل –أرز –ألخ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kern="1200" baseline="0" dirty="0" smtClean="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endParaRPr lang="ar-AE" sz="1200" b="1"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بعض المقاطع التعليمية : </a:t>
                      </a:r>
                    </a:p>
                    <a:p>
                      <a:pPr algn="r" rtl="1"/>
                      <a:endParaRPr lang="ar-AE"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أن يقوم الطالب بالتعبير  عن يومياته بمساعدة لفظية وجسدية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                   جيد</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a:solidFill>
                            <a:schemeClr val="tx1"/>
                          </a:solidFill>
                          <a:latin typeface="Sakkal Majalla" panose="02000000000000000000" pitchFamily="2" charset="-78"/>
                          <a:ea typeface="+mn-ea"/>
                          <a:cs typeface="Sakkal Majalla" panose="02000000000000000000" pitchFamily="2" charset="-78"/>
                        </a:rPr>
                        <a:t>أن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يقوم الطالب بالتعبير عن نفسه بمساعدة لفظية بسيطة    </a:t>
                      </a:r>
                      <a:r>
                        <a:rPr lang="ar-AE" sz="1200" b="1" kern="1200" baseline="0" dirty="0" smtClean="0">
                          <a:solidFill>
                            <a:schemeClr val="tx1"/>
                          </a:solidFill>
                          <a:latin typeface="Sakkal Majalla" panose="02000000000000000000" pitchFamily="2" charset="-78"/>
                          <a:ea typeface="+mn-ea"/>
                          <a:cs typeface="Sakkal Majalla" panose="02000000000000000000" pitchFamily="2" charset="-78"/>
                        </a:rPr>
                        <a:t>مرتفع</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0" kern="1200" baseline="0" dirty="0" smtClean="0">
                          <a:solidFill>
                            <a:schemeClr val="tx1"/>
                          </a:solidFill>
                          <a:latin typeface="Sakkal Majalla" panose="02000000000000000000" pitchFamily="2" charset="-78"/>
                          <a:ea typeface="+mn-ea"/>
                          <a:cs typeface="Sakkal Majalla" panose="02000000000000000000" pitchFamily="2" charset="-78"/>
                        </a:rPr>
                        <a:t>ان يقوم الطالب بالتعبير عن نفسه بدون مساعدة .</a:t>
                      </a:r>
                      <a:endParaRPr lang="ar-AE" sz="1200" b="0" kern="1200" baseline="0" dirty="0">
                        <a:solidFill>
                          <a:schemeClr val="tx1"/>
                        </a:solidFill>
                        <a:latin typeface="Sakkal Majalla" panose="02000000000000000000" pitchFamily="2" charset="-78"/>
                        <a:ea typeface="+mn-ea"/>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17 January 2021</a:t>
            </a:fld>
            <a:endParaRPr lang="en-GB" dirty="0"/>
          </a:p>
        </p:txBody>
      </p:sp>
      <p:sp>
        <p:nvSpPr>
          <p:cNvPr id="9" name="Slide Number Placeholder 8"/>
          <p:cNvSpPr>
            <a:spLocks noGrp="1"/>
          </p:cNvSpPr>
          <p:nvPr>
            <p:ph type="sldNum" sz="quarter" idx="12"/>
          </p:nvPr>
        </p:nvSpPr>
        <p:spPr/>
        <p:txBody>
          <a:bodyPr/>
          <a:lstStyle/>
          <a:p>
            <a:fld id="{60F9F505-338F-4A63-8E60-F3E66EC2060F}" type="slidenum">
              <a:rPr lang="en-GB" smtClean="0"/>
              <a:t>4</a:t>
            </a:fld>
            <a:endParaRPr lang="en-GB"/>
          </a:p>
        </p:txBody>
      </p:sp>
      <p:sp>
        <p:nvSpPr>
          <p:cNvPr id="12" name="Rounded Rectangle 4">
            <a:extLst>
              <a:ext uri="{FF2B5EF4-FFF2-40B4-BE49-F238E27FC236}">
                <a16:creationId xmlns:a16="http://schemas.microsoft.com/office/drawing/2014/main" id="{63215561-8762-45C9-BA1F-17C85CE51210}"/>
              </a:ext>
            </a:extLst>
          </p:cNvPr>
          <p:cNvSpPr/>
          <p:nvPr/>
        </p:nvSpPr>
        <p:spPr>
          <a:xfrm>
            <a:off x="5801197" y="2767768"/>
            <a:ext cx="3826141" cy="528934"/>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3"/>
              </a:rPr>
              <a:t>https://</a:t>
            </a:r>
            <a:r>
              <a:rPr lang="en-US" sz="1200" b="1" dirty="0" smtClean="0">
                <a:solidFill>
                  <a:srgbClr val="FF0000"/>
                </a:solidFill>
                <a:latin typeface="Sakkal Majalla" panose="02000000000000000000" pitchFamily="2" charset="-78"/>
                <a:cs typeface="Sakkal Majalla" panose="02000000000000000000" pitchFamily="2" charset="-78"/>
                <a:hlinkClick r:id="rId3"/>
              </a:rPr>
              <a:t>youtu.be/fHGJPXpq87A</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7" name="Rounded Rectangle 4">
            <a:extLst>
              <a:ext uri="{FF2B5EF4-FFF2-40B4-BE49-F238E27FC236}">
                <a16:creationId xmlns:a16="http://schemas.microsoft.com/office/drawing/2014/main" id="{22EB8F90-BFA8-4D2C-86DD-2AA43FBCC0D6}"/>
              </a:ext>
            </a:extLst>
          </p:cNvPr>
          <p:cNvSpPr/>
          <p:nvPr/>
        </p:nvSpPr>
        <p:spPr>
          <a:xfrm>
            <a:off x="5670432" y="4683284"/>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1050" dirty="0">
                <a:hlinkClick r:id="rId4"/>
              </a:rPr>
              <a:t>https://youtu.be/6ieDuhI__</a:t>
            </a:r>
            <a:r>
              <a:rPr lang="en-US" sz="1050" dirty="0" smtClean="0">
                <a:hlinkClick r:id="rId4"/>
              </a:rPr>
              <a:t>bU</a:t>
            </a:r>
            <a:endParaRPr lang="ar-AE" sz="1050" dirty="0" smtClean="0"/>
          </a:p>
          <a:p>
            <a:endParaRPr lang="en-US" sz="800" dirty="0"/>
          </a:p>
        </p:txBody>
      </p:sp>
      <p:sp>
        <p:nvSpPr>
          <p:cNvPr id="11" name="Rounded Rectangle 4">
            <a:extLst>
              <a:ext uri="{FF2B5EF4-FFF2-40B4-BE49-F238E27FC236}">
                <a16:creationId xmlns:a16="http://schemas.microsoft.com/office/drawing/2014/main" id="{32A22811-35C1-4FEA-9FEF-7790B29A869E}"/>
              </a:ext>
            </a:extLst>
          </p:cNvPr>
          <p:cNvSpPr/>
          <p:nvPr/>
        </p:nvSpPr>
        <p:spPr>
          <a:xfrm>
            <a:off x="5479204" y="5311773"/>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en-US" sz="1200" dirty="0">
                <a:latin typeface="Sakkal Majalla" panose="02000000000000000000" pitchFamily="2" charset="-78"/>
                <a:cs typeface="Sakkal Majalla" panose="02000000000000000000" pitchFamily="2" charset="-78"/>
                <a:hlinkClick r:id="rId5"/>
              </a:rPr>
              <a:t>https://</a:t>
            </a:r>
            <a:r>
              <a:rPr lang="en-US" sz="1200" dirty="0" smtClean="0">
                <a:latin typeface="Sakkal Majalla" panose="02000000000000000000" pitchFamily="2" charset="-78"/>
                <a:cs typeface="Sakkal Majalla" panose="02000000000000000000" pitchFamily="2" charset="-78"/>
                <a:hlinkClick r:id="rId5"/>
              </a:rPr>
              <a:t>youtu.be/hGHlOtVX6BE</a:t>
            </a:r>
            <a:endParaRPr lang="ar-AE" sz="1200" dirty="0" smtClean="0">
              <a:latin typeface="Sakkal Majalla" panose="02000000000000000000" pitchFamily="2" charset="-78"/>
              <a:cs typeface="Sakkal Majalla" panose="02000000000000000000" pitchFamily="2" charset="-78"/>
            </a:endParaRPr>
          </a:p>
          <a:p>
            <a:pPr algn="ctr"/>
            <a:endParaRPr lang="ar-AE" sz="1200" dirty="0">
              <a:latin typeface="Sakkal Majalla" panose="02000000000000000000" pitchFamily="2" charset="-78"/>
              <a:cs typeface="Sakkal Majalla" panose="02000000000000000000" pitchFamily="2" charset="-78"/>
            </a:endParaRPr>
          </a:p>
        </p:txBody>
      </p:sp>
      <p:sp>
        <p:nvSpPr>
          <p:cNvPr id="14" name="TextBox 13">
            <a:extLst>
              <a:ext uri="{FF2B5EF4-FFF2-40B4-BE49-F238E27FC236}">
                <a16:creationId xmlns:a16="http://schemas.microsoft.com/office/drawing/2014/main" id="{B1D6BD11-822A-4324-B14B-9163DA4D8F83}"/>
              </a:ext>
            </a:extLst>
          </p:cNvPr>
          <p:cNvSpPr txBox="1"/>
          <p:nvPr/>
        </p:nvSpPr>
        <p:spPr>
          <a:xfrm>
            <a:off x="574629" y="5184395"/>
            <a:ext cx="3389039"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6"/>
              </a:rPr>
              <a:t>https://</a:t>
            </a:r>
            <a:r>
              <a:rPr lang="en-US" sz="1200" dirty="0" smtClean="0">
                <a:latin typeface="Sakkal Majalla" panose="02000000000000000000" pitchFamily="2" charset="-78"/>
                <a:cs typeface="Sakkal Majalla" panose="02000000000000000000" pitchFamily="2" charset="-78"/>
                <a:hlinkClick r:id="rId6"/>
              </a:rPr>
              <a:t>youtu.be/Gu7AGX8_e0o</a:t>
            </a:r>
            <a:endParaRPr lang="ar-AE" sz="1200" dirty="0" smtClean="0">
              <a:latin typeface="Sakkal Majalla" panose="02000000000000000000" pitchFamily="2" charset="-78"/>
              <a:cs typeface="Sakkal Majalla" panose="02000000000000000000" pitchFamily="2" charset="-78"/>
            </a:endParaRPr>
          </a:p>
          <a:p>
            <a:endParaRPr lang="en-US" sz="1200" dirty="0">
              <a:latin typeface="Sakkal Majalla" panose="02000000000000000000" pitchFamily="2" charset="-78"/>
              <a:cs typeface="Sakkal Majalla" panose="02000000000000000000" pitchFamily="2" charset="-78"/>
            </a:endParaRPr>
          </a:p>
        </p:txBody>
      </p:sp>
      <p:sp>
        <p:nvSpPr>
          <p:cNvPr id="16" name="TextBox 15">
            <a:extLst>
              <a:ext uri="{FF2B5EF4-FFF2-40B4-BE49-F238E27FC236}">
                <a16:creationId xmlns:a16="http://schemas.microsoft.com/office/drawing/2014/main" id="{885AB68E-D7C3-4BB4-96C2-DBE885C1F873}"/>
              </a:ext>
            </a:extLst>
          </p:cNvPr>
          <p:cNvSpPr txBox="1"/>
          <p:nvPr/>
        </p:nvSpPr>
        <p:spPr>
          <a:xfrm>
            <a:off x="455927" y="5774813"/>
            <a:ext cx="3507741" cy="46166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sz="1200" dirty="0">
                <a:latin typeface="Sakkal Majalla" panose="02000000000000000000" pitchFamily="2" charset="-78"/>
                <a:cs typeface="Sakkal Majalla" panose="02000000000000000000" pitchFamily="2" charset="-78"/>
                <a:hlinkClick r:id="rId7"/>
              </a:rPr>
              <a:t>https://</a:t>
            </a:r>
            <a:r>
              <a:rPr lang="en-US" sz="1200" dirty="0" smtClean="0">
                <a:latin typeface="Sakkal Majalla" panose="02000000000000000000" pitchFamily="2" charset="-78"/>
                <a:cs typeface="Sakkal Majalla" panose="02000000000000000000" pitchFamily="2" charset="-78"/>
                <a:hlinkClick r:id="rId7"/>
              </a:rPr>
              <a:t>youtu.be/W4HIk6Jp35k</a:t>
            </a:r>
            <a:endParaRPr lang="ar-AE" sz="1200" dirty="0" smtClean="0">
              <a:latin typeface="Sakkal Majalla" panose="02000000000000000000" pitchFamily="2" charset="-78"/>
              <a:cs typeface="Sakkal Majalla" panose="02000000000000000000" pitchFamily="2" charset="-78"/>
            </a:endParaRPr>
          </a:p>
          <a:p>
            <a:endParaRPr lang="ar-AE" sz="1200" dirty="0">
              <a:latin typeface="Sakkal Majalla" panose="02000000000000000000" pitchFamily="2" charset="-78"/>
              <a:cs typeface="Sakkal Majalla" panose="02000000000000000000" pitchFamily="2" charset="-78"/>
            </a:endParaRPr>
          </a:p>
        </p:txBody>
      </p:sp>
      <p:sp>
        <p:nvSpPr>
          <p:cNvPr id="13" name="Rounded Rectangle 4">
            <a:extLst>
              <a:ext uri="{FF2B5EF4-FFF2-40B4-BE49-F238E27FC236}">
                <a16:creationId xmlns:a16="http://schemas.microsoft.com/office/drawing/2014/main" id="{32A22811-35C1-4FEA-9FEF-7790B29A869E}"/>
              </a:ext>
            </a:extLst>
          </p:cNvPr>
          <p:cNvSpPr/>
          <p:nvPr/>
        </p:nvSpPr>
        <p:spPr>
          <a:xfrm>
            <a:off x="5578069" y="5902191"/>
            <a:ext cx="4208595"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rtl="1"/>
            <a:r>
              <a:rPr lang="en-US" sz="1200" b="1" dirty="0">
                <a:latin typeface="Sakkal Majalla" panose="02000000000000000000" pitchFamily="2" charset="-78"/>
                <a:cs typeface="Sakkal Majalla" panose="02000000000000000000" pitchFamily="2" charset="-78"/>
                <a:hlinkClick r:id="rId8"/>
              </a:rPr>
              <a:t>https://youtu.be/I__</a:t>
            </a:r>
            <a:r>
              <a:rPr lang="en-US" sz="1200" b="1" dirty="0" smtClean="0">
                <a:latin typeface="Sakkal Majalla" panose="02000000000000000000" pitchFamily="2" charset="-78"/>
                <a:cs typeface="Sakkal Majalla" panose="02000000000000000000" pitchFamily="2" charset="-78"/>
                <a:hlinkClick r:id="rId8"/>
              </a:rPr>
              <a:t>saL4fH74</a:t>
            </a:r>
            <a:endParaRPr lang="ar-AE" sz="1200" b="1" dirty="0" smtClean="0">
              <a:latin typeface="Sakkal Majalla" panose="02000000000000000000" pitchFamily="2" charset="-78"/>
              <a:cs typeface="Sakkal Majalla" panose="02000000000000000000" pitchFamily="2" charset="-78"/>
            </a:endParaRPr>
          </a:p>
          <a:p>
            <a:pPr algn="ctr" rtl="1"/>
            <a:endParaRPr lang="ar-AE" sz="1200" b="1" dirty="0">
              <a:latin typeface="Sakkal Majalla" panose="02000000000000000000" pitchFamily="2" charset="-78"/>
              <a:cs typeface="Sakkal Majalla" panose="02000000000000000000" pitchFamily="2" charset="-78"/>
            </a:endParaRPr>
          </a:p>
        </p:txBody>
      </p:sp>
      <p:sp>
        <p:nvSpPr>
          <p:cNvPr id="17" name="Rounded Rectangle 4">
            <a:extLst>
              <a:ext uri="{FF2B5EF4-FFF2-40B4-BE49-F238E27FC236}">
                <a16:creationId xmlns:a16="http://schemas.microsoft.com/office/drawing/2014/main" id="{63215561-8762-45C9-BA1F-17C85CE51210}"/>
              </a:ext>
            </a:extLst>
          </p:cNvPr>
          <p:cNvSpPr/>
          <p:nvPr/>
        </p:nvSpPr>
        <p:spPr>
          <a:xfrm>
            <a:off x="296728" y="2382924"/>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9"/>
              </a:rPr>
              <a:t>https://</a:t>
            </a:r>
            <a:r>
              <a:rPr lang="en-US" sz="1200" b="1" dirty="0" smtClean="0">
                <a:solidFill>
                  <a:srgbClr val="FF0000"/>
                </a:solidFill>
                <a:latin typeface="Sakkal Majalla" panose="02000000000000000000" pitchFamily="2" charset="-78"/>
                <a:cs typeface="Sakkal Majalla" panose="02000000000000000000" pitchFamily="2" charset="-78"/>
                <a:hlinkClick r:id="rId9"/>
              </a:rPr>
              <a:t>youtu.be/QNqp0ySGDgM</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8" name="Rounded Rectangle 4">
            <a:extLst>
              <a:ext uri="{FF2B5EF4-FFF2-40B4-BE49-F238E27FC236}">
                <a16:creationId xmlns:a16="http://schemas.microsoft.com/office/drawing/2014/main" id="{63215561-8762-45C9-BA1F-17C85CE51210}"/>
              </a:ext>
            </a:extLst>
          </p:cNvPr>
          <p:cNvSpPr/>
          <p:nvPr/>
        </p:nvSpPr>
        <p:spPr>
          <a:xfrm>
            <a:off x="296729" y="1578306"/>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0"/>
              </a:rPr>
              <a:t>https://youtu.be/-</a:t>
            </a:r>
            <a:r>
              <a:rPr lang="en-US" sz="1200" b="1" dirty="0" smtClean="0">
                <a:solidFill>
                  <a:srgbClr val="FF0000"/>
                </a:solidFill>
                <a:latin typeface="Sakkal Majalla" panose="02000000000000000000" pitchFamily="2" charset="-78"/>
                <a:cs typeface="Sakkal Majalla" panose="02000000000000000000" pitchFamily="2" charset="-78"/>
                <a:hlinkClick r:id="rId10"/>
              </a:rPr>
              <a:t>sgCUnWwves</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9" name="Rounded Rectangle 4">
            <a:extLst>
              <a:ext uri="{FF2B5EF4-FFF2-40B4-BE49-F238E27FC236}">
                <a16:creationId xmlns:a16="http://schemas.microsoft.com/office/drawing/2014/main" id="{63215561-8762-45C9-BA1F-17C85CE51210}"/>
              </a:ext>
            </a:extLst>
          </p:cNvPr>
          <p:cNvSpPr/>
          <p:nvPr/>
        </p:nvSpPr>
        <p:spPr>
          <a:xfrm>
            <a:off x="415430" y="2973342"/>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lvl="0" algn="ctr" rtl="1">
              <a:defRPr/>
            </a:pPr>
            <a:r>
              <a:rPr lang="en-US" sz="1200" b="1" dirty="0">
                <a:solidFill>
                  <a:srgbClr val="FF0000"/>
                </a:solidFill>
                <a:latin typeface="Sakkal Majalla" panose="02000000000000000000" pitchFamily="2" charset="-78"/>
                <a:cs typeface="Sakkal Majalla" panose="02000000000000000000" pitchFamily="2" charset="-78"/>
                <a:hlinkClick r:id="rId11"/>
              </a:rPr>
              <a:t>https://</a:t>
            </a:r>
            <a:r>
              <a:rPr lang="en-US" sz="1200" b="1" dirty="0" smtClean="0">
                <a:solidFill>
                  <a:srgbClr val="FF0000"/>
                </a:solidFill>
                <a:latin typeface="Sakkal Majalla" panose="02000000000000000000" pitchFamily="2" charset="-78"/>
                <a:cs typeface="Sakkal Majalla" panose="02000000000000000000" pitchFamily="2" charset="-78"/>
                <a:hlinkClick r:id="rId11"/>
              </a:rPr>
              <a:t>youtu.be/YtEeIsN0X4Y</a:t>
            </a:r>
            <a:endParaRPr lang="ar-AE" sz="1200" b="1" dirty="0" smtClean="0">
              <a:solidFill>
                <a:srgbClr val="FF0000"/>
              </a:solidFill>
              <a:latin typeface="Sakkal Majalla" panose="02000000000000000000" pitchFamily="2" charset="-78"/>
              <a:cs typeface="Sakkal Majalla" panose="02000000000000000000" pitchFamily="2" charset="-78"/>
            </a:endParaRPr>
          </a:p>
          <a:p>
            <a:pPr lvl="0" algn="ctr" rtl="1">
              <a:defRPr/>
            </a:pPr>
            <a:endParaRPr lang="en-US" sz="1200" b="1" dirty="0">
              <a:solidFill>
                <a:srgbClr val="FF0000"/>
              </a:solidFill>
              <a:latin typeface="Sakkal Majalla" panose="02000000000000000000" pitchFamily="2" charset="-78"/>
              <a:cs typeface="Sakkal Majalla" panose="02000000000000000000" pitchFamily="2" charset="-78"/>
            </a:endParaRPr>
          </a:p>
        </p:txBody>
      </p:sp>
      <p:sp>
        <p:nvSpPr>
          <p:cNvPr id="15" name="Rounded Rectangle 4">
            <a:extLst>
              <a:ext uri="{FF2B5EF4-FFF2-40B4-BE49-F238E27FC236}">
                <a16:creationId xmlns:a16="http://schemas.microsoft.com/office/drawing/2014/main" id="{22EB8F90-BFA8-4D2C-86DD-2AA43FBCC0D6}"/>
              </a:ext>
            </a:extLst>
          </p:cNvPr>
          <p:cNvSpPr/>
          <p:nvPr/>
        </p:nvSpPr>
        <p:spPr>
          <a:xfrm>
            <a:off x="455927" y="4709389"/>
            <a:ext cx="3826141" cy="371283"/>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800" dirty="0">
                <a:hlinkClick r:id="rId12"/>
              </a:rPr>
              <a:t>https://</a:t>
            </a:r>
            <a:r>
              <a:rPr lang="en-US" sz="800" dirty="0" smtClean="0">
                <a:hlinkClick r:id="rId12"/>
              </a:rPr>
              <a:t>youtu.be/svLsilZwdPw</a:t>
            </a:r>
            <a:endParaRPr lang="ar-AE" sz="800" dirty="0" smtClean="0"/>
          </a:p>
          <a:p>
            <a:endParaRPr lang="en-US" sz="800" dirty="0"/>
          </a:p>
        </p:txBody>
      </p:sp>
    </p:spTree>
    <p:extLst>
      <p:ext uri="{BB962C8B-B14F-4D97-AF65-F5344CB8AC3E}">
        <p14:creationId xmlns:p14="http://schemas.microsoft.com/office/powerpoint/2010/main" val="3958687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10" name="Title 1">
            <a:extLst>
              <a:ext uri="{FF2B5EF4-FFF2-40B4-BE49-F238E27FC236}">
                <a16:creationId xmlns:a16="http://schemas.microsoft.com/office/drawing/2014/main" id="{F845AB00-1C5C-4EB0-B93F-C03AB7A9BC6F}"/>
              </a:ext>
            </a:extLst>
          </p:cNvPr>
          <p:cNvSpPr txBox="1">
            <a:spLocks/>
          </p:cNvSpPr>
          <p:nvPr/>
        </p:nvSpPr>
        <p:spPr>
          <a:xfrm>
            <a:off x="2984270" y="350198"/>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اوراق عمل تدريبية للطالب على مهارات استخدام </a:t>
            </a:r>
            <a:r>
              <a:rPr lang="ar-AE" dirty="0" smtClean="0"/>
              <a:t>أن واخواتها </a:t>
            </a:r>
            <a:endParaRPr lang="ar-AE" dirty="0"/>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4516" y="1052376"/>
            <a:ext cx="5802284" cy="5805624"/>
          </a:xfrm>
          <a:prstGeom prst="rect">
            <a:avLst/>
          </a:prstGeom>
        </p:spPr>
      </p:pic>
    </p:spTree>
    <p:extLst>
      <p:ext uri="{BB962C8B-B14F-4D97-AF65-F5344CB8AC3E}">
        <p14:creationId xmlns:p14="http://schemas.microsoft.com/office/powerpoint/2010/main" val="564212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pic>
        <p:nvPicPr>
          <p:cNvPr id="3074" name="Picture 2" descr="حل تمارين ان وأخواتها للصف الأول المتوسط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182" y="457200"/>
            <a:ext cx="7531331" cy="60516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6196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9" name="Title 1">
            <a:extLst>
              <a:ext uri="{FF2B5EF4-FFF2-40B4-BE49-F238E27FC236}">
                <a16:creationId xmlns:a16="http://schemas.microsoft.com/office/drawing/2014/main" id="{F845AB00-1C5C-4EB0-B93F-C03AB7A9BC6F}"/>
              </a:ext>
            </a:extLst>
          </p:cNvPr>
          <p:cNvSpPr txBox="1">
            <a:spLocks/>
          </p:cNvSpPr>
          <p:nvPr/>
        </p:nvSpPr>
        <p:spPr>
          <a:xfrm>
            <a:off x="2344190" y="203909"/>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تدريب الطالب على بعض </a:t>
            </a:r>
            <a:r>
              <a:rPr lang="ar-AE" dirty="0" smtClean="0"/>
              <a:t>التدريبات </a:t>
            </a:r>
            <a:endParaRPr lang="ar-AE" dirty="0"/>
          </a:p>
        </p:txBody>
      </p:sp>
      <p:pic>
        <p:nvPicPr>
          <p:cNvPr id="1026" name="Picture 2" descr="ورقة عمل جملة ان وأخواتها للصف الخامس لغة عربية الفصل الثالث"/>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42706" y="906087"/>
            <a:ext cx="5503025" cy="5951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9403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2" name="Rectangle 1"/>
          <p:cNvSpPr/>
          <p:nvPr/>
        </p:nvSpPr>
        <p:spPr>
          <a:xfrm>
            <a:off x="4663340" y="1930923"/>
            <a:ext cx="248786" cy="369332"/>
          </a:xfrm>
          <a:prstGeom prst="rect">
            <a:avLst/>
          </a:prstGeom>
        </p:spPr>
        <p:txBody>
          <a:bodyPr wrap="none">
            <a:spAutoFit/>
          </a:bodyPr>
          <a:lstStyle/>
          <a:p>
            <a:r>
              <a:rPr lang="ar-AE" dirty="0"/>
              <a:t> </a:t>
            </a:r>
            <a:endParaRPr lang="en-US" dirty="0"/>
          </a:p>
        </p:txBody>
      </p:sp>
      <p:sp>
        <p:nvSpPr>
          <p:cNvPr id="8" name="Title 1">
            <a:extLst>
              <a:ext uri="{FF2B5EF4-FFF2-40B4-BE49-F238E27FC236}">
                <a16:creationId xmlns:a16="http://schemas.microsoft.com/office/drawing/2014/main" id="{F845AB00-1C5C-4EB0-B93F-C03AB7A9BC6F}"/>
              </a:ext>
            </a:extLst>
          </p:cNvPr>
          <p:cNvSpPr txBox="1">
            <a:spLocks/>
          </p:cNvSpPr>
          <p:nvPr/>
        </p:nvSpPr>
        <p:spPr>
          <a:xfrm>
            <a:off x="2618508" y="289625"/>
            <a:ext cx="6567054" cy="702178"/>
          </a:xfrm>
          <a:prstGeom prst="rect">
            <a:avLst/>
          </a:prstGeom>
          <a:gradFill>
            <a:gsLst>
              <a:gs pos="0">
                <a:schemeClr val="tx2"/>
              </a:gs>
              <a:gs pos="100000">
                <a:schemeClr val="tx1"/>
              </a:gs>
            </a:gsLst>
            <a:lin ang="10800000" scaled="1"/>
          </a:gradFill>
        </p:spPr>
        <p:txBody>
          <a:bodyPr vert="horz" lIns="144000" tIns="45720" rIns="91440" bIns="45720" rtlCol="0" anchor="ctr" anchorCtr="0">
            <a:noAutofit/>
          </a:bodyPr>
          <a:lstStyle>
            <a:lvl1pPr algn="l" defTabSz="914400" rtl="0" eaLnBrk="1" latinLnBrk="0" hangingPunct="1">
              <a:lnSpc>
                <a:spcPct val="90000"/>
              </a:lnSpc>
              <a:spcBef>
                <a:spcPct val="0"/>
              </a:spcBef>
              <a:buNone/>
              <a:defRPr sz="2000" b="1" kern="1200">
                <a:solidFill>
                  <a:schemeClr val="bg1"/>
                </a:solidFill>
                <a:latin typeface="+mn-lt"/>
                <a:ea typeface="+mj-ea"/>
                <a:cs typeface="+mj-cs"/>
              </a:defRPr>
            </a:lvl1pPr>
          </a:lstStyle>
          <a:p>
            <a:pPr algn="ctr"/>
            <a:r>
              <a:rPr lang="ar-AE" dirty="0" smtClean="0"/>
              <a:t>تدريب الطالب على التمييز بين كلمات الماضي والمضارع </a:t>
            </a:r>
            <a:endParaRPr lang="ar-AE" dirty="0"/>
          </a:p>
        </p:txBody>
      </p:sp>
      <p:pic>
        <p:nvPicPr>
          <p:cNvPr id="2050" name="Picture 2" descr="نموذج Word ورقة عمل ان واخواتها للصف الرابع الفصل الثاني - منتديات صقر  الجنوب"/>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8508" y="1064029"/>
            <a:ext cx="6375863" cy="5536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043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1944</TotalTime>
  <Words>820</Words>
  <Application>Microsoft Office PowerPoint</Application>
  <PresentationFormat>Widescreen</PresentationFormat>
  <Paragraphs>128</Paragraphs>
  <Slides>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Sakkal Majalla</vt:lpstr>
      <vt:lpstr>Times New Roman</vt:lpstr>
      <vt:lpstr>Office Theme</vt:lpstr>
      <vt:lpstr>إستخدام في عباراته كلمات (لكن –و –أو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مبادلة الآخرين بابتسامة</dc:title>
  <dc:creator>m-s.a12@hotmail.com</dc:creator>
  <cp:lastModifiedBy>DELL</cp:lastModifiedBy>
  <cp:revision>98</cp:revision>
  <dcterms:created xsi:type="dcterms:W3CDTF">2020-08-09T14:20:39Z</dcterms:created>
  <dcterms:modified xsi:type="dcterms:W3CDTF">2021-01-17T15:18:11Z</dcterms:modified>
</cp:coreProperties>
</file>