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4"/>
  </p:notesMasterIdLst>
  <p:sldIdLst>
    <p:sldId id="267" r:id="rId6"/>
    <p:sldId id="257" r:id="rId7"/>
    <p:sldId id="258" r:id="rId8"/>
    <p:sldId id="287" r:id="rId9"/>
    <p:sldId id="264" r:id="rId10"/>
    <p:sldId id="297" r:id="rId11"/>
    <p:sldId id="293" r:id="rId12"/>
    <p:sldId id="28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3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770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69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9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9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9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6D05-D16B-4603-A323-876374AD20C5}" type="datetime3">
              <a:rPr lang="en-US" noProof="0" smtClean="0"/>
              <a:t>9 January 2021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1259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9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9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9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9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9 January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9 January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9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9 January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9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9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9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9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9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9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9 January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9 January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9 January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9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9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9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  <p:sldLayoutId id="2147483676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9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368685" y="3023875"/>
            <a:ext cx="4851352" cy="1114784"/>
          </a:xfrm>
        </p:spPr>
        <p:txBody>
          <a:bodyPr>
            <a:normAutofit/>
          </a:bodyPr>
          <a:lstStyle/>
          <a:p>
            <a:pPr algn="r" rtl="1" fontAlgn="b"/>
            <a:r>
              <a:rPr lang="ar-SA" sz="28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ar-SA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ar-SA" sz="2800" dirty="0"/>
              <a:t>مناقشة لابداء رأيه في قضايا معاصرة.</a:t>
            </a:r>
            <a:endParaRPr lang="ar-SA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9695101" y="503793"/>
            <a:ext cx="1124804" cy="9712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557694">
            <a:off x="8472525" y="5266975"/>
            <a:ext cx="2643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مقدم الهدف:</a:t>
            </a:r>
            <a:r>
              <a:rPr lang="ar-EG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AE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عفراء مبارك المنصوري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47E11AE-92F7-4C4B-AE59-520A11BA1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0901">
            <a:off x="349906" y="1720669"/>
            <a:ext cx="5441904" cy="401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934215"/>
              </p:ext>
            </p:extLst>
          </p:nvPr>
        </p:nvGraphicFramePr>
        <p:xfrm>
          <a:off x="154004" y="220749"/>
          <a:ext cx="11906451" cy="62807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1548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3254928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171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677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 أجمعه شعيب 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أ. عفراء مبارك المنصوري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100" u="none" strike="noStrike" dirty="0">
                          <a:effectLst/>
                        </a:rPr>
                        <a:t>مناقشة لابداء رأيه في قضايا معاصرة.</a:t>
                      </a:r>
                      <a:endParaRPr lang="ar-S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1" fontAlgn="b"/>
                      <a:endParaRPr lang="ar-S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AE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:(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2163</a:t>
                      </a:r>
                      <a:r>
                        <a:rPr lang="ar-A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endParaRPr lang="en-GB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0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 </a:t>
                      </a:r>
                      <a:r>
                        <a:rPr lang="ar-AE" sz="1200" u="none" strike="noStrike" dirty="0" smtClean="0">
                          <a:effectLst/>
                        </a:rPr>
                        <a:t>14</a:t>
                      </a:r>
                      <a:r>
                        <a:rPr lang="ar-SA" sz="1200" u="none" strike="noStrike" dirty="0" smtClean="0">
                          <a:effectLst/>
                        </a:rPr>
                        <a:t>-15  </a:t>
                      </a:r>
                      <a:r>
                        <a:rPr lang="ar-SA" sz="1200" u="none" strike="noStrike" dirty="0">
                          <a:effectLst/>
                        </a:rPr>
                        <a:t>سنة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</a:t>
                      </a:r>
                      <a:r>
                        <a:rPr lang="ar-SA" sz="1200" dirty="0"/>
                        <a:t>البسيطة 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</a:t>
                      </a:r>
                      <a:r>
                        <a:rPr lang="ar-SA" sz="1200" dirty="0"/>
                        <a:t>الإعاقة الذهنية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259900">
                <a:tc gridSpan="3">
                  <a:txBody>
                    <a:bodyPr/>
                    <a:lstStyle/>
                    <a:p>
                      <a:pPr algn="r" rtl="1" fontAlgn="b"/>
                      <a:r>
                        <a:rPr lang="ar-AE" sz="1600" b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درس : </a:t>
                      </a:r>
                      <a:r>
                        <a:rPr lang="ar-AE" sz="16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lang="ar-SA" sz="1600" u="none" strike="noStrike" dirty="0">
                          <a:effectLst/>
                        </a:rPr>
                        <a:t>مناقشة لابداء رأيه في قضايا معاصرة.</a:t>
                      </a:r>
                      <a:endParaRPr lang="ar-AE" sz="1200" b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600" b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قصة</a:t>
                      </a:r>
                      <a:r>
                        <a:rPr lang="ar-AE" sz="1600" b="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: </a:t>
                      </a:r>
                      <a:r>
                        <a:rPr lang="ar-AE" sz="1600" b="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قررت المدرسة اقامة مناقشة بعنوان ( لا للتنمر ) وطلبت من الطلاب ان يشاركوا بأرائهم للتعرف على أسباب هذه المشكلة وكيفية تقديم الحلول لها , اختارت المعلمة من الاولاد حمد</a:t>
                      </a:r>
                    </a:p>
                    <a:p>
                      <a:pPr algn="r" rtl="1"/>
                      <a:r>
                        <a:rPr lang="ar-AE" sz="1600" b="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 خليفة ومن البنات هند وفاطمة وذلك بسبب لباقتهم في الحديث ورغبتهم في المشاركة قالت هند : هناك انواع عديدة من التنمر من اهمها : </a:t>
                      </a:r>
                    </a:p>
                    <a:p>
                      <a:pPr algn="r" rtl="1"/>
                      <a:r>
                        <a:rPr lang="ar-AE" sz="1600" b="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السخرية من الاصدقاء بسبب انهم من جنسية ولون  أخرى </a:t>
                      </a:r>
                    </a:p>
                    <a:p>
                      <a:pPr algn="r" rtl="1"/>
                      <a:r>
                        <a:rPr lang="ar-AE" sz="1600" b="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وقالت فاطمة : وأن ايذاء الفرد أمر مرفوض وغير مقبول ونحن نعيش على أرض الامارات وطن تسامح , أما حمد قال : التنمر مرفوض شكلاً وموضوعاً </a:t>
                      </a:r>
                    </a:p>
                    <a:p>
                      <a:pPr algn="r" rtl="1"/>
                      <a:r>
                        <a:rPr lang="ar-AE" sz="1600" b="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لقوله تعالى : (لا يسخر قوم من قوم ولا نساء من نساء عسى أن يكونوا خيراً منهم )  . وأما  خليفة فقال : فكان حديثه شيق  حيث أكد على ضرورة التنشئة الصالحة للأبناء</a:t>
                      </a:r>
                    </a:p>
                    <a:p>
                      <a:pPr algn="r" rtl="1"/>
                      <a:r>
                        <a:rPr lang="ar-AE" sz="1600" b="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وعدم اهانه الاخر , قبول رأي الاخر , وقال نحن أمة واحدة ووطن واحد كلنا متساوون لا فرق بين عربي ولا أعجمي الا بالتقوى نحن الامارات وطن الحرية والتسامح .  </a:t>
                      </a:r>
                      <a:endParaRPr lang="en-US" sz="1200" b="0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0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0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0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SA" sz="1200" b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200" b="0" u="sng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0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معرفة  وادراك المفاهيم </a:t>
                      </a:r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97967" y="6014906"/>
            <a:ext cx="288720" cy="345842"/>
          </a:xfrm>
        </p:spPr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 dirty="0"/>
          </a:p>
        </p:txBody>
      </p:sp>
      <p:pic>
        <p:nvPicPr>
          <p:cNvPr id="4" name="Picture 3" descr="Engineering drawing&#10;&#10;Description automatically generated with medium confidence">
            <a:extLst>
              <a:ext uri="{FF2B5EF4-FFF2-40B4-BE49-F238E27FC236}">
                <a16:creationId xmlns:a16="http://schemas.microsoft.com/office/drawing/2014/main" id="{5059AA73-37C0-48C0-A2EE-B85DA2E5B7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742" y="3354477"/>
            <a:ext cx="1673500" cy="3045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A picture containing doll, toy, clipart&#10;&#10;Description automatically generated">
            <a:extLst>
              <a:ext uri="{FF2B5EF4-FFF2-40B4-BE49-F238E27FC236}">
                <a16:creationId xmlns:a16="http://schemas.microsoft.com/office/drawing/2014/main" id="{9F9160D2-3DAD-458B-AA11-A1786A4F4B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767" y="4295163"/>
            <a:ext cx="1422973" cy="2065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A group of people around the world&#10;&#10;Description automatically generated with low confidence">
            <a:extLst>
              <a:ext uri="{FF2B5EF4-FFF2-40B4-BE49-F238E27FC236}">
                <a16:creationId xmlns:a16="http://schemas.microsoft.com/office/drawing/2014/main" id="{2957BBC4-443E-4C2B-81CF-2DCD37FBF8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08" y="3523376"/>
            <a:ext cx="2759129" cy="27123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7C4D655-8B2B-4EFC-8AC6-84F7C16394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983" y="4080297"/>
            <a:ext cx="1798126" cy="2107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E838924C-DDC3-4487-B525-431C987ADC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555" y="3213795"/>
            <a:ext cx="1961551" cy="30219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6282"/>
              </p:ext>
            </p:extLst>
          </p:nvPr>
        </p:nvGraphicFramePr>
        <p:xfrm>
          <a:off x="371061" y="245889"/>
          <a:ext cx="11589108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37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100" u="none" strike="noStrike" dirty="0">
                          <a:effectLst/>
                        </a:rPr>
                        <a:t>مناقشة لابداء رأيه في قضايا معاصرة.</a:t>
                      </a:r>
                      <a:endParaRPr lang="ar-S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1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</a:t>
                      </a:r>
                      <a:r>
                        <a:rPr lang="ar-EG" sz="11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إستراتيجيات التعليم:</a:t>
                      </a:r>
                      <a:endParaRPr lang="ar-AE" sz="11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1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1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الحوار والمناقشة: 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1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1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ابداء الطفل رأيه في قضايا معاصره امر مهم جدا لان ذلك يعكس مدى فهمه وادراكه للواقع الذي يعيش فيه , لذا يجب التدرج في طرح الأسئلة وعرضها بطريقه جذابه وشيقه ,وذلك سوف يساعد  الطفل لاحقاً لتعبير عن رأيه بكل صدق وموضوعيه. 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EG" sz="14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100" b="1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العصف الذهني</a:t>
                      </a:r>
                      <a:r>
                        <a:rPr lang="ar-AE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</a:p>
                    <a:p>
                      <a:pPr algn="r" rtl="1"/>
                      <a:endParaRPr lang="ar-EG" sz="14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1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يقوم المعلم بطرح الموضوع ويترك للطالب حرية التعبير والحصول على اكبر عدد من المفردات والتعبيرات فمثلاً يحدد الطالب ما هي أسباب المشكلة </a:t>
                      </a:r>
                      <a:r>
                        <a:rPr lang="ar-AE" sz="14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</a:p>
                    <a:p>
                      <a:pPr algn="r" rtl="1"/>
                      <a:endParaRPr lang="ar-AE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  <a:r>
                        <a:rPr lang="ar-AE" sz="1100" b="1" u="none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 حل المشكلات</a:t>
                      </a:r>
                      <a:r>
                        <a:rPr lang="ar-AE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</a:p>
                    <a:p>
                      <a:pPr algn="r" rtl="1"/>
                      <a:endParaRPr lang="ar-AE" sz="14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1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قدرة الطفل اولاً على تحديد أسباب المشكلة , تساعده على الوصول الى حلول لهذه المشكلة بكل وضوح وسهولة وهذا سوف يساعده لاحقاً في التعبير عن رأيه واحترام أراء الاخرين والنقد البناء</a:t>
                      </a:r>
                      <a:r>
                        <a:rPr lang="ar-AE" sz="14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100" b="1" u="none" kern="1200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4- الثقة بالنفس:</a:t>
                      </a:r>
                    </a:p>
                    <a:p>
                      <a:pPr algn="r" rtl="1"/>
                      <a:endParaRPr lang="ar-AE" sz="1100" b="1" u="none" kern="1200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1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ان قدرة الطفل للوصول الى معرفة أسباب المشكلة وتقديم الحلول لها بنجاح يساعد على زيادة الثقة بالنفس. </a:t>
                      </a:r>
                      <a:endParaRPr lang="ar-EG" sz="1100" b="1" u="none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المقدمة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9 January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6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931692"/>
              </p:ext>
            </p:extLst>
          </p:nvPr>
        </p:nvGraphicFramePr>
        <p:xfrm>
          <a:off x="225287" y="201391"/>
          <a:ext cx="11755944" cy="63319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88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968">
                <a:tc>
                  <a:txBody>
                    <a:bodyPr/>
                    <a:lstStyle/>
                    <a:p>
                      <a:pPr algn="r" rtl="1" fontAlgn="b"/>
                      <a:r>
                        <a:rPr lang="ar-SA" sz="1200" u="none" strike="noStrike" dirty="0">
                          <a:effectLst/>
                        </a:rPr>
                        <a:t>مناقشة لابداء رأيه في قضايا معاصرة.</a:t>
                      </a:r>
                      <a:endParaRPr lang="ar-S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703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0" i="0" u="non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أنشطة  تحفيزية تساعد و تدعم مهارات الطفل </a:t>
                      </a:r>
                      <a:r>
                        <a:rPr lang="ar-AE" sz="1200" b="0" i="0" u="none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في زيادة التركيز</a:t>
                      </a:r>
                      <a:endParaRPr lang="en-US" sz="1200" b="0" i="0" u="none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9261">
                <a:tc>
                  <a:txBody>
                    <a:bodyPr/>
                    <a:lstStyle/>
                    <a:p>
                      <a:pPr algn="r"/>
                      <a:endParaRPr lang="ar-AE" sz="1200" b="1" u="none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1" u="none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التدرج في تقديم النشاط:</a:t>
                      </a:r>
                      <a:endParaRPr lang="ar-AE" sz="1200" b="1" u="none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EG" sz="1200" u="none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b="1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تطلب المعلمة من الطفل رأيه حول نوع معين  من الطعام لماذا يفضله مثلاً: ولا يفضل النوع الاخر ؟ </a:t>
                      </a:r>
                    </a:p>
                    <a:p>
                      <a:pPr algn="r"/>
                      <a:endParaRPr lang="ar-AE" sz="1200" b="1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b="1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مناقشة الطفل حول موضوع الدراسة أون لاين وخلق جو من الحرية والمودة حتى يستطيع الطفل التعبير عن ما يدور بداخله  بكل ثقة وطمأنينة  . </a:t>
                      </a:r>
                    </a:p>
                    <a:p>
                      <a:pPr algn="r"/>
                      <a:endParaRPr lang="en-US" sz="1200" b="1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1" u="none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التدرج في تنفيذ النشاط:</a:t>
                      </a:r>
                      <a:endParaRPr lang="ar-EG" sz="1200" u="none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AE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6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تبدأ المعلمة بعرض مرئي يدور حول موضوع التنمر على الأطفال وتطلب من الجميع حسن الاستماع : بعد الانتهاء من العرض</a:t>
                      </a:r>
                    </a:p>
                    <a:p>
                      <a:pPr algn="r"/>
                      <a:endParaRPr lang="ar-AE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6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تقوم  المعلمة بألقاء بعض الأسئلة : </a:t>
                      </a:r>
                    </a:p>
                    <a:p>
                      <a:pPr algn="r"/>
                      <a:r>
                        <a:rPr lang="ar-AE" sz="16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لماذا هذا الطفل حزين ؟ </a:t>
                      </a:r>
                    </a:p>
                    <a:p>
                      <a:pPr algn="r"/>
                      <a:r>
                        <a:rPr lang="ar-AE" sz="16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الذي جعله يشعر بالحزن ؟ </a:t>
                      </a:r>
                    </a:p>
                    <a:p>
                      <a:pPr algn="r"/>
                      <a:r>
                        <a:rPr lang="ar-AE" sz="16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ثم بالتدرج يستطيع الطفل أن يعبر عن رأيه ويعبر عنه بوضوح . </a:t>
                      </a:r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42287" y="6108947"/>
            <a:ext cx="1888032" cy="365125"/>
          </a:xfrm>
        </p:spPr>
        <p:txBody>
          <a:bodyPr/>
          <a:lstStyle/>
          <a:p>
            <a:fld id="{00FA42EF-3AAD-44DC-B736-900FDC7B54C3}" type="datetime3">
              <a:rPr lang="en-US" smtClean="0"/>
              <a:t>9 January 2021</a:t>
            </a:fld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389524F8-665E-46EA-BEED-45A08E73CA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35" y="3429000"/>
            <a:ext cx="2140736" cy="2710259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8671696-2C93-4AFD-87E1-1ADA43C3A5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615" y="3658355"/>
            <a:ext cx="4400696" cy="2526093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B6016652-AFC1-4990-8CEC-9134EA1C06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72" y="4353610"/>
            <a:ext cx="2332139" cy="2002740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92F72913-1EDB-4596-BC98-60300A8099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16" y="1214986"/>
            <a:ext cx="3246870" cy="160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84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391500"/>
              </p:ext>
            </p:extLst>
          </p:nvPr>
        </p:nvGraphicFramePr>
        <p:xfrm>
          <a:off x="180109" y="165333"/>
          <a:ext cx="11804073" cy="65147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0904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+mn-cs"/>
                        </a:rPr>
                        <a:t>الحصة الدراسية:</a:t>
                      </a:r>
                      <a:endParaRPr lang="ar-AE" sz="1200" b="0" u="none" baseline="0" dirty="0"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marL="171450" marR="0" lvl="0" indent="-17145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AE" sz="1200" b="0" u="none" baseline="0" dirty="0"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الهدف الرئيسي  </a:t>
                      </a:r>
                      <a:r>
                        <a:rPr lang="ar-AE" sz="1200" b="1" u="none" kern="1200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Sakkal Majalla" panose="02000000000000000000" pitchFamily="2" charset="-78"/>
                        </a:rPr>
                        <a:t> : </a:t>
                      </a:r>
                      <a:r>
                        <a:rPr lang="ar-SA" sz="1200" dirty="0"/>
                        <a:t>مناقشة لأبداء رأيه.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أهداف أخرى: </a:t>
                      </a:r>
                    </a:p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اتاحة الفرص للاختيار </a:t>
                      </a:r>
                    </a:p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ابداء الرأي بالقبول وأو الرفض </a:t>
                      </a:r>
                    </a:p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المناقشة  وتبادل الحوار والآراء </a:t>
                      </a:r>
                    </a:p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حل المشكلة أن وجد </a:t>
                      </a:r>
                      <a:endParaRPr lang="ar-AE" sz="1200" b="1" u="none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+mn-cs"/>
                        </a:rPr>
                        <a:t>النشاط الرياضي  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عمل تمثيلة بين مجموعة من الطلاب  والمجموعة الاخر تقوم  بالمناقشة والحلول 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+mn-cs"/>
                        </a:rPr>
                        <a:t>النشاط الفني: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طلب المعلمة من الطالب عمل لوحة فنية من اختياره   وأيضا يقوم الطالب بالمناقشة واختيار الأدوات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سواء الصلصال أو الألوان المائية ويتحاور ويبدي رأيه للمعلمة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+mn-cs"/>
                        </a:rPr>
                        <a:t>النشاط الموسيقى:</a:t>
                      </a:r>
                    </a:p>
                    <a:p>
                      <a:pPr algn="r" rtl="1"/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- </a:t>
                      </a: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الاستماع لبعض المشكلات والحوارات  سواء في اللابتوب أو </a:t>
                      </a:r>
                      <a:r>
                        <a:rPr lang="ar-AE" sz="1200" b="1" u="none" kern="1200" baseline="0" dirty="0" err="1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الايباد</a:t>
                      </a: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أو التلفاز </a:t>
                      </a:r>
                    </a:p>
                    <a:p>
                      <a:pPr algn="r"/>
                      <a:endParaRPr lang="ar-AE" sz="12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 يحل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الطالب التدريبات </a:t>
                      </a:r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429">
                <a:tc>
                  <a:txBody>
                    <a:bodyPr/>
                    <a:lstStyle/>
                    <a:p>
                      <a:pPr algn="r" rtl="1"/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 : أن يبدي ويتناقش في المشكلة ووضع الحلول </a:t>
                      </a: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                                          جيد: البحث عن حلول وطلب المساعدة                                                                                          </a:t>
                      </a: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ضعيف :-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ادراك المشكلة أو الموضوع </a:t>
                      </a: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18083" y="6173787"/>
            <a:ext cx="1208714" cy="365125"/>
          </a:xfrm>
        </p:spPr>
        <p:txBody>
          <a:bodyPr/>
          <a:lstStyle/>
          <a:p>
            <a:fld id="{13E19267-0502-414C-ADC8-E730C18BC296}" type="datetime3">
              <a:rPr lang="en-US" smtClean="0"/>
              <a:t>9 January 2021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5</a:t>
            </a:fld>
            <a:endParaRPr lang="en-GB"/>
          </a:p>
        </p:txBody>
      </p:sp>
      <p:pic>
        <p:nvPicPr>
          <p:cNvPr id="13" name="Picture 12" descr="A picture containing indoor, arranged&#10;&#10;Description automatically generated">
            <a:extLst>
              <a:ext uri="{FF2B5EF4-FFF2-40B4-BE49-F238E27FC236}">
                <a16:creationId xmlns:a16="http://schemas.microsoft.com/office/drawing/2014/main" id="{0F8AD745-0C2D-49C4-821E-552A680D7E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83" y="1786855"/>
            <a:ext cx="1983698" cy="1545861"/>
          </a:xfrm>
          <a:prstGeom prst="rect">
            <a:avLst/>
          </a:prstGeom>
        </p:spPr>
      </p:pic>
      <p:pic>
        <p:nvPicPr>
          <p:cNvPr id="15" name="Picture 14" descr="A picture containing dish&#10;&#10;Description automatically generated">
            <a:extLst>
              <a:ext uri="{FF2B5EF4-FFF2-40B4-BE49-F238E27FC236}">
                <a16:creationId xmlns:a16="http://schemas.microsoft.com/office/drawing/2014/main" id="{73EEB0C2-DCE3-4526-BDC5-D40A23D59D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480" y="761053"/>
            <a:ext cx="3647294" cy="2051603"/>
          </a:xfrm>
          <a:prstGeom prst="rect">
            <a:avLst/>
          </a:prstGeom>
        </p:spPr>
      </p:pic>
      <p:pic>
        <p:nvPicPr>
          <p:cNvPr id="17" name="Picture 16" descr="A picture containing plastic&#10;&#10;Description automatically generated">
            <a:extLst>
              <a:ext uri="{FF2B5EF4-FFF2-40B4-BE49-F238E27FC236}">
                <a16:creationId xmlns:a16="http://schemas.microsoft.com/office/drawing/2014/main" id="{7E4CBC34-9DB5-42CE-9076-D4FF6CD4EC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28" y="288766"/>
            <a:ext cx="2017253" cy="149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3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529179" y="1226137"/>
            <a:ext cx="3799519" cy="336687"/>
          </a:xfrm>
        </p:spPr>
        <p:txBody>
          <a:bodyPr anchor="ctr">
            <a:normAutofit fontScale="90000"/>
          </a:bodyPr>
          <a:lstStyle/>
          <a:p>
            <a:pPr algn="r" rtl="1" fontAlgn="b"/>
            <a:r>
              <a:rPr lang="ar-SA" sz="2000" dirty="0"/>
              <a:t>مناقشة لابداء رأيه في قضايا معاصرة.</a:t>
            </a:r>
            <a:endParaRPr lang="ar-SA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038" y="2442380"/>
            <a:ext cx="4548148" cy="804672"/>
          </a:xfrm>
        </p:spPr>
        <p:txBody>
          <a:bodyPr>
            <a:normAutofit/>
          </a:bodyPr>
          <a:lstStyle/>
          <a:p>
            <a:pPr lvl="1" algn="ctr" fontAlgn="base"/>
            <a:r>
              <a:rPr lang="ar-EG" sz="1600" dirty="0">
                <a:solidFill>
                  <a:schemeClr val="bg1"/>
                </a:solidFill>
                <a:latin typeface="inherit"/>
              </a:rPr>
              <a:t>                 </a:t>
            </a:r>
            <a:r>
              <a:rPr lang="ar-AE" sz="1600" dirty="0">
                <a:solidFill>
                  <a:schemeClr val="bg1"/>
                </a:solidFill>
                <a:latin typeface="inherit"/>
              </a:rPr>
              <a:t>الهدف : تعريف  ماقشة لابداء الرأي  في قضايا معاصرة </a:t>
            </a:r>
            <a:endParaRPr lang="ar-EG" sz="1800" b="1" i="0" dirty="0">
              <a:solidFill>
                <a:schemeClr val="bg1"/>
              </a:solidFill>
              <a:effectLst/>
              <a:latin typeface="Arimo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038" y="3676957"/>
            <a:ext cx="3913188" cy="2249488"/>
          </a:xfrm>
        </p:spPr>
        <p:txBody>
          <a:bodyPr>
            <a:normAutofit/>
          </a:bodyPr>
          <a:lstStyle/>
          <a:p>
            <a:pPr algn="r" rtl="1"/>
            <a:r>
              <a:rPr lang="ar-AE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ترسيخ  مبدأ حرية الراي </a:t>
            </a:r>
          </a:p>
          <a:p>
            <a:pPr algn="r" rtl="1"/>
            <a:r>
              <a:rPr lang="ar-AE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تشجيع الطالب على التعرف على  المشكلة وابداء الحلول </a:t>
            </a:r>
          </a:p>
          <a:p>
            <a:pPr algn="r" rtl="1"/>
            <a:r>
              <a:rPr lang="ar-AE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ربط الطالب بالواقع المعاصر </a:t>
            </a:r>
          </a:p>
          <a:p>
            <a:pPr algn="r" rtl="1"/>
            <a:r>
              <a:rPr lang="ar-AE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احترام اراء الاخرين </a:t>
            </a:r>
          </a:p>
          <a:p>
            <a:pPr algn="r" rtl="1"/>
            <a:r>
              <a:rPr lang="ar-AE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الاحساس بالمسوؤلية</a:t>
            </a:r>
            <a:endParaRPr lang="ar-EG" sz="1200" b="0" i="0" dirty="0">
              <a:effectLst/>
              <a:latin typeface="Arimo"/>
            </a:endParaRPr>
          </a:p>
          <a:p>
            <a:pPr lvl="1" algn="r" fontAlgn="base"/>
            <a:endParaRPr lang="ar-AE" sz="1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B7AE-9453-41D7-AC83-A2E65FBBCAE4}" type="datetime3">
              <a:rPr lang="en-US" noProof="0" smtClean="0"/>
              <a:t>9 January 2021</a:t>
            </a:fld>
            <a:endParaRPr lang="en-US" noProof="0" dirty="0"/>
          </a:p>
        </p:txBody>
      </p:sp>
      <p:pic>
        <p:nvPicPr>
          <p:cNvPr id="8" name="Picture 7" descr="A group of children's faces&#10;&#10;Description automatically generated with medium confidence">
            <a:extLst>
              <a:ext uri="{FF2B5EF4-FFF2-40B4-BE49-F238E27FC236}">
                <a16:creationId xmlns:a16="http://schemas.microsoft.com/office/drawing/2014/main" id="{9704C54C-2BFC-4DFA-BE9F-F3E2305E5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8459">
            <a:off x="6722385" y="581501"/>
            <a:ext cx="4067781" cy="48748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09709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026" y="287639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وضع خيارات للطالب </a:t>
            </a:r>
            <a:r>
              <a:rPr lang="ar-AE" sz="1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بالطلب </a:t>
            </a:r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المحبب له ويتحاور مع المعلمة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15348EC3-46B0-49B0-B874-E43A11178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180" y="1725994"/>
            <a:ext cx="4286250" cy="3219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60F1A2-AAFD-4E75-9115-CA152E05C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36" y="1623526"/>
            <a:ext cx="3714966" cy="401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48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2406" y="243280"/>
            <a:ext cx="3008722" cy="353931"/>
          </a:xfrm>
        </p:spPr>
        <p:txBody>
          <a:bodyPr anchor="b">
            <a:normAutofit/>
          </a:bodyPr>
          <a:lstStyle/>
          <a:p>
            <a:pPr algn="ctr"/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طريقة تطبيق الصلصال 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group of colorful lollipops&#10;&#10;Description automatically generated with medium confidence">
            <a:extLst>
              <a:ext uri="{FF2B5EF4-FFF2-40B4-BE49-F238E27FC236}">
                <a16:creationId xmlns:a16="http://schemas.microsoft.com/office/drawing/2014/main" id="{B8D2D505-80E4-4E48-AF0E-B88B273C9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625" y="597211"/>
            <a:ext cx="2743200" cy="21384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A picture containing table, person, indoor, meal&#10;&#10;Description automatically generated">
            <a:extLst>
              <a:ext uri="{FF2B5EF4-FFF2-40B4-BE49-F238E27FC236}">
                <a16:creationId xmlns:a16="http://schemas.microsoft.com/office/drawing/2014/main" id="{4F1F58DB-8A72-4C28-9E71-C8B08E3B43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94" y="3629438"/>
            <a:ext cx="5113289" cy="28762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A picture containing indoor, egg&#10;&#10;Description automatically generated">
            <a:extLst>
              <a:ext uri="{FF2B5EF4-FFF2-40B4-BE49-F238E27FC236}">
                <a16:creationId xmlns:a16="http://schemas.microsoft.com/office/drawing/2014/main" id="{79815B64-4BBF-4CEC-88E8-9D2936B1AF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654" y="3429000"/>
            <a:ext cx="3675146" cy="21601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A26FBD4-EEA4-418E-971F-EC68D02BF155}"/>
              </a:ext>
            </a:extLst>
          </p:cNvPr>
          <p:cNvSpPr/>
          <p:nvPr/>
        </p:nvSpPr>
        <p:spPr>
          <a:xfrm>
            <a:off x="1166070" y="854963"/>
            <a:ext cx="5775051" cy="17456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823A64-290B-42E8-BD00-2A38CB5AD131}"/>
              </a:ext>
            </a:extLst>
          </p:cNvPr>
          <p:cNvSpPr txBox="1"/>
          <p:nvPr/>
        </p:nvSpPr>
        <p:spPr>
          <a:xfrm>
            <a:off x="1895175" y="1127609"/>
            <a:ext cx="4580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400" dirty="0"/>
              <a:t>وضع بعض المقادير من عمل الصلصال  وترك الطفل تخمين والمناقشة وحل باقي المقادير والطريقة لوحدة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18032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A95CD3E956C849AEC0DC8201AB0F63" ma:contentTypeVersion="0" ma:contentTypeDescription="Create a new document." ma:contentTypeScope="" ma:versionID="d134e233a686a922c192be35c38273d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9B71CD-FDA5-4CF8-AF12-7F2B3E073E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EED42B-3B47-45C2-9F50-0B4533C0F1E3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purl.org/dc/dcmitype/"/>
    <ds:schemaRef ds:uri="0860e916-1933-4f54-bf75-902e7a9d18bb"/>
    <ds:schemaRef ds:uri="http://purl.org/dc/terms/"/>
    <ds:schemaRef ds:uri="c1803469-1359-4921-b8b2-4aa11e6de6e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3115</TotalTime>
  <Words>697</Words>
  <Application>Microsoft Office PowerPoint</Application>
  <PresentationFormat>Widescreen</PresentationFormat>
  <Paragraphs>120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Arimo</vt:lpstr>
      <vt:lpstr>Calibri</vt:lpstr>
      <vt:lpstr>Calibri Light</vt:lpstr>
      <vt:lpstr>Franklin Gothic Book</vt:lpstr>
      <vt:lpstr>inherit</vt:lpstr>
      <vt:lpstr>Sakkal Majalla</vt:lpstr>
      <vt:lpstr>Times New Roman</vt:lpstr>
      <vt:lpstr>Office Theme</vt:lpstr>
      <vt:lpstr>1_Office Theme</vt:lpstr>
      <vt:lpstr> مناقشة لابداء رأيه في قضايا معاصرة.</vt:lpstr>
      <vt:lpstr>PowerPoint Presentation</vt:lpstr>
      <vt:lpstr>PowerPoint Presentation</vt:lpstr>
      <vt:lpstr>PowerPoint Presentation</vt:lpstr>
      <vt:lpstr>PowerPoint Presentation</vt:lpstr>
      <vt:lpstr>مناقشة لابداء رأيه في قضايا معاصرة.</vt:lpstr>
      <vt:lpstr>وضع خيارات للطالب بالطلب المحبب له ويتحاور مع المعلمة </vt:lpstr>
      <vt:lpstr>طريقة تطبيق الصلصال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JUMAH SHUAIB MUSTAFA</cp:lastModifiedBy>
  <cp:revision>284</cp:revision>
  <dcterms:created xsi:type="dcterms:W3CDTF">2020-07-26T19:33:45Z</dcterms:created>
  <dcterms:modified xsi:type="dcterms:W3CDTF">2021-01-09T10:02:11Z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0x010100E8A95CD3E956C849AEC0DC8201AB0F63</vt:lpwstr>
  </property>
</Properties>
</file>