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60" r:id="rId5"/>
  </p:sldMasterIdLst>
  <p:notesMasterIdLst>
    <p:notesMasterId r:id="rId15"/>
  </p:notesMasterIdLst>
  <p:sldIdLst>
    <p:sldId id="267" r:id="rId6"/>
    <p:sldId id="257" r:id="rId7"/>
    <p:sldId id="258" r:id="rId8"/>
    <p:sldId id="287" r:id="rId9"/>
    <p:sldId id="298" r:id="rId10"/>
    <p:sldId id="297" r:id="rId11"/>
    <p:sldId id="293" r:id="rId12"/>
    <p:sldId id="288" r:id="rId13"/>
    <p:sldId id="29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2640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284D9-1D4B-468A-A010-F649C632A758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7DD44-B744-42AC-B498-54EF3C603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03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817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72371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87709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017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5DDA-372B-43CF-86FE-C9B6645BBCC7}" type="datetime3">
              <a:rPr lang="en-US" smtClean="0"/>
              <a:t>9 January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342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2F16D-244F-47C2-842A-9317BC736D29}" type="datetime3">
              <a:rPr lang="en-US" smtClean="0"/>
              <a:t>9 January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488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787B-4AB8-4174-BC68-AD1479FF75F2}" type="datetime3">
              <a:rPr lang="en-US" smtClean="0"/>
              <a:t>9 January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9668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7966717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aphic 16">
            <a:extLst>
              <a:ext uri="{FF2B5EF4-FFF2-40B4-BE49-F238E27FC236}">
                <a16:creationId xmlns:a16="http://schemas.microsoft.com/office/drawing/2014/main" id="{AD638337-297E-49B3-AE0F-B36EC9D01661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2FA8DCE5-120B-4D39-B899-95EBEC388DEA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3F4B5D3-A813-434A-B7AA-8FEE19B9CF16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DFBA5C-859C-4C16-8ECF-9FCA37E77DD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2442380"/>
            <a:ext cx="3913632" cy="804672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72000" bIns="72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BF8466-F90A-4774-B172-0061F1A79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A6D05-D16B-4603-A323-876374AD20C5}" type="datetime3">
              <a:rPr lang="en-US" noProof="0" smtClean="0"/>
              <a:t>9 January 2021</a:t>
            </a:fld>
            <a:endParaRPr lang="en-US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C76C28-113A-459C-BD12-125E112B1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endParaRPr lang="en-US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51ADD0-1305-43DD-A03D-2FE3B5D0E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0" name="Graphic 23">
            <a:extLst>
              <a:ext uri="{FF2B5EF4-FFF2-40B4-BE49-F238E27FC236}">
                <a16:creationId xmlns:a16="http://schemas.microsoft.com/office/drawing/2014/main" id="{74E08599-4D6A-4CDA-9228-3DBD31E1E64D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1" name="Graphic 6">
            <a:extLst>
              <a:ext uri="{FF2B5EF4-FFF2-40B4-BE49-F238E27FC236}">
                <a16:creationId xmlns:a16="http://schemas.microsoft.com/office/drawing/2014/main" id="{548D0821-4E36-47CF-A7AC-8FB339F5F24A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F708432B-D626-47BC-8C1E-E5F2ADCDCE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46111" y="974881"/>
            <a:ext cx="3933620" cy="734415"/>
          </a:xfrm>
        </p:spPr>
        <p:txBody>
          <a:bodyPr anchor="b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Text Layout 1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B8041375-FFF3-48A5-8985-52AD4D496A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8990" y="3392622"/>
            <a:ext cx="3913188" cy="2249488"/>
          </a:xfrm>
        </p:spPr>
        <p:txBody>
          <a:bodyPr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2"/>
              </a:buClr>
              <a:defRPr sz="1600" b="0"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grpSp>
        <p:nvGrpSpPr>
          <p:cNvPr id="19" name="Graphic 17">
            <a:extLst>
              <a:ext uri="{FF2B5EF4-FFF2-40B4-BE49-F238E27FC236}">
                <a16:creationId xmlns:a16="http://schemas.microsoft.com/office/drawing/2014/main" id="{1CF7F5A7-666B-4C97-8F1C-0930361F612E}"/>
              </a:ext>
            </a:extLst>
          </p:cNvPr>
          <p:cNvGrpSpPr/>
          <p:nvPr/>
        </p:nvGrpSpPr>
        <p:grpSpPr>
          <a:xfrm>
            <a:off x="5530724" y="0"/>
            <a:ext cx="6340653" cy="6429600"/>
            <a:chOff x="5530724" y="0"/>
            <a:chExt cx="6340653" cy="64296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E7BC95EC-0C9A-48BD-BC1E-AF1C1DA9C02C}"/>
                </a:ext>
              </a:extLst>
            </p:cNvPr>
            <p:cNvSpPr/>
            <p:nvPr/>
          </p:nvSpPr>
          <p:spPr>
            <a:xfrm>
              <a:off x="5518024" y="-12700"/>
              <a:ext cx="2287209" cy="5565543"/>
            </a:xfrm>
            <a:custGeom>
              <a:avLst/>
              <a:gdLst>
                <a:gd name="connsiteX0" fmla="*/ 1132162 w 2287209"/>
                <a:gd name="connsiteY0" fmla="*/ 5560454 h 5565543"/>
                <a:gd name="connsiteX1" fmla="*/ 2283391 w 2287209"/>
                <a:gd name="connsiteY1" fmla="*/ 12700 h 5565543"/>
                <a:gd name="connsiteX2" fmla="*/ 552736 w 2287209"/>
                <a:gd name="connsiteY2" fmla="*/ 12700 h 5565543"/>
                <a:gd name="connsiteX3" fmla="*/ 12700 w 2287209"/>
                <a:gd name="connsiteY3" fmla="*/ 5359688 h 5565543"/>
                <a:gd name="connsiteX4" fmla="*/ 1132162 w 2287209"/>
                <a:gd name="connsiteY4" fmla="*/ 5560454 h 5565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7209" h="5565543">
                  <a:moveTo>
                    <a:pt x="1132162" y="5560454"/>
                  </a:moveTo>
                  <a:lnTo>
                    <a:pt x="2283391" y="12700"/>
                  </a:lnTo>
                  <a:lnTo>
                    <a:pt x="552736" y="12700"/>
                  </a:lnTo>
                  <a:cubicBezTo>
                    <a:pt x="569255" y="560360"/>
                    <a:pt x="573067" y="2477804"/>
                    <a:pt x="12700" y="5359688"/>
                  </a:cubicBezTo>
                  <a:cubicBezTo>
                    <a:pt x="363406" y="5395267"/>
                    <a:pt x="1132162" y="5560454"/>
                    <a:pt x="1132162" y="5560454"/>
                  </a:cubicBezTo>
                  <a:close/>
                </a:path>
              </a:pathLst>
            </a:custGeom>
            <a:gradFill flip="none" rotWithShape="1">
              <a:gsLst>
                <a:gs pos="3000">
                  <a:schemeClr val="accent5">
                    <a:alpha val="6000"/>
                  </a:schemeClr>
                </a:gs>
                <a:gs pos="100000">
                  <a:schemeClr val="accent5">
                    <a:alpha val="50000"/>
                  </a:schemeClr>
                </a:gs>
              </a:gsLst>
              <a:lin ang="5880000" scaled="0"/>
              <a:tileRect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F5F80F8-FA23-4496-B401-E10D70AC21A8}"/>
                </a:ext>
              </a:extLst>
            </p:cNvPr>
            <p:cNvSpPr/>
            <p:nvPr/>
          </p:nvSpPr>
          <p:spPr>
            <a:xfrm>
              <a:off x="5537084" y="-12700"/>
              <a:ext cx="6340653" cy="6455013"/>
            </a:xfrm>
            <a:custGeom>
              <a:avLst/>
              <a:gdLst>
                <a:gd name="connsiteX0" fmla="*/ 5080140 w 6340653"/>
                <a:gd name="connsiteY0" fmla="*/ 6446112 h 6455013"/>
                <a:gd name="connsiteX1" fmla="*/ 6334294 w 6340653"/>
                <a:gd name="connsiteY1" fmla="*/ 545112 h 6455013"/>
                <a:gd name="connsiteX2" fmla="*/ 3831070 w 6340653"/>
                <a:gd name="connsiteY2" fmla="*/ 12700 h 6455013"/>
                <a:gd name="connsiteX3" fmla="*/ 1151222 w 6340653"/>
                <a:gd name="connsiteY3" fmla="*/ 12700 h 6455013"/>
                <a:gd name="connsiteX4" fmla="*/ 12700 w 6340653"/>
                <a:gd name="connsiteY4" fmla="*/ 5369854 h 6455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40653" h="6455013">
                  <a:moveTo>
                    <a:pt x="5080140" y="6446112"/>
                  </a:moveTo>
                  <a:lnTo>
                    <a:pt x="6334294" y="545112"/>
                  </a:lnTo>
                  <a:lnTo>
                    <a:pt x="3831070" y="12700"/>
                  </a:lnTo>
                  <a:lnTo>
                    <a:pt x="1151222" y="12700"/>
                  </a:lnTo>
                  <a:lnTo>
                    <a:pt x="12700" y="536985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0" scaled="1"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65F2E539-DDA4-47DC-A929-17C7DB4D8C88}"/>
                </a:ext>
              </a:extLst>
            </p:cNvPr>
            <p:cNvSpPr/>
            <p:nvPr/>
          </p:nvSpPr>
          <p:spPr>
            <a:xfrm>
              <a:off x="5830609" y="-12700"/>
              <a:ext cx="5756144" cy="6150052"/>
            </a:xfrm>
            <a:custGeom>
              <a:avLst/>
              <a:gdLst>
                <a:gd name="connsiteX0" fmla="*/ 5715476 w 5756143"/>
                <a:gd name="connsiteY0" fmla="*/ 764938 h 6150052"/>
                <a:gd name="connsiteX1" fmla="*/ 4579496 w 5756143"/>
                <a:gd name="connsiteY1" fmla="*/ 6113197 h 6150052"/>
                <a:gd name="connsiteX2" fmla="*/ 43196 w 5756143"/>
                <a:gd name="connsiteY2" fmla="*/ 5150027 h 6150052"/>
                <a:gd name="connsiteX3" fmla="*/ 1134704 w 5756143"/>
                <a:gd name="connsiteY3" fmla="*/ 12700 h 6150052"/>
                <a:gd name="connsiteX4" fmla="*/ 1109290 w 5756143"/>
                <a:gd name="connsiteY4" fmla="*/ 12700 h 6150052"/>
                <a:gd name="connsiteX5" fmla="*/ 12700 w 5756143"/>
                <a:gd name="connsiteY5" fmla="*/ 5169087 h 6150052"/>
                <a:gd name="connsiteX6" fmla="*/ 4598556 w 5756143"/>
                <a:gd name="connsiteY6" fmla="*/ 6143693 h 6150052"/>
                <a:gd name="connsiteX7" fmla="*/ 5743431 w 5756143"/>
                <a:gd name="connsiteY7" fmla="*/ 757314 h 6150052"/>
                <a:gd name="connsiteX8" fmla="*/ 5745972 w 5756143"/>
                <a:gd name="connsiteY8" fmla="*/ 744607 h 6150052"/>
                <a:gd name="connsiteX9" fmla="*/ 2299910 w 5756143"/>
                <a:gd name="connsiteY9" fmla="*/ 12700 h 6150052"/>
                <a:gd name="connsiteX10" fmla="*/ 2177925 w 5756143"/>
                <a:gd name="connsiteY10" fmla="*/ 12700 h 6150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756143" h="6150052">
                  <a:moveTo>
                    <a:pt x="5715476" y="764938"/>
                  </a:moveTo>
                  <a:lnTo>
                    <a:pt x="4579496" y="6113197"/>
                  </a:lnTo>
                  <a:lnTo>
                    <a:pt x="43196" y="5150027"/>
                  </a:lnTo>
                  <a:lnTo>
                    <a:pt x="1134704" y="12700"/>
                  </a:lnTo>
                  <a:lnTo>
                    <a:pt x="1109290" y="12700"/>
                  </a:lnTo>
                  <a:lnTo>
                    <a:pt x="12700" y="5169087"/>
                  </a:lnTo>
                  <a:lnTo>
                    <a:pt x="4598556" y="6143693"/>
                  </a:lnTo>
                  <a:lnTo>
                    <a:pt x="5743431" y="757314"/>
                  </a:lnTo>
                  <a:lnTo>
                    <a:pt x="5745972" y="744607"/>
                  </a:lnTo>
                  <a:lnTo>
                    <a:pt x="2299910" y="12700"/>
                  </a:lnTo>
                  <a:lnTo>
                    <a:pt x="2177925" y="12700"/>
                  </a:lnTo>
                  <a:close/>
                </a:path>
              </a:pathLst>
            </a:custGeom>
            <a:solidFill>
              <a:schemeClr val="bg1"/>
            </a:soli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76641E2E-882B-485E-AD7C-2BC054BEA52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 rot="720000">
            <a:off x="6384187" y="209524"/>
            <a:ext cx="4647699" cy="5472101"/>
          </a:xfrm>
          <a:custGeom>
            <a:avLst/>
            <a:gdLst>
              <a:gd name="connsiteX0" fmla="*/ 0 w 4643879"/>
              <a:gd name="connsiteY0" fmla="*/ 5462044 h 5462044"/>
              <a:gd name="connsiteX1" fmla="*/ 1160970 w 4643879"/>
              <a:gd name="connsiteY1" fmla="*/ 0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6146 w 4643879"/>
              <a:gd name="connsiteY2" fmla="*/ 8068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4634592 w 4643879"/>
              <a:gd name="connsiteY4" fmla="*/ 5460922 h 5462044"/>
              <a:gd name="connsiteX5" fmla="*/ 0 w 4643879"/>
              <a:gd name="connsiteY5" fmla="*/ 5462044 h 546204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72101 h 5472101"/>
              <a:gd name="connsiteX1" fmla="*/ 8345 w 4647218"/>
              <a:gd name="connsiteY1" fmla="*/ 21518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0 w 4647218"/>
              <a:gd name="connsiteY0" fmla="*/ 5472101 h 5472101"/>
              <a:gd name="connsiteX1" fmla="*/ 5908 w 4647218"/>
              <a:gd name="connsiteY1" fmla="*/ 22456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38412 w 4647699"/>
              <a:gd name="connsiteY4" fmla="*/ 5465839 h 5472101"/>
              <a:gd name="connsiteX5" fmla="*/ 481 w 4647699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43537 w 4647699"/>
              <a:gd name="connsiteY4" fmla="*/ 5464749 h 5472101"/>
              <a:gd name="connsiteX5" fmla="*/ 481 w 4647699"/>
              <a:gd name="connsiteY5" fmla="*/ 5472101 h 5472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7699" h="5472101">
                <a:moveTo>
                  <a:pt x="481" y="5472101"/>
                </a:moveTo>
                <a:cubicBezTo>
                  <a:pt x="4478" y="3656033"/>
                  <a:pt x="-2747" y="2037289"/>
                  <a:pt x="1250" y="221221"/>
                </a:cubicBezTo>
                <a:lnTo>
                  <a:pt x="1049359" y="0"/>
                </a:lnTo>
                <a:lnTo>
                  <a:pt x="4647699" y="4917"/>
                </a:lnTo>
                <a:cubicBezTo>
                  <a:pt x="4644603" y="1825224"/>
                  <a:pt x="4646633" y="3644442"/>
                  <a:pt x="4643537" y="5464749"/>
                </a:cubicBezTo>
                <a:lnTo>
                  <a:pt x="481" y="5472101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112599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1685-7933-4893-93CD-584791D7F10F}" type="datetime3">
              <a:rPr lang="en-US" smtClean="0"/>
              <a:t>9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0078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780D-DAAC-4CAC-AE62-1A67156FB528}" type="datetime3">
              <a:rPr lang="en-US" smtClean="0"/>
              <a:t>9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421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25B4-CC4C-4EFB-A44E-87BF4A4DC3F4}" type="datetime3">
              <a:rPr lang="en-US" smtClean="0"/>
              <a:t>9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7975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A938-F1B5-4E67-A02C-9BCC4C2F9DA0}" type="datetime3">
              <a:rPr lang="en-US" smtClean="0"/>
              <a:t>9 January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7916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AD15-594A-4FB9-B2B8-10786D4C4BC0}" type="datetime3">
              <a:rPr lang="en-US" smtClean="0"/>
              <a:t>9 January 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4879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5B283-5B98-4FE8-8FC6-B76E00DC4565}" type="datetime3">
              <a:rPr lang="en-US" smtClean="0"/>
              <a:t>9 January 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363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998D2-4126-411A-8949-6F4D826F56A2}" type="datetime3">
              <a:rPr lang="en-US" smtClean="0"/>
              <a:t>9 January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9487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9 January 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6055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D719-B36A-46AD-9CFF-82BE8320A41F}" type="datetime3">
              <a:rPr lang="en-US" smtClean="0"/>
              <a:t>9 January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3784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04C3-F6CC-498F-BC59-5F55BF57AFC9}" type="datetime3">
              <a:rPr lang="en-US" smtClean="0"/>
              <a:t>9 January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8978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EE24-E4A7-4E9A-95AD-6574493E8F41}" type="datetime3">
              <a:rPr lang="en-US" smtClean="0"/>
              <a:t>9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1189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0551-4CE6-4950-8D1F-8A1EE9D6E42D}" type="datetime3">
              <a:rPr lang="en-US" smtClean="0"/>
              <a:t>9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80510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 16">
            <a:extLst>
              <a:ext uri="{FF2B5EF4-FFF2-40B4-BE49-F238E27FC236}">
                <a16:creationId xmlns:a16="http://schemas.microsoft.com/office/drawing/2014/main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Media Placeholder 12">
            <a:extLst>
              <a:ext uri="{FF2B5EF4-FFF2-40B4-BE49-F238E27FC236}">
                <a16:creationId xmlns:a16="http://schemas.microsoft.com/office/drawing/2014/main" id="{60B14607-605B-4FF3-A0F5-BB2FCD9460CC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743456" y="1113044"/>
            <a:ext cx="8705088" cy="405079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media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noProof="0" dirty="0"/>
              <a:t>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56957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5BA1-66C5-4C23-B9BA-F1EDD450FA3F}" type="datetime3">
              <a:rPr lang="en-US" smtClean="0"/>
              <a:t>9 January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976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F4428-25CE-497A-9941-367C16ECCEA0}" type="datetime3">
              <a:rPr lang="en-US" smtClean="0"/>
              <a:t>9 January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573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3F8D-8F5F-4D98-B67F-54B571C7FB47}" type="datetime3">
              <a:rPr lang="en-US" smtClean="0"/>
              <a:t>9 January 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863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29FF-CCF6-46F0-B460-CA0EFD3579DE}" type="datetime3">
              <a:rPr lang="en-US" smtClean="0"/>
              <a:t>9 January 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190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4715-3104-467E-A5F5-3DDF7E4FA2A3}" type="datetime3">
              <a:rPr lang="en-US" smtClean="0"/>
              <a:t>9 January 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898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3F583-97E1-40F8-841A-DA31DC16C36F}" type="datetime3">
              <a:rPr lang="en-US" smtClean="0"/>
              <a:t>9 January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189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A5538-93A8-4427-B2D0-69F246BC64D3}" type="datetime3">
              <a:rPr lang="en-US" smtClean="0"/>
              <a:t>9 January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530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487B0-7C3C-4749-A2B6-DB540BDFBDD3}" type="datetime3">
              <a:rPr lang="en-US" smtClean="0"/>
              <a:t>9 January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963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3" r:id="rId12"/>
    <p:sldLayoutId id="2147483676" r:id="rId13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C4949-77A1-40BB-B52A-9D549E788AAB}" type="datetime3">
              <a:rPr lang="en-US" smtClean="0"/>
              <a:t>9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128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5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g"/><Relationship Id="rId3" Type="http://schemas.openxmlformats.org/officeDocument/2006/relationships/image" Target="../media/image6.jpeg"/><Relationship Id="rId7" Type="http://schemas.openxmlformats.org/officeDocument/2006/relationships/image" Target="../media/image10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840000">
            <a:off x="8071643" y="3316917"/>
            <a:ext cx="3706385" cy="1114784"/>
          </a:xfrm>
        </p:spPr>
        <p:txBody>
          <a:bodyPr>
            <a:normAutofit/>
          </a:bodyPr>
          <a:lstStyle/>
          <a:p>
            <a:pPr algn="r" rtl="1" fontAlgn="b"/>
            <a:r>
              <a:rPr lang="ar-SA" sz="2800" dirty="0"/>
              <a:t>وصف خطة وضعها بنفسه</a:t>
            </a:r>
            <a:r>
              <a:rPr lang="ar-SA" sz="2800" dirty="0">
                <a:solidFill>
                  <a:srgbClr val="000000"/>
                </a:solidFill>
                <a:latin typeface="Calibri" panose="020F0502020204030204" pitchFamily="34" charset="0"/>
              </a:rPr>
              <a:t/>
            </a:r>
            <a:br>
              <a:rPr lang="ar-SA" sz="28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endParaRPr lang="ar-SA" sz="2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CFF"/>
              </a:clrFrom>
              <a:clrTo>
                <a:srgbClr val="FFFC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98864">
            <a:off x="9695101" y="503793"/>
            <a:ext cx="1124804" cy="97121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 rot="557694">
            <a:off x="8472525" y="5266975"/>
            <a:ext cx="26436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مقدم الهدف:</a:t>
            </a:r>
            <a:r>
              <a:rPr lang="ar-EG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AE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عفراء مبارك المنصوري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6" name="Picture 5" descr="A picture containing indoor&#10;&#10;Description automatically generated">
            <a:extLst>
              <a:ext uri="{FF2B5EF4-FFF2-40B4-BE49-F238E27FC236}">
                <a16:creationId xmlns:a16="http://schemas.microsoft.com/office/drawing/2014/main" id="{CB12A564-D40F-4300-B368-8B43B02F12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53548">
            <a:off x="283501" y="2119466"/>
            <a:ext cx="5246414" cy="3276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528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5426242"/>
              </p:ext>
            </p:extLst>
          </p:nvPr>
        </p:nvGraphicFramePr>
        <p:xfrm>
          <a:off x="154004" y="220749"/>
          <a:ext cx="11906451" cy="62807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98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81548">
                  <a:extLst>
                    <a:ext uri="{9D8B030D-6E8A-4147-A177-3AD203B41FA5}">
                      <a16:colId xmlns:a16="http://schemas.microsoft.com/office/drawing/2014/main" val="2032493190"/>
                    </a:ext>
                  </a:extLst>
                </a:gridCol>
                <a:gridCol w="3254928">
                  <a:extLst>
                    <a:ext uri="{9D8B030D-6E8A-4147-A177-3AD203B41FA5}">
                      <a16:colId xmlns:a16="http://schemas.microsoft.com/office/drawing/2014/main" val="4078435238"/>
                    </a:ext>
                  </a:extLst>
                </a:gridCol>
                <a:gridCol w="11715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56779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المراجعة: </a:t>
                      </a:r>
                      <a:r>
                        <a:rPr lang="ar-AE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أجمعه شعيب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الإعداد :</a:t>
                      </a:r>
                      <a:r>
                        <a:rPr lang="ar-EG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أ. عفراء مبارك المنصوري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1100" u="none" strike="noStrike" dirty="0">
                          <a:effectLst/>
                        </a:rPr>
                        <a:t>وصف خطة وضعها بنفسه</a:t>
                      </a:r>
                      <a:endParaRPr lang="ar-S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1" fontAlgn="b"/>
                      <a:endParaRPr lang="ar-S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171450" marR="0" lvl="0" indent="-17145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ar-AE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رقم الهدف :(</a:t>
                      </a:r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2164</a:t>
                      </a:r>
                      <a:r>
                        <a:rPr lang="ar-AE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)</a:t>
                      </a:r>
                      <a:endParaRPr lang="en-GB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0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الفئة العمرية: </a:t>
                      </a:r>
                      <a:r>
                        <a:rPr lang="ar-AE" sz="1200" u="none" strike="noStrike" dirty="0" smtClean="0">
                          <a:effectLst/>
                        </a:rPr>
                        <a:t>14</a:t>
                      </a:r>
                      <a:r>
                        <a:rPr lang="ar-SA" sz="1200" u="none" strike="noStrike" dirty="0" smtClean="0">
                          <a:effectLst/>
                        </a:rPr>
                        <a:t>-15  </a:t>
                      </a:r>
                      <a:r>
                        <a:rPr lang="ar-SA" sz="1200" u="none" strike="noStrike" dirty="0">
                          <a:effectLst/>
                        </a:rPr>
                        <a:t>سنة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مستوى الشدة: </a:t>
                      </a:r>
                      <a:r>
                        <a:rPr lang="ar-SA" sz="1200" dirty="0"/>
                        <a:t>البسيطة </a:t>
                      </a: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فئة الإعاقة : </a:t>
                      </a:r>
                      <a:r>
                        <a:rPr lang="ar-SA" sz="1200" dirty="0"/>
                        <a:t>الإعاقة الذهنية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بيانات 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12628275"/>
                  </a:ext>
                </a:extLst>
              </a:tr>
              <a:tr h="5259900">
                <a:tc gridSpan="3">
                  <a:txBody>
                    <a:bodyPr/>
                    <a:lstStyle/>
                    <a:p>
                      <a:pPr algn="r" rtl="1" fontAlgn="b"/>
                      <a:r>
                        <a:rPr lang="ar-AE" sz="1600" b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درس : </a:t>
                      </a:r>
                      <a:endParaRPr lang="ar-AE" sz="1600" b="0" u="none" strike="noStrike" baseline="0" dirty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 fontAlgn="b"/>
                      <a:r>
                        <a:rPr lang="ar-AE" sz="1600" b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 </a:t>
                      </a:r>
                      <a:r>
                        <a:rPr lang="ar-SA" sz="1600" u="none" strike="noStrike" dirty="0">
                          <a:effectLst/>
                        </a:rPr>
                        <a:t>وصف خطة وضعها بنفسه</a:t>
                      </a:r>
                      <a:endParaRPr lang="ar-AE" sz="1600" b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EG" sz="1600" b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قصة</a:t>
                      </a:r>
                      <a:r>
                        <a:rPr lang="ar-AE" sz="1600" b="0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:   </a:t>
                      </a:r>
                    </a:p>
                    <a:p>
                      <a:pPr algn="r" rtl="1"/>
                      <a:endParaRPr lang="ar-AE" sz="1600" b="0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600" b="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عندما اقتربت  امتحانات نهاية الفصل الدراسي , تجمع الطلاب لمناقشة المطلوب عليهم في جميع المواد , قال خليفة : ان جميع الدروس  </a:t>
                      </a:r>
                    </a:p>
                    <a:p>
                      <a:pPr algn="r" rtl="1"/>
                      <a:endParaRPr lang="ar-AE" sz="1600" b="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600" b="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سهله ماعدا مادة الرياضيات  و قال  حمد : مارأيك أن أساعدك ؟ وقالت فاطمة وهند ونحن أيظاًيمكننا أن نشرح لك الدروس </a:t>
                      </a:r>
                    </a:p>
                    <a:p>
                      <a:pPr algn="r" rtl="1"/>
                      <a:endParaRPr lang="ar-AE" sz="1600" b="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600" b="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الصعبة , قال خليفة : شكراً لكم جميعاً</a:t>
                      </a:r>
                    </a:p>
                    <a:p>
                      <a:pPr algn="r" rtl="1"/>
                      <a:endParaRPr lang="en-US" sz="1200" b="0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ولكنني سأضع  خطة ,  قال الجميع وماهي أذن ؟</a:t>
                      </a:r>
                    </a:p>
                    <a:p>
                      <a:pPr algn="r" rtl="1"/>
                      <a:endParaRPr lang="ar-AE" sz="1200" b="0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قال خليفة</a:t>
                      </a:r>
                      <a:r>
                        <a:rPr lang="ar-SA" sz="1200" b="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 </a:t>
                      </a:r>
                      <a:r>
                        <a:rPr lang="ar-AE" sz="1200" b="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سأبدأ بالمذاكرة من غداً ومتى ما واجهتني أسئلة صعبة  سأعرضها عليكم </a:t>
                      </a:r>
                    </a:p>
                    <a:p>
                      <a:pPr algn="r" rtl="1"/>
                      <a:endParaRPr lang="ar-AE" sz="1200" b="0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بدأ خليفة بالدراسة والمراجعة وأصدقائه يساعدونه حتى استطاعه الغلب على هذه المشكلة , </a:t>
                      </a:r>
                    </a:p>
                    <a:p>
                      <a:pPr algn="r" rtl="1"/>
                      <a:endParaRPr lang="ar-AE" sz="1200" b="0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وفي النهاية أحرزه درجة عالية في الامتحان </a:t>
                      </a:r>
                    </a:p>
                    <a:p>
                      <a:pPr algn="r" rtl="1"/>
                      <a:r>
                        <a:rPr lang="ar-AE" sz="1200" b="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ar-SA" sz="1200" b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en-US" sz="1200" b="0" u="sng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0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معرفة  وادراك المفاهيم </a:t>
                      </a:r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10997967" y="6014906"/>
            <a:ext cx="288720" cy="345842"/>
          </a:xfrm>
        </p:spPr>
        <p:txBody>
          <a:bodyPr/>
          <a:lstStyle/>
          <a:p>
            <a:fld id="{60F9F505-338F-4A63-8E60-F3E66EC2060F}" type="slidenum">
              <a:rPr lang="en-GB" smtClean="0"/>
              <a:t>2</a:t>
            </a:fld>
            <a:endParaRPr lang="en-GB" dirty="0"/>
          </a:p>
        </p:txBody>
      </p:sp>
      <p:pic>
        <p:nvPicPr>
          <p:cNvPr id="6" name="Picture 5" descr="Shape&#10;&#10;Description automatically generated with low confidence">
            <a:extLst>
              <a:ext uri="{FF2B5EF4-FFF2-40B4-BE49-F238E27FC236}">
                <a16:creationId xmlns:a16="http://schemas.microsoft.com/office/drawing/2014/main" id="{4FDA90F2-6CAF-407C-AD80-1CF2E4A6548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4950" y="4823798"/>
            <a:ext cx="1543448" cy="1617421"/>
          </a:xfrm>
          <a:prstGeom prst="rect">
            <a:avLst/>
          </a:prstGeom>
        </p:spPr>
      </p:pic>
      <p:pic>
        <p:nvPicPr>
          <p:cNvPr id="8" name="Picture 7" descr="A group of kids sitting at a table&#10;&#10;Description automatically generated with low confidence">
            <a:extLst>
              <a:ext uri="{FF2B5EF4-FFF2-40B4-BE49-F238E27FC236}">
                <a16:creationId xmlns:a16="http://schemas.microsoft.com/office/drawing/2014/main" id="{3434615F-3482-40E7-8506-B769B65344D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694"/>
          <a:stretch/>
        </p:blipFill>
        <p:spPr>
          <a:xfrm>
            <a:off x="341245" y="1524001"/>
            <a:ext cx="2729211" cy="1772872"/>
          </a:xfrm>
          <a:prstGeom prst="rect">
            <a:avLst/>
          </a:prstGeom>
        </p:spPr>
      </p:pic>
      <p:pic>
        <p:nvPicPr>
          <p:cNvPr id="10" name="Picture 9" descr="A picture containing text, toy, doll, clipart&#10;&#10;Description automatically generated">
            <a:extLst>
              <a:ext uri="{FF2B5EF4-FFF2-40B4-BE49-F238E27FC236}">
                <a16:creationId xmlns:a16="http://schemas.microsoft.com/office/drawing/2014/main" id="{1071AE4B-F874-4C34-AC0E-CCE72D11718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1152" y="5141548"/>
            <a:ext cx="2617133" cy="1219200"/>
          </a:xfrm>
          <a:prstGeom prst="rect">
            <a:avLst/>
          </a:prstGeom>
        </p:spPr>
      </p:pic>
      <p:pic>
        <p:nvPicPr>
          <p:cNvPr id="12" name="Picture 11" descr="A picture containing icon&#10;&#10;Description automatically generated">
            <a:extLst>
              <a:ext uri="{FF2B5EF4-FFF2-40B4-BE49-F238E27FC236}">
                <a16:creationId xmlns:a16="http://schemas.microsoft.com/office/drawing/2014/main" id="{CBF84017-DADB-4663-8A61-810C33A27D2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3010" y="3804204"/>
            <a:ext cx="1543447" cy="2453777"/>
          </a:xfrm>
          <a:prstGeom prst="rect">
            <a:avLst/>
          </a:prstGeom>
        </p:spPr>
      </p:pic>
      <p:pic>
        <p:nvPicPr>
          <p:cNvPr id="14" name="Picture 13" descr="A picture containing clipart&#10;&#10;Description automatically generated">
            <a:extLst>
              <a:ext uri="{FF2B5EF4-FFF2-40B4-BE49-F238E27FC236}">
                <a16:creationId xmlns:a16="http://schemas.microsoft.com/office/drawing/2014/main" id="{B1944F56-91F7-480B-889E-1698052DD80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503" y="3701438"/>
            <a:ext cx="1755145" cy="2659310"/>
          </a:xfrm>
          <a:prstGeom prst="rect">
            <a:avLst/>
          </a:prstGeom>
        </p:spPr>
      </p:pic>
      <p:pic>
        <p:nvPicPr>
          <p:cNvPr id="17" name="Picture 16" descr="Text&#10;&#10;Description automatically generated with low confidence">
            <a:extLst>
              <a:ext uri="{FF2B5EF4-FFF2-40B4-BE49-F238E27FC236}">
                <a16:creationId xmlns:a16="http://schemas.microsoft.com/office/drawing/2014/main" id="{CB8F2D27-6569-4B03-A6EE-2F80892CEC3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6649" y="3701438"/>
            <a:ext cx="1888108" cy="2204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815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3885447"/>
              </p:ext>
            </p:extLst>
          </p:nvPr>
        </p:nvGraphicFramePr>
        <p:xfrm>
          <a:off x="371061" y="245889"/>
          <a:ext cx="11589108" cy="64778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373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17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8764"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1100" u="none" strike="noStrike" dirty="0">
                          <a:effectLst/>
                        </a:rPr>
                        <a:t>وصف خطة وضعها بنفسه</a:t>
                      </a:r>
                      <a:endParaRPr lang="ar-S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81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100" b="1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 إستراتيجيات التعليم:</a:t>
                      </a:r>
                      <a:endParaRPr lang="ar-AE" sz="1100" b="1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1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المكونات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0228">
                <a:tc>
                  <a:txBody>
                    <a:bodyPr/>
                    <a:lstStyle/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en-US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en-US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en-US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EG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EG" sz="12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1- التدريب على مهارة حل المشكلات:</a:t>
                      </a:r>
                      <a:endParaRPr lang="en-US" sz="1200" b="0" i="0" kern="1200" dirty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/>
                      <a:endParaRPr lang="en-US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AE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مساعدة الطفل على تحديد المشكلة التي تواجهه وتسلسل الاحداث والخطوات للوصول الى الحل , حتى يساعده ذلك لاحقا في أمور حياته .</a:t>
                      </a:r>
                      <a:endParaRPr lang="en-US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 </a:t>
                      </a:r>
                      <a:endParaRPr lang="en-US" sz="1200" b="0" i="0" kern="1200" dirty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AE" sz="12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2- التعلم التعاوني: </a:t>
                      </a:r>
                      <a:endParaRPr lang="en-US" sz="1200" b="0" i="0" kern="1200" dirty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/>
                      <a:endParaRPr lang="ar-AE" sz="1200" b="0" i="0" kern="1200" dirty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AE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تعليم الطفل ان التعاون امر مهم ولابد منه حيث يساعد على تحقيق الهدف وان الله خلقنا لنتعاون وكل واحد لديه قدرات مختلفة والتعاون يساعدنا على النجاح والبعد عن العزلة والانطواء</a:t>
                      </a:r>
                      <a:r>
                        <a:rPr lang="ar-AE" sz="12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. </a:t>
                      </a:r>
                      <a:endParaRPr lang="en-US" sz="1200" b="0" i="0" kern="1200" dirty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/>
                      <a:endParaRPr lang="en-US" sz="1200" b="0" i="0" kern="1200" dirty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/>
                      <a:endParaRPr lang="en-US" sz="1200" b="0" i="0" kern="1200" dirty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EG" sz="12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4- الثقة بالنفس:</a:t>
                      </a:r>
                      <a:endParaRPr lang="en-US" sz="1200" b="0" i="0" kern="1200" dirty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عندما يقوم الطفل بحل المشكلة فهو يرى نجاحه ومن ثم سوف يساعده ذلك على مزيد من التقدم والنجاح والاستفادة منه مستقبلاً. </a:t>
                      </a:r>
                      <a:endParaRPr lang="ar-EG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المقدمة 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endParaRPr lang="ar-EG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BA5E-4532-4792-A258-A0D67C635858}" type="datetime3">
              <a:rPr lang="en-US" smtClean="0"/>
              <a:t>9 January 2021</a:t>
            </a:fld>
            <a:endParaRPr lang="en-GB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964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9498787"/>
              </p:ext>
            </p:extLst>
          </p:nvPr>
        </p:nvGraphicFramePr>
        <p:xfrm>
          <a:off x="225287" y="201391"/>
          <a:ext cx="11755944" cy="63319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88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74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968"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وصف خطة وضعها بنفسه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703">
                <a:tc>
                  <a:txBody>
                    <a:bodyPr/>
                    <a:lstStyle/>
                    <a:p>
                      <a:pPr marL="0" marR="0" lvl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2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أنشطة  تحفيزية تساعد و تدعم مهارات الطفل </a:t>
                      </a:r>
                      <a:r>
                        <a:rPr lang="ar-AE" sz="12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في زيادة </a:t>
                      </a:r>
                      <a:r>
                        <a:rPr lang="ar-AE" sz="1200" b="0" i="0" kern="1200" dirty="0" err="1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اتركيز</a:t>
                      </a:r>
                      <a:r>
                        <a:rPr lang="ar-AE" sz="12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 </a:t>
                      </a:r>
                      <a:r>
                        <a:rPr lang="ar-EG" sz="12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:</a:t>
                      </a:r>
                      <a:endParaRPr lang="en-US" sz="1200" b="0" i="0" kern="1200" dirty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المكونات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59261">
                <a:tc>
                  <a:txBody>
                    <a:bodyPr/>
                    <a:lstStyle/>
                    <a:p>
                      <a:pPr marL="0" marR="0" lvl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1200" b="0" i="0" kern="1200" dirty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1200" b="0" i="0" kern="1200" dirty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1200" b="0" i="0" kern="1200" dirty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2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التدرج في تقديم النشاط:</a:t>
                      </a:r>
                    </a:p>
                    <a:p>
                      <a:pPr marL="0" algn="r" defTabSz="914400" rtl="1" eaLnBrk="1" fontAlgn="b" latinLnBrk="0" hangingPunct="1"/>
                      <a:endParaRPr lang="ar-AE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ar-SA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fontAlgn="b" latinLnBrk="0" hangingPunct="1"/>
                      <a:r>
                        <a:rPr lang="ar-AE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تضع المعلمة لكل طفل أن يقوم بمهمة من اختياره أو عرض فيديو عن طفل يختار شي ويقوم بتنفيذه بالخطوات  والصور </a:t>
                      </a:r>
                    </a:p>
                    <a:p>
                      <a:pPr marL="0" algn="r" defTabSz="914400" rtl="1" eaLnBrk="1" fontAlgn="b" latinLnBrk="0" hangingPunct="1"/>
                      <a:endParaRPr lang="ar-AE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fontAlgn="b" latinLnBrk="0" hangingPunct="1"/>
                      <a:r>
                        <a:rPr lang="ar-AE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وهذا يجعل الطفل يتعلم بالمحاكات ويوسع مدارك الفهم والتفكير و الاستقلالية </a:t>
                      </a:r>
                    </a:p>
                    <a:p>
                      <a:pPr marL="0" algn="r" defTabSz="914400" rtl="1" eaLnBrk="1" fontAlgn="b" latinLnBrk="0" hangingPunct="1"/>
                      <a:endParaRPr lang="en-US" sz="1200" b="0" i="0" kern="1200" dirty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fontAlgn="b" latinLnBrk="0" hangingPunct="1"/>
                      <a:endParaRPr lang="en-US" sz="1200" b="0" i="0" kern="1200" dirty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fontAlgn="b" latinLnBrk="0" hangingPunct="1"/>
                      <a:r>
                        <a:rPr lang="ar-EG" sz="12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التدرج في تنفيذ النشاط:</a:t>
                      </a:r>
                      <a:endParaRPr lang="ar-AE" sz="1200" b="0" i="0" kern="1200" dirty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fontAlgn="b" latinLnBrk="0" hangingPunct="1"/>
                      <a:endParaRPr lang="ar-AE" sz="1200" b="0" i="0" kern="1200" dirty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fontAlgn="b" latinLnBrk="0" hangingPunct="1"/>
                      <a:endParaRPr lang="ar-AE" sz="1200" b="0" i="0" kern="1200" dirty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fontAlgn="b" latinLnBrk="0" hangingPunct="1"/>
                      <a:r>
                        <a:rPr lang="ar-AE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ممكن مساعدة الطفل في تحديد الخطة في حالة  اذا كان غير قادر </a:t>
                      </a:r>
                    </a:p>
                    <a:p>
                      <a:pPr marL="0" algn="r" defTabSz="914400" rtl="1" eaLnBrk="1" fontAlgn="b" latinLnBrk="0" hangingPunct="1"/>
                      <a:endParaRPr lang="ar-AE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fontAlgn="b" latinLnBrk="0" hangingPunct="1"/>
                      <a:r>
                        <a:rPr lang="ar-AE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فمثلاً تبدأ المعلمة كيف تزرع وردة ويقوم الطفل بوصف الخطة كل هذا سوف يساعده على مهارة ترتيب الاحداث والتفكير المنطقي والمنتظم </a:t>
                      </a:r>
                      <a:endParaRPr lang="ar-EG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fontAlgn="b" latinLnBrk="0" hangingPunct="1"/>
                      <a:endParaRPr lang="ar-EG" sz="1200" b="0" i="0" kern="1200" dirty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endParaRPr lang="ar-EG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endParaRPr lang="ar-EG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endParaRPr lang="ar-EG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endParaRPr lang="ar-EG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endParaRPr lang="ar-EG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36196" y="5618118"/>
            <a:ext cx="2743200" cy="365125"/>
          </a:xfrm>
        </p:spPr>
        <p:txBody>
          <a:bodyPr/>
          <a:lstStyle/>
          <a:p>
            <a:fld id="{00FA42EF-3AAD-44DC-B736-900FDC7B54C3}" type="datetime3">
              <a:rPr lang="en-US" smtClean="0"/>
              <a:t>9 January 2021</a:t>
            </a:fld>
            <a:endParaRPr lang="en-GB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4484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ounded Rectangle 4">
            <a:extLst>
              <a:ext uri="{FF2B5EF4-FFF2-40B4-BE49-F238E27FC236}">
                <a16:creationId xmlns:a16="http://schemas.microsoft.com/office/drawing/2014/main" id="{9F36A11B-3CE2-4B8E-ADBF-C180B6E68A3C}"/>
              </a:ext>
            </a:extLst>
          </p:cNvPr>
          <p:cNvSpPr/>
          <p:nvPr/>
        </p:nvSpPr>
        <p:spPr>
          <a:xfrm>
            <a:off x="5473162" y="4751315"/>
            <a:ext cx="4177817" cy="1015663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endParaRPr lang="ar-A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578069" y="98386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2451069"/>
              </p:ext>
            </p:extLst>
          </p:nvPr>
        </p:nvGraphicFramePr>
        <p:xfrm>
          <a:off x="193963" y="174271"/>
          <a:ext cx="11804073" cy="65229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33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0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40904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الحصة الدراسية:</a:t>
                      </a:r>
                      <a:endParaRPr lang="ar-AE" sz="1200" b="0" u="none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ar-AE" sz="1200" b="0" u="non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الهدف الرئيسي هو </a:t>
                      </a:r>
                      <a:r>
                        <a:rPr lang="ar-SA" sz="1200" dirty="0"/>
                        <a:t>وصف خطة وضعها بنفسه</a:t>
                      </a:r>
                      <a:endParaRPr lang="ar-AE" sz="1200" dirty="0"/>
                    </a:p>
                    <a:p>
                      <a:pPr marL="0" marR="0" lvl="0" indent="0" algn="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أهداف أخرى: 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تنفيذ التمارين</a:t>
                      </a:r>
                    </a:p>
                    <a:p>
                      <a:pPr algn="r" rtl="1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أن يفهم الطالب المطلوب من التسلسل في ترتيب الاحداث </a:t>
                      </a:r>
                    </a:p>
                    <a:p>
                      <a:pPr algn="r" rtl="1"/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تنمية مهارات الثقة بالنفس </a:t>
                      </a:r>
                    </a:p>
                    <a:p>
                      <a:pPr algn="r" rtl="1"/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None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تحمل المسؤولية  وتنظيم الوقت </a:t>
                      </a:r>
                      <a:endParaRPr lang="ar-EG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1200" b="1" u="none" baseline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النشاط الرياضي  </a:t>
                      </a:r>
                    </a:p>
                    <a:p>
                      <a:pPr marL="171450" indent="-171450" algn="r" rtl="1">
                        <a:buFont typeface="Arial" panose="020B0604020202020204" pitchFamily="34" charset="0"/>
                        <a:buChar char="•"/>
                      </a:pP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يقفز الطالبة مسافة من نقطة معينة، وتحديد طول المسافة التي اجتازها.</a:t>
                      </a:r>
                    </a:p>
                    <a:p>
                      <a:pPr algn="r" rtl="1"/>
                      <a:endParaRPr lang="ar-AE" sz="1200" b="1" u="none" baseline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النشاط الفني: 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صنع خط الأعداد بطريقة فنية مختلفة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ar-AE" sz="1200" b="1" u="none" baseline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النشاط الموسيقى:</a:t>
                      </a:r>
                    </a:p>
                    <a:p>
                      <a:pPr algn="r" rtl="1"/>
                      <a:r>
                        <a:rPr lang="ar-AE" sz="1200" b="0" u="none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الإستماع لنشيدة خط الأعداد</a:t>
                      </a: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1"/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دليل للمعلم</a:t>
                      </a:r>
                    </a:p>
                    <a:p>
                      <a:pPr algn="ctr" rtl="1"/>
                      <a:endParaRPr lang="ar-AE" sz="1400" b="1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92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أن يحل الطالب أوراق العمل المرفقة.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الواجب المنزلي </a:t>
                      </a:r>
                      <a:endParaRPr lang="en-US" sz="1200" b="1" u="non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16429">
                <a:tc>
                  <a:txBody>
                    <a:bodyPr/>
                    <a:lstStyle/>
                    <a:p>
                      <a:pPr algn="r" rtl="1"/>
                      <a:endParaRPr lang="ar-S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تمارين الكترونية</a:t>
                      </a:r>
                      <a:endParaRPr lang="en-US" sz="1200" b="1" u="non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8302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جيد :  التخطيط وإعطاء الحل وتنظيم الخطة وكتابتها                                                                متوسط:  وصف الطالب للمشكلة ووضع الحل                                                             ضعيف: فهم الطالب للهدف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التقييم</a:t>
                      </a:r>
                      <a:endParaRPr lang="en-US" sz="1200" b="1" u="non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276138" y="6188570"/>
            <a:ext cx="1158380" cy="365125"/>
          </a:xfrm>
        </p:spPr>
        <p:txBody>
          <a:bodyPr/>
          <a:lstStyle/>
          <a:p>
            <a:fld id="{DFA59B4A-862E-4296-9049-49655D5CFC94}" type="datetime3">
              <a:rPr lang="en-US" smtClean="0"/>
              <a:t>9 January 2021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49517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9195BEB-A072-45D8-848D-E8CA744F9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-360000">
            <a:off x="310040" y="1230174"/>
            <a:ext cx="3799519" cy="336687"/>
          </a:xfrm>
        </p:spPr>
        <p:txBody>
          <a:bodyPr anchor="ctr">
            <a:noAutofit/>
          </a:bodyPr>
          <a:lstStyle/>
          <a:p>
            <a:pPr algn="r" rtl="1" fontAlgn="b"/>
            <a:r>
              <a:rPr lang="ar-SA" sz="2000" dirty="0"/>
              <a:t>وصف خطة وضعها بنفسه</a:t>
            </a:r>
            <a:endParaRPr lang="ar-SA" sz="20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587D558-5792-4FF7-9111-65F4C874C6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2038" y="2442380"/>
            <a:ext cx="4548148" cy="804672"/>
          </a:xfrm>
        </p:spPr>
        <p:txBody>
          <a:bodyPr>
            <a:normAutofit/>
          </a:bodyPr>
          <a:lstStyle/>
          <a:p>
            <a:pPr lvl="1" algn="ctr" fontAlgn="base"/>
            <a:r>
              <a:rPr lang="ar-AE" sz="2400" dirty="0">
                <a:solidFill>
                  <a:schemeClr val="bg1"/>
                </a:solidFill>
                <a:latin typeface="inherit"/>
              </a:rPr>
              <a:t>الهدف : </a:t>
            </a:r>
            <a:endParaRPr lang="ar-EG" sz="2400" b="1" i="0" dirty="0">
              <a:solidFill>
                <a:schemeClr val="bg1"/>
              </a:solidFill>
              <a:effectLst/>
              <a:latin typeface="Arimo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E58025A-9737-434D-AE90-0CC9E799028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2038" y="3429000"/>
            <a:ext cx="3913188" cy="2249488"/>
          </a:xfrm>
        </p:spPr>
        <p:txBody>
          <a:bodyPr>
            <a:normAutofit/>
          </a:bodyPr>
          <a:lstStyle/>
          <a:p>
            <a:pPr marL="0" indent="0" algn="r">
              <a:lnSpc>
                <a:spcPct val="150000"/>
              </a:lnSpc>
              <a:buNone/>
            </a:pPr>
            <a:endParaRPr lang="ar-EG" sz="1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endParaRPr lang="ar-EG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AE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أن يفهم الطالب المطلوب من التسلسل في ترتيب الاحداث </a:t>
            </a:r>
          </a:p>
          <a:p>
            <a:pPr algn="r" rtl="1"/>
            <a:endParaRPr lang="ar-AE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AE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تنمية مهارات الثقة بالنفس </a:t>
            </a:r>
          </a:p>
          <a:p>
            <a:pPr algn="r" rtl="1"/>
            <a:endParaRPr lang="ar-AE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r" rtl="1">
              <a:buNone/>
            </a:pPr>
            <a:r>
              <a:rPr lang="ar-AE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تحمل المسؤولية  وتنظيم الوقت </a:t>
            </a:r>
            <a:endParaRPr lang="ar-EG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endParaRPr lang="ar-EG" sz="1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endParaRPr lang="ar-EG" sz="1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r" rtl="1">
              <a:buNone/>
            </a:pPr>
            <a:endParaRPr lang="ar-EG" sz="1200" b="0" i="0" dirty="0">
              <a:effectLst/>
              <a:latin typeface="Arimo"/>
            </a:endParaRPr>
          </a:p>
          <a:p>
            <a:pPr lvl="1" algn="r" fontAlgn="base"/>
            <a:endParaRPr lang="ar-AE" sz="1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E8D56A-2615-403F-A09F-BC30DF1EE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5B7AE-9453-41D7-AC83-A2E65FBBCAE4}" type="datetime3">
              <a:rPr lang="en-US" noProof="0" smtClean="0"/>
              <a:t>9 January 2021</a:t>
            </a:fld>
            <a:endParaRPr lang="en-US" noProof="0" dirty="0"/>
          </a:p>
        </p:txBody>
      </p:sp>
      <p:pic>
        <p:nvPicPr>
          <p:cNvPr id="8" name="Picture 7" descr="A picture containing diagram&#10;&#10;Description automatically generated">
            <a:extLst>
              <a:ext uri="{FF2B5EF4-FFF2-40B4-BE49-F238E27FC236}">
                <a16:creationId xmlns:a16="http://schemas.microsoft.com/office/drawing/2014/main" id="{9A8A8A47-A667-43B2-8CB9-6B9E770B49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83434">
            <a:off x="6723328" y="780785"/>
            <a:ext cx="4043551" cy="4127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709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9026" y="287639"/>
            <a:ext cx="4685739" cy="832104"/>
          </a:xfrm>
        </p:spPr>
        <p:txBody>
          <a:bodyPr>
            <a:normAutofit/>
          </a:bodyPr>
          <a:lstStyle/>
          <a:p>
            <a:pPr algn="ctr"/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نموذج لوضع خطة </a:t>
            </a:r>
            <a:endParaRPr lang="en-US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664926-800F-4781-AC02-589EA9E8E9C8}"/>
              </a:ext>
            </a:extLst>
          </p:cNvPr>
          <p:cNvSpPr txBox="1"/>
          <p:nvPr/>
        </p:nvSpPr>
        <p:spPr>
          <a:xfrm>
            <a:off x="4269996" y="1501629"/>
            <a:ext cx="63959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400" dirty="0">
                <a:solidFill>
                  <a:srgbClr val="FF0000"/>
                </a:solidFill>
              </a:rPr>
              <a:t>مراحل نمو النبتة ؟</a:t>
            </a:r>
          </a:p>
          <a:p>
            <a:pPr algn="r"/>
            <a:r>
              <a:rPr lang="ar-AE" sz="2400" dirty="0"/>
              <a:t>المطلوب : ترتيب الصور لمراحل نمو النبتة </a:t>
            </a:r>
            <a:endParaRPr lang="en-GB" sz="2400" dirty="0"/>
          </a:p>
        </p:txBody>
      </p:sp>
      <p:pic>
        <p:nvPicPr>
          <p:cNvPr id="6" name="Picture 5" descr="A group of plants in pots&#10;&#10;Description automatically generated with low confidence">
            <a:extLst>
              <a:ext uri="{FF2B5EF4-FFF2-40B4-BE49-F238E27FC236}">
                <a16:creationId xmlns:a16="http://schemas.microsoft.com/office/drawing/2014/main" id="{9CF0B252-4822-4123-B6BB-446BE8276B4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874"/>
          <a:stretch/>
        </p:blipFill>
        <p:spPr>
          <a:xfrm>
            <a:off x="5551138" y="2892103"/>
            <a:ext cx="981513" cy="25622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6" descr="A group of plants in pots&#10;&#10;Description automatically generated with low confidence">
            <a:extLst>
              <a:ext uri="{FF2B5EF4-FFF2-40B4-BE49-F238E27FC236}">
                <a16:creationId xmlns:a16="http://schemas.microsoft.com/office/drawing/2014/main" id="{A80A4FF1-DA62-4BB0-92AC-15C2CB6795F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54" r="60120"/>
          <a:stretch/>
        </p:blipFill>
        <p:spPr>
          <a:xfrm>
            <a:off x="1880469" y="2892103"/>
            <a:ext cx="981513" cy="25622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7" descr="A group of plants in pots&#10;&#10;Description automatically generated with low confidence">
            <a:extLst>
              <a:ext uri="{FF2B5EF4-FFF2-40B4-BE49-F238E27FC236}">
                <a16:creationId xmlns:a16="http://schemas.microsoft.com/office/drawing/2014/main" id="{7C179F5D-00AF-4C1D-8FA6-83BF393A4CA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35" r="42087"/>
          <a:stretch/>
        </p:blipFill>
        <p:spPr>
          <a:xfrm>
            <a:off x="7369695" y="2892103"/>
            <a:ext cx="906011" cy="25622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Picture 8" descr="A group of plants in pots&#10;&#10;Description automatically generated with low confidence">
            <a:extLst>
              <a:ext uri="{FF2B5EF4-FFF2-40B4-BE49-F238E27FC236}">
                <a16:creationId xmlns:a16="http://schemas.microsoft.com/office/drawing/2014/main" id="{89B32B5A-9442-4514-8902-1978F6AADFB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508" r="23366"/>
          <a:stretch/>
        </p:blipFill>
        <p:spPr>
          <a:xfrm>
            <a:off x="3699026" y="2892103"/>
            <a:ext cx="981513" cy="25622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Picture 9" descr="A group of plants in pots&#10;&#10;Description automatically generated with low confidence">
            <a:extLst>
              <a:ext uri="{FF2B5EF4-FFF2-40B4-BE49-F238E27FC236}">
                <a16:creationId xmlns:a16="http://schemas.microsoft.com/office/drawing/2014/main" id="{45E9FF63-1803-48B9-A3F4-E3EB6485758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090"/>
          <a:stretch/>
        </p:blipFill>
        <p:spPr>
          <a:xfrm>
            <a:off x="9399165" y="2892104"/>
            <a:ext cx="1166070" cy="25622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2EDCCB1B-7C5C-4BEA-AE0A-A73200D2A4A6}"/>
              </a:ext>
            </a:extLst>
          </p:cNvPr>
          <p:cNvSpPr/>
          <p:nvPr/>
        </p:nvSpPr>
        <p:spPr>
          <a:xfrm>
            <a:off x="9905650" y="5612235"/>
            <a:ext cx="439723" cy="46139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FF0959C2-1438-4A17-A2B7-A9B764C2BEB6}"/>
              </a:ext>
            </a:extLst>
          </p:cNvPr>
          <p:cNvSpPr/>
          <p:nvPr/>
        </p:nvSpPr>
        <p:spPr>
          <a:xfrm>
            <a:off x="7602838" y="5610035"/>
            <a:ext cx="439723" cy="46139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E8864C68-442F-4FF4-8080-6BA1C2355B59}"/>
              </a:ext>
            </a:extLst>
          </p:cNvPr>
          <p:cNvSpPr/>
          <p:nvPr/>
        </p:nvSpPr>
        <p:spPr>
          <a:xfrm>
            <a:off x="5822032" y="5610035"/>
            <a:ext cx="439723" cy="46139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75F1CD23-DBFF-4EE0-8F09-6F7F1EC5F54A}"/>
              </a:ext>
            </a:extLst>
          </p:cNvPr>
          <p:cNvSpPr/>
          <p:nvPr/>
        </p:nvSpPr>
        <p:spPr>
          <a:xfrm>
            <a:off x="3917070" y="5610035"/>
            <a:ext cx="439723" cy="46139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D97F8CC5-98FA-463E-8108-4E14725A83E9}"/>
              </a:ext>
            </a:extLst>
          </p:cNvPr>
          <p:cNvSpPr/>
          <p:nvPr/>
        </p:nvSpPr>
        <p:spPr>
          <a:xfrm>
            <a:off x="2053981" y="5606223"/>
            <a:ext cx="439723" cy="46139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15489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74378" y="167780"/>
            <a:ext cx="4723002" cy="847288"/>
          </a:xfrm>
        </p:spPr>
        <p:txBody>
          <a:bodyPr anchor="b">
            <a:normAutofit fontScale="90000"/>
          </a:bodyPr>
          <a:lstStyle/>
          <a:p>
            <a:pPr algn="ctr"/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نموذج 2 </a:t>
            </a:r>
            <a:b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المطلوب جعل الطالب التحدث عن الأفعال التي امامه وعلية أن يكمل الحديث بوضع خطة لما  ستفعله البنت بعد الخروج من المنزل والذهاب الى المدرسة </a:t>
            </a:r>
            <a:endParaRPr lang="en-US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A picture containing text, container, box&#10;&#10;Description automatically generated">
            <a:extLst>
              <a:ext uri="{FF2B5EF4-FFF2-40B4-BE49-F238E27FC236}">
                <a16:creationId xmlns:a16="http://schemas.microsoft.com/office/drawing/2014/main" id="{22D5635B-4419-41DF-AD3F-6C8F0A279E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897" y="1242938"/>
            <a:ext cx="7505386" cy="5372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0322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9026" y="287639"/>
            <a:ext cx="4685739" cy="832104"/>
          </a:xfrm>
        </p:spPr>
        <p:txBody>
          <a:bodyPr>
            <a:normAutofit/>
          </a:bodyPr>
          <a:lstStyle/>
          <a:p>
            <a:pPr algn="ctr"/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نموذج 3 </a:t>
            </a:r>
            <a:b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رتب الاحداث القصة وقم بإضافة  </a:t>
            </a:r>
            <a:r>
              <a:rPr lang="ar-AE" sz="16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خطة</a:t>
            </a:r>
            <a:endParaRPr lang="en-US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A screenshot of a video game&#10;&#10;Description automatically generated with medium confidence">
            <a:extLst>
              <a:ext uri="{FF2B5EF4-FFF2-40B4-BE49-F238E27FC236}">
                <a16:creationId xmlns:a16="http://schemas.microsoft.com/office/drawing/2014/main" id="{89C90ED2-FA96-4418-B5A6-5FE1C189091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92" t="16328" r="3342" b="10612"/>
          <a:stretch/>
        </p:blipFill>
        <p:spPr>
          <a:xfrm>
            <a:off x="1590307" y="1592949"/>
            <a:ext cx="3802787" cy="434132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CC0BE31-F467-4D58-9E61-CB8EC7A9E102}"/>
              </a:ext>
            </a:extLst>
          </p:cNvPr>
          <p:cNvSpPr txBox="1"/>
          <p:nvPr/>
        </p:nvSpPr>
        <p:spPr>
          <a:xfrm>
            <a:off x="5584868" y="1959429"/>
            <a:ext cx="605146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dirty="0"/>
              <a:t>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04884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A95CD3E956C849AEC0DC8201AB0F63" ma:contentTypeVersion="0" ma:contentTypeDescription="Create a new document." ma:contentTypeScope="" ma:versionID="d134e233a686a922c192be35c38273d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413257cd9829394d17656a545d5fa4e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29B71CD-FDA5-4CF8-AF12-7F2B3E073E7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1D1AD35-AF57-4B32-8A96-2853E34EF9C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2EED42B-3B47-45C2-9F50-0B4533C0F1E3}">
  <ds:schemaRefs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elements/1.1/"/>
    <ds:schemaRef ds:uri="http://purl.org/dc/dcmitype/"/>
    <ds:schemaRef ds:uri="0860e916-1933-4f54-bf75-902e7a9d18bb"/>
    <ds:schemaRef ds:uri="http://purl.org/dc/terms/"/>
    <ds:schemaRef ds:uri="c1803469-1359-4921-b8b2-4aa11e6de6e4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3075</TotalTime>
  <Words>545</Words>
  <Application>Microsoft Office PowerPoint</Application>
  <PresentationFormat>Widescreen</PresentationFormat>
  <Paragraphs>147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Arial</vt:lpstr>
      <vt:lpstr>Arimo</vt:lpstr>
      <vt:lpstr>Calibri</vt:lpstr>
      <vt:lpstr>Calibri Light</vt:lpstr>
      <vt:lpstr>Franklin Gothic Book</vt:lpstr>
      <vt:lpstr>inherit</vt:lpstr>
      <vt:lpstr>Sakkal Majalla</vt:lpstr>
      <vt:lpstr>Times New Roman</vt:lpstr>
      <vt:lpstr>Office Theme</vt:lpstr>
      <vt:lpstr>1_Office Theme</vt:lpstr>
      <vt:lpstr>وصف خطة وضعها بنفسه </vt:lpstr>
      <vt:lpstr>PowerPoint Presentation</vt:lpstr>
      <vt:lpstr>PowerPoint Presentation</vt:lpstr>
      <vt:lpstr>PowerPoint Presentation</vt:lpstr>
      <vt:lpstr>PowerPoint Presentation</vt:lpstr>
      <vt:lpstr>وصف خطة وضعها بنفسه</vt:lpstr>
      <vt:lpstr>نموذج لوضع خطة </vt:lpstr>
      <vt:lpstr>نموذج 2  المطلوب جعل الطالب التحدث عن الأفعال التي امامه وعلية أن يكمل الحديث بوضع خطة لما  ستفعله البنت بعد الخروج من المنزل والذهاب الى المدرسة </vt:lpstr>
      <vt:lpstr>نموذج 3   رتب الاحداث القصة وقم بإضافة  خطة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العنوان الرئيسي للهدف</dc:title>
  <dc:creator>NADYAH NASSER ALKAABI</dc:creator>
  <cp:lastModifiedBy>JUMAH SHUAIB MUSTAFA</cp:lastModifiedBy>
  <cp:revision>282</cp:revision>
  <dcterms:created xsi:type="dcterms:W3CDTF">2020-07-26T19:33:45Z</dcterms:created>
  <dcterms:modified xsi:type="dcterms:W3CDTF">2021-01-09T10:00:06Z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0x010100E8A95CD3E956C849AEC0DC8201AB0F63</vt:lpwstr>
  </property>
</Properties>
</file>