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3"/>
  </p:notesMasterIdLst>
  <p:sldIdLst>
    <p:sldId id="267" r:id="rId6"/>
    <p:sldId id="297" r:id="rId7"/>
    <p:sldId id="257" r:id="rId8"/>
    <p:sldId id="258" r:id="rId9"/>
    <p:sldId id="287" r:id="rId10"/>
    <p:sldId id="298" r:id="rId11"/>
    <p:sldId id="29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p:normalViewPr>
  <p:slideViewPr>
    <p:cSldViewPr snapToGrid="0">
      <p:cViewPr varScale="1">
        <p:scale>
          <a:sx n="115" d="100"/>
          <a:sy n="115" d="100"/>
        </p:scale>
        <p:origin x="378"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877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017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9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9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9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9 January 2021</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411259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9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9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9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9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9 January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9 January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9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9 January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9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9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9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9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9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9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9 January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9 January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9 January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9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9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9 January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 id="2147483676"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9 January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cMOWaUS54PE"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 Id="rId5" Type="http://schemas.openxmlformats.org/officeDocument/2006/relationships/image" Target="../media/image13.jpe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425217" y="3237546"/>
            <a:ext cx="4362558" cy="1114784"/>
          </a:xfrm>
        </p:spPr>
        <p:txBody>
          <a:bodyPr>
            <a:normAutofit fontScale="90000"/>
          </a:bodyPr>
          <a:lstStyle/>
          <a:p>
            <a:pPr algn="r" rtl="1" fontAlgn="b"/>
            <a:r>
              <a:rPr lang="ar-SA" sz="2800" dirty="0"/>
              <a:t>يتابع الاخبار على الاجهزة الالكترونية</a:t>
            </a:r>
            <a:r>
              <a:rPr lang="ar-SA" sz="2800" dirty="0">
                <a:solidFill>
                  <a:srgbClr val="000000"/>
                </a:solidFill>
                <a:latin typeface="Calibri" panose="020F0502020204030204" pitchFamily="34" charset="0"/>
              </a:rPr>
              <a:t/>
            </a:r>
            <a:br>
              <a:rPr lang="ar-SA" sz="2800" dirty="0">
                <a:solidFill>
                  <a:srgbClr val="000000"/>
                </a:solidFill>
                <a:latin typeface="Calibri" panose="020F0502020204030204" pitchFamily="34" charset="0"/>
              </a:rPr>
            </a:br>
            <a:r>
              <a:rPr lang="ar-SA" sz="2800" dirty="0">
                <a:solidFill>
                  <a:srgbClr val="000000"/>
                </a:solidFill>
                <a:latin typeface="Calibri" panose="020F0502020204030204" pitchFamily="34" charset="0"/>
              </a:rPr>
              <a:t/>
            </a:r>
            <a:br>
              <a:rPr lang="ar-SA" sz="2800" dirty="0">
                <a:solidFill>
                  <a:srgbClr val="000000"/>
                </a:solidFill>
                <a:latin typeface="Calibri" panose="020F0502020204030204" pitchFamily="34" charset="0"/>
              </a:rPr>
            </a:br>
            <a:endParaRPr lang="ar-SA" sz="2800" dirty="0">
              <a:solidFill>
                <a:srgbClr val="000000"/>
              </a:solidFill>
              <a:latin typeface="Calibri" panose="020F0502020204030204" pitchFamily="34" charset="0"/>
            </a:endParaRPr>
          </a:p>
        </p:txBody>
      </p:sp>
      <p:pic>
        <p:nvPicPr>
          <p:cNvPr id="4" name="Picture 3"/>
          <p:cNvPicPr>
            <a:picLocks noChangeAspect="1"/>
          </p:cNvPicPr>
          <p:nvPr/>
        </p:nvPicPr>
        <p:blipFill>
          <a:blip r:embed="rId2">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
        <p:nvSpPr>
          <p:cNvPr id="5" name="Rectangle 4"/>
          <p:cNvSpPr/>
          <p:nvPr/>
        </p:nvSpPr>
        <p:spPr>
          <a:xfrm rot="557694">
            <a:off x="8472525" y="5266975"/>
            <a:ext cx="2643672" cy="369332"/>
          </a:xfrm>
          <a:prstGeom prst="rect">
            <a:avLst/>
          </a:prstGeom>
        </p:spPr>
        <p:txBody>
          <a:bodyPr wrap="none">
            <a:spAutoFit/>
          </a:bodyPr>
          <a:lstStyle/>
          <a:p>
            <a:r>
              <a:rPr lang="ar-AE" b="1" dirty="0">
                <a:solidFill>
                  <a:schemeClr val="bg1"/>
                </a:solidFill>
                <a:latin typeface="Sakkal Majalla" panose="02000000000000000000" pitchFamily="2" charset="-78"/>
                <a:cs typeface="Sakkal Majalla" panose="02000000000000000000" pitchFamily="2" charset="-78"/>
              </a:rPr>
              <a:t>مقدم الهدف:</a:t>
            </a:r>
            <a:r>
              <a:rPr lang="ar-EG" b="1" dirty="0">
                <a:solidFill>
                  <a:schemeClr val="bg1"/>
                </a:solidFill>
                <a:latin typeface="Sakkal Majalla" panose="02000000000000000000" pitchFamily="2" charset="-78"/>
                <a:cs typeface="Sakkal Majalla" panose="02000000000000000000" pitchFamily="2" charset="-78"/>
              </a:rPr>
              <a:t> </a:t>
            </a:r>
            <a:r>
              <a:rPr lang="ar-AE" b="1" dirty="0">
                <a:solidFill>
                  <a:schemeClr val="bg1"/>
                </a:solidFill>
                <a:latin typeface="Sakkal Majalla" panose="02000000000000000000" pitchFamily="2" charset="-78"/>
                <a:cs typeface="Sakkal Majalla" panose="02000000000000000000" pitchFamily="2" charset="-78"/>
              </a:rPr>
              <a:t>عفراء مبارك المنصوري</a:t>
            </a:r>
            <a:endParaRPr lang="en-US" dirty="0">
              <a:solidFill>
                <a:schemeClr val="bg1"/>
              </a:solidFill>
            </a:endParaRPr>
          </a:p>
        </p:txBody>
      </p:sp>
      <p:pic>
        <p:nvPicPr>
          <p:cNvPr id="6" name="Picture 5" descr="A child and a child using a computer&#10;&#10;Description automatically generated with low confidence">
            <a:extLst>
              <a:ext uri="{FF2B5EF4-FFF2-40B4-BE49-F238E27FC236}">
                <a16:creationId xmlns:a16="http://schemas.microsoft.com/office/drawing/2014/main" id="{08AD99B3-A740-4836-91C5-A7A8FFEF58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920471">
            <a:off x="625427" y="1915243"/>
            <a:ext cx="5065676" cy="3468502"/>
          </a:xfrm>
          <a:prstGeom prst="rect">
            <a:avLst/>
          </a:prstGeom>
        </p:spPr>
      </p:pic>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360000">
            <a:off x="529179" y="1226137"/>
            <a:ext cx="3799519" cy="336687"/>
          </a:xfrm>
        </p:spPr>
        <p:txBody>
          <a:bodyPr anchor="ctr">
            <a:normAutofit fontScale="90000"/>
          </a:bodyPr>
          <a:lstStyle/>
          <a:p>
            <a:pPr algn="r" rtl="1" fontAlgn="b"/>
            <a:r>
              <a:rPr lang="ar-SA" sz="2000" dirty="0"/>
              <a:t>يتابع الاخبار على الاجهزة الالكترونية</a:t>
            </a:r>
            <a:endParaRPr lang="ar-SA" sz="2000" dirty="0">
              <a:solidFill>
                <a:srgbClr val="000000"/>
              </a:solidFill>
              <a:latin typeface="Calibri" panose="020F0502020204030204" pitchFamily="34" charset="0"/>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a:xfrm>
            <a:off x="642038" y="2442380"/>
            <a:ext cx="4548148" cy="804672"/>
          </a:xfrm>
        </p:spPr>
        <p:txBody>
          <a:bodyPr>
            <a:normAutofit/>
          </a:bodyPr>
          <a:lstStyle/>
          <a:p>
            <a:pPr lvl="1" algn="ctr" fontAlgn="base"/>
            <a:r>
              <a:rPr lang="ar-EG" sz="1200" dirty="0">
                <a:solidFill>
                  <a:schemeClr val="bg1"/>
                </a:solidFill>
                <a:latin typeface="inherit"/>
              </a:rPr>
              <a:t>                 </a:t>
            </a:r>
            <a:r>
              <a:rPr lang="ar-AE" sz="1200" dirty="0">
                <a:solidFill>
                  <a:schemeClr val="bg1"/>
                </a:solidFill>
                <a:latin typeface="inherit"/>
              </a:rPr>
              <a:t>الهدف </a:t>
            </a:r>
            <a:r>
              <a:rPr lang="ar-AE" sz="1600" dirty="0">
                <a:solidFill>
                  <a:schemeClr val="bg1"/>
                </a:solidFill>
                <a:latin typeface="inherit"/>
              </a:rPr>
              <a:t>: </a:t>
            </a:r>
            <a:endParaRPr lang="ar-EG" sz="1800" b="1" i="0" dirty="0">
              <a:solidFill>
                <a:schemeClr val="bg1"/>
              </a:solidFill>
              <a:effectLst/>
              <a:latin typeface="Arimo"/>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642038" y="3429000"/>
            <a:ext cx="3913188" cy="2249488"/>
          </a:xfrm>
        </p:spPr>
        <p:txBody>
          <a:bodyPr>
            <a:normAutofit/>
          </a:bodyPr>
          <a:lstStyle/>
          <a:p>
            <a:pPr marL="0" indent="0" algn="r" rtl="1">
              <a:buNone/>
            </a:pPr>
            <a:r>
              <a:rPr lang="ar-AE" b="1" dirty="0">
                <a:latin typeface="Sakkal Majalla" panose="02000000000000000000" pitchFamily="2" charset="-78"/>
                <a:cs typeface="Sakkal Majalla" panose="02000000000000000000" pitchFamily="2" charset="-78"/>
              </a:rPr>
              <a:t>ربط الطفل بما يدور حوله من أحداث . </a:t>
            </a:r>
          </a:p>
          <a:p>
            <a:pPr marL="0" indent="0" algn="r" rtl="1">
              <a:buNone/>
            </a:pPr>
            <a:endParaRPr lang="ar-AE" b="1" dirty="0">
              <a:latin typeface="Sakkal Majalla" panose="02000000000000000000" pitchFamily="2" charset="-78"/>
              <a:cs typeface="Sakkal Majalla" panose="02000000000000000000" pitchFamily="2" charset="-78"/>
            </a:endParaRPr>
          </a:p>
          <a:p>
            <a:pPr marL="0" indent="0" algn="r" rtl="1">
              <a:buNone/>
            </a:pPr>
            <a:r>
              <a:rPr lang="ar-AE" b="1" dirty="0">
                <a:latin typeface="Sakkal Majalla" panose="02000000000000000000" pitchFamily="2" charset="-78"/>
                <a:cs typeface="Sakkal Majalla" panose="02000000000000000000" pitchFamily="2" charset="-78"/>
              </a:rPr>
              <a:t>التعريف بالمواقع الموثوق بها .</a:t>
            </a:r>
          </a:p>
          <a:p>
            <a:pPr marL="0" indent="0" algn="r" rtl="1">
              <a:buNone/>
            </a:pPr>
            <a:endParaRPr lang="ar-AE" b="1" dirty="0">
              <a:latin typeface="Sakkal Majalla" panose="02000000000000000000" pitchFamily="2" charset="-78"/>
              <a:cs typeface="Sakkal Majalla" panose="02000000000000000000" pitchFamily="2" charset="-78"/>
            </a:endParaRPr>
          </a:p>
          <a:p>
            <a:pPr marL="0" indent="0" algn="r" rtl="1">
              <a:buNone/>
            </a:pPr>
            <a:r>
              <a:rPr lang="ar-AE" b="1" dirty="0">
                <a:latin typeface="Sakkal Majalla" panose="02000000000000000000" pitchFamily="2" charset="-78"/>
                <a:cs typeface="Sakkal Majalla" panose="02000000000000000000" pitchFamily="2" charset="-78"/>
              </a:rPr>
              <a:t>قدرة الطالب على تميز الإخبار الصادقة والإشاعات. </a:t>
            </a:r>
            <a:endParaRPr lang="ar-EG"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marL="0" indent="0" algn="r" rtl="1">
              <a:buNone/>
            </a:pPr>
            <a:r>
              <a:rPr lang="ar-AE" sz="1200" b="1" dirty="0">
                <a:latin typeface="Sakkal Majalla" panose="02000000000000000000" pitchFamily="2" charset="-78"/>
                <a:cs typeface="Sakkal Majalla" panose="02000000000000000000" pitchFamily="2" charset="-78"/>
              </a:rPr>
              <a:t>تعرف الطالب على وجود اكثر من طريقة لنشر الإخبار على الاجهزة الاكترونية. </a:t>
            </a:r>
            <a:endParaRPr lang="ar-EG" sz="1200" b="1" dirty="0">
              <a:latin typeface="Sakkal Majalla" panose="02000000000000000000" pitchFamily="2" charset="-78"/>
              <a:cs typeface="Sakkal Majalla" panose="02000000000000000000" pitchFamily="2" charset="-78"/>
            </a:endParaRPr>
          </a:p>
          <a:p>
            <a:pPr algn="r" rtl="1"/>
            <a:endParaRPr lang="ar-EG" sz="1200" b="1" dirty="0">
              <a:latin typeface="Sakkal Majalla" panose="02000000000000000000" pitchFamily="2" charset="-78"/>
              <a:cs typeface="Sakkal Majalla" panose="02000000000000000000" pitchFamily="2" charset="-78"/>
            </a:endParaRPr>
          </a:p>
          <a:p>
            <a:pPr marL="0" indent="0" algn="r" rtl="1">
              <a:buNone/>
            </a:pPr>
            <a:endParaRPr lang="ar-EG" sz="1200" b="0" i="0" dirty="0">
              <a:effectLst/>
              <a:latin typeface="Arimo"/>
            </a:endParaRPr>
          </a:p>
          <a:p>
            <a:pPr lvl="1" algn="r" fontAlgn="base"/>
            <a:endParaRPr lang="ar-AE" sz="12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2</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9 January 2021</a:t>
            </a:fld>
            <a:endParaRPr lang="en-US" noProof="0" dirty="0"/>
          </a:p>
        </p:txBody>
      </p:sp>
      <p:pic>
        <p:nvPicPr>
          <p:cNvPr id="8" name="Picture 7" descr="Diagram&#10;&#10;Description automatically generated">
            <a:extLst>
              <a:ext uri="{FF2B5EF4-FFF2-40B4-BE49-F238E27FC236}">
                <a16:creationId xmlns:a16="http://schemas.microsoft.com/office/drawing/2014/main" id="{DE821CF1-EA10-4020-B161-8ECB62EA35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75938">
            <a:off x="6570382" y="479300"/>
            <a:ext cx="4302945" cy="4954609"/>
          </a:xfrm>
          <a:prstGeom prst="rect">
            <a:avLst/>
          </a:prstGeom>
        </p:spPr>
      </p:pic>
    </p:spTree>
    <p:extLst>
      <p:ext uri="{BB962C8B-B14F-4D97-AF65-F5344CB8AC3E}">
        <p14:creationId xmlns:p14="http://schemas.microsoft.com/office/powerpoint/2010/main" val="3709709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47423679"/>
              </p:ext>
            </p:extLst>
          </p:nvPr>
        </p:nvGraphicFramePr>
        <p:xfrm>
          <a:off x="154004" y="220749"/>
          <a:ext cx="11906451" cy="6280719"/>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181548">
                  <a:extLst>
                    <a:ext uri="{9D8B030D-6E8A-4147-A177-3AD203B41FA5}">
                      <a16:colId xmlns:a16="http://schemas.microsoft.com/office/drawing/2014/main" val="2032493190"/>
                    </a:ext>
                  </a:extLst>
                </a:gridCol>
                <a:gridCol w="3254928">
                  <a:extLst>
                    <a:ext uri="{9D8B030D-6E8A-4147-A177-3AD203B41FA5}">
                      <a16:colId xmlns:a16="http://schemas.microsoft.com/office/drawing/2014/main" val="4078435238"/>
                    </a:ext>
                  </a:extLst>
                </a:gridCol>
                <a:gridCol w="1171545">
                  <a:extLst>
                    <a:ext uri="{9D8B030D-6E8A-4147-A177-3AD203B41FA5}">
                      <a16:colId xmlns:a16="http://schemas.microsoft.com/office/drawing/2014/main" val="20001"/>
                    </a:ext>
                  </a:extLst>
                </a:gridCol>
              </a:tblGrid>
              <a:tr h="656779">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a:t>
                      </a:r>
                      <a:r>
                        <a:rPr lang="ar-AE" sz="1200" b="1" dirty="0" smtClean="0">
                          <a:latin typeface="Sakkal Majalla" panose="02000000000000000000" pitchFamily="2" charset="-78"/>
                          <a:cs typeface="Sakkal Majalla" panose="02000000000000000000" pitchFamily="2" charset="-78"/>
                        </a:rPr>
                        <a:t>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أ. عفراء مبارك المنصوري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b"/>
                      <a:r>
                        <a:rPr lang="ar-SA" sz="1100" u="none" strike="noStrike" dirty="0">
                          <a:effectLst/>
                        </a:rPr>
                        <a:t>يتابع الاخبار على الاجهزة الالكترونية</a:t>
                      </a:r>
                      <a:endParaRPr lang="ar-SA" sz="1100" b="0" i="0" u="none" strike="noStrike" dirty="0">
                        <a:solidFill>
                          <a:srgbClr val="000000"/>
                        </a:solidFill>
                        <a:effectLst/>
                        <a:latin typeface="Calibri" panose="020F0502020204030204" pitchFamily="34" charset="0"/>
                      </a:endParaRPr>
                    </a:p>
                    <a:p>
                      <a:pPr algn="ctr" rtl="1" fontAlgn="b"/>
                      <a:endParaRPr lang="ar-SA" sz="1100" b="0" i="0" u="none" strike="noStrike" dirty="0">
                        <a:solidFill>
                          <a:srgbClr val="000000"/>
                        </a:solidFill>
                        <a:effectLst/>
                        <a:latin typeface="Calibri" panose="020F0502020204030204" pitchFamily="34" charset="0"/>
                      </a:endParaRPr>
                    </a:p>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1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ar-AE" sz="1100" b="1" i="0" u="none" strike="noStrike" baseline="0" dirty="0">
                          <a:solidFill>
                            <a:srgbClr val="FF0000"/>
                          </a:solidFill>
                          <a:effectLst/>
                          <a:latin typeface="Sakkal Majalla" panose="02000000000000000000" pitchFamily="2" charset="-78"/>
                          <a:cs typeface="Sakkal Majalla" panose="02000000000000000000" pitchFamily="2" charset="-78"/>
                        </a:rPr>
                        <a:t> ( </a:t>
                      </a:r>
                      <a:r>
                        <a:rPr lang="en-US" sz="1100" b="1" i="0" u="none" strike="noStrike" baseline="0" dirty="0">
                          <a:solidFill>
                            <a:srgbClr val="FF0000"/>
                          </a:solidFill>
                          <a:effectLst/>
                          <a:latin typeface="Sakkal Majalla" panose="02000000000000000000" pitchFamily="2" charset="-78"/>
                          <a:cs typeface="Sakkal Majalla" panose="02000000000000000000" pitchFamily="2" charset="-78"/>
                        </a:rPr>
                        <a:t>(2165</a:t>
                      </a:r>
                      <a:endParaRPr lang="en-GB" sz="1100" b="0"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40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 </a:t>
                      </a:r>
                      <a:r>
                        <a:rPr lang="ar-AE" sz="1200" u="none" strike="noStrike" dirty="0" smtClean="0">
                          <a:effectLst/>
                        </a:rPr>
                        <a:t>14</a:t>
                      </a:r>
                      <a:r>
                        <a:rPr lang="ar-SA" sz="1200" u="none" strike="noStrike" dirty="0" smtClean="0">
                          <a:effectLst/>
                        </a:rPr>
                        <a:t>-15  </a:t>
                      </a:r>
                      <a:r>
                        <a:rPr lang="ar-SA" sz="1200" u="none" strike="noStrike" dirty="0">
                          <a:effectLst/>
                        </a:rPr>
                        <a:t>سنة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a:t>
                      </a:r>
                      <a:r>
                        <a:rPr lang="ar-SA" sz="1200" dirty="0"/>
                        <a:t>البسيطة </a:t>
                      </a:r>
                      <a:r>
                        <a:rPr lang="ar-AE" sz="1200" b="1"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a:t>
                      </a:r>
                      <a:r>
                        <a:rPr lang="ar-SA" sz="1200" dirty="0"/>
                        <a:t>الإعاقة الذهنية</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259900">
                <a:tc gridSpan="3">
                  <a:txBody>
                    <a:bodyPr/>
                    <a:lstStyle/>
                    <a:p>
                      <a:pPr marL="0" algn="r" defTabSz="914400" rtl="1" eaLnBrk="1" fontAlgn="b" latinLnBrk="0" hangingPunct="1"/>
                      <a:r>
                        <a:rPr lang="ar-AE" sz="1600" b="0" kern="1200" baseline="0" dirty="0">
                          <a:solidFill>
                            <a:srgbClr val="FF0000"/>
                          </a:solidFill>
                          <a:latin typeface="Sakkal Majalla" panose="02000000000000000000" pitchFamily="2" charset="-78"/>
                          <a:ea typeface="+mn-ea"/>
                          <a:cs typeface="Sakkal Majalla" panose="02000000000000000000" pitchFamily="2" charset="-78"/>
                        </a:rPr>
                        <a:t>درس :  </a:t>
                      </a:r>
                      <a:r>
                        <a:rPr lang="ar-SA" sz="1600" b="0" kern="1200" baseline="0" dirty="0">
                          <a:solidFill>
                            <a:schemeClr val="tx1"/>
                          </a:solidFill>
                          <a:latin typeface="Sakkal Majalla" panose="02000000000000000000" pitchFamily="2" charset="-78"/>
                          <a:ea typeface="+mn-ea"/>
                          <a:cs typeface="Sakkal Majalla" panose="02000000000000000000" pitchFamily="2" charset="-78"/>
                        </a:rPr>
                        <a:t>يتابع الاخبار على الاجهزة الالكترونية</a:t>
                      </a:r>
                    </a:p>
                    <a:p>
                      <a:pPr algn="r" rtl="1" fontAlgn="b"/>
                      <a:endParaRPr lang="ar-AE" sz="1600" b="0" u="none" strike="noStrike" dirty="0">
                        <a:solidFill>
                          <a:srgbClr val="FF0000"/>
                        </a:solidFill>
                        <a:effectLst/>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600" b="0" dirty="0">
                        <a:solidFill>
                          <a:srgbClr val="FF0000"/>
                        </a:solidFill>
                        <a:latin typeface="Sakkal Majalla" panose="02000000000000000000" pitchFamily="2" charset="-78"/>
                        <a:cs typeface="Sakkal Majalla" panose="02000000000000000000" pitchFamily="2" charset="-78"/>
                      </a:endParaRPr>
                    </a:p>
                    <a:p>
                      <a:pPr algn="r" rtl="1"/>
                      <a:r>
                        <a:rPr lang="ar-EG" sz="1600" b="0" dirty="0">
                          <a:solidFill>
                            <a:srgbClr val="FF0000"/>
                          </a:solidFill>
                          <a:latin typeface="Sakkal Majalla" panose="02000000000000000000" pitchFamily="2" charset="-78"/>
                          <a:cs typeface="Sakkal Majalla" panose="02000000000000000000" pitchFamily="2" charset="-78"/>
                        </a:rPr>
                        <a:t>قصة</a:t>
                      </a:r>
                      <a:r>
                        <a:rPr lang="ar-AE" sz="1600" b="0" baseline="0" dirty="0">
                          <a:solidFill>
                            <a:srgbClr val="FF0000"/>
                          </a:solidFill>
                          <a:latin typeface="Sakkal Majalla" panose="02000000000000000000" pitchFamily="2" charset="-78"/>
                          <a:cs typeface="Sakkal Majalla" panose="02000000000000000000" pitchFamily="2" charset="-78"/>
                        </a:rPr>
                        <a:t> :  </a:t>
                      </a:r>
                      <a:r>
                        <a:rPr lang="ar-AE" sz="1600" b="0" baseline="0" dirty="0">
                          <a:solidFill>
                            <a:schemeClr val="tx1"/>
                          </a:solidFill>
                          <a:latin typeface="Sakkal Majalla" panose="02000000000000000000" pitchFamily="2" charset="-78"/>
                          <a:cs typeface="Sakkal Majalla" panose="02000000000000000000" pitchFamily="2" charset="-78"/>
                        </a:rPr>
                        <a:t> فاطمة من اشد المعجبين بوسائل التواصل الاجتماعي منها توتير وغيرها ,حيث انها ترى ان هذه الوسائل تنقل الاخبار بسرعة وسهولة, بينما كانت تتابع احدى الاحداث ,</a:t>
                      </a:r>
                    </a:p>
                    <a:p>
                      <a:pPr algn="r" rtl="1"/>
                      <a:endParaRPr lang="ar-AE" sz="1600" b="0" baseline="0" dirty="0">
                        <a:solidFill>
                          <a:schemeClr val="tx1"/>
                        </a:solidFill>
                        <a:latin typeface="Sakkal Majalla" panose="02000000000000000000" pitchFamily="2" charset="-78"/>
                        <a:cs typeface="Sakkal Majalla" panose="02000000000000000000" pitchFamily="2" charset="-78"/>
                      </a:endParaRPr>
                    </a:p>
                    <a:p>
                      <a:pPr algn="r" rtl="1"/>
                      <a:r>
                        <a:rPr lang="ar-AE" sz="1600" b="0" baseline="0" dirty="0">
                          <a:solidFill>
                            <a:schemeClr val="tx1"/>
                          </a:solidFill>
                          <a:latin typeface="Sakkal Majalla" panose="02000000000000000000" pitchFamily="2" charset="-78"/>
                          <a:cs typeface="Sakkal Majalla" panose="02000000000000000000" pitchFamily="2" charset="-78"/>
                        </a:rPr>
                        <a:t>دخل علبها والدها وقال لها : يا فاطمة لا تضيعي وقتكي ,وان هذه الاجهزه تضر بعينيك,قال ايضاً: ان الجرائد والمجلات  من افضل الوسائل للحصول على ما نريد , </a:t>
                      </a:r>
                    </a:p>
                    <a:p>
                      <a:pPr algn="r" rtl="1"/>
                      <a:endParaRPr lang="ar-AE" sz="1600" b="0" baseline="0" dirty="0">
                        <a:solidFill>
                          <a:schemeClr val="tx1"/>
                        </a:solidFill>
                        <a:latin typeface="Sakkal Majalla" panose="02000000000000000000" pitchFamily="2" charset="-78"/>
                        <a:cs typeface="Sakkal Majalla" panose="02000000000000000000" pitchFamily="2" charset="-78"/>
                      </a:endParaRPr>
                    </a:p>
                    <a:p>
                      <a:pPr algn="r" rtl="1"/>
                      <a:r>
                        <a:rPr lang="ar-AE" sz="1600" b="0" baseline="0" dirty="0">
                          <a:solidFill>
                            <a:schemeClr val="tx1"/>
                          </a:solidFill>
                          <a:latin typeface="Sakkal Majalla" panose="02000000000000000000" pitchFamily="2" charset="-78"/>
                          <a:cs typeface="Sakkal Majalla" panose="02000000000000000000" pitchFamily="2" charset="-78"/>
                        </a:rPr>
                        <a:t>اجابت فاطمة : يا ابي ان الجرائد تحتاج الى وقت حتى نشتريها وايضاً نستخدم الكثير من الاشجار لصنع الاوراق</a:t>
                      </a:r>
                    </a:p>
                    <a:p>
                      <a:pPr algn="r" rtl="1"/>
                      <a:endParaRPr lang="ar-AE" sz="1600" b="0" baseline="0" dirty="0">
                        <a:solidFill>
                          <a:schemeClr val="tx1"/>
                        </a:solidFill>
                        <a:latin typeface="Sakkal Majalla" panose="02000000000000000000" pitchFamily="2" charset="-78"/>
                        <a:cs typeface="Sakkal Majalla" panose="02000000000000000000" pitchFamily="2" charset="-78"/>
                      </a:endParaRPr>
                    </a:p>
                    <a:p>
                      <a:pPr algn="r" rtl="1"/>
                      <a:r>
                        <a:rPr lang="ar-AE" sz="1600" b="0" baseline="0" dirty="0">
                          <a:solidFill>
                            <a:schemeClr val="tx1"/>
                          </a:solidFill>
                          <a:latin typeface="Sakkal Majalla" panose="02000000000000000000" pitchFamily="2" charset="-78"/>
                          <a:cs typeface="Sakkal Majalla" panose="02000000000000000000" pitchFamily="2" charset="-78"/>
                        </a:rPr>
                        <a:t>,بينما حمد وخليفه وهند يرون ان الانترنت نعمة عظيمه , بينما يقف الاب مندهشاً بعدما رأه بنفسه كيف بضغطت زر فقط نستطيع معرفة </a:t>
                      </a:r>
                    </a:p>
                    <a:p>
                      <a:pPr algn="r" rtl="1"/>
                      <a:endParaRPr lang="ar-AE" sz="1600" b="0" baseline="0" dirty="0">
                        <a:solidFill>
                          <a:schemeClr val="tx1"/>
                        </a:solidFill>
                        <a:latin typeface="Sakkal Majalla" panose="02000000000000000000" pitchFamily="2" charset="-78"/>
                        <a:cs typeface="Sakkal Majalla" panose="02000000000000000000" pitchFamily="2" charset="-78"/>
                      </a:endParaRPr>
                    </a:p>
                    <a:p>
                      <a:pPr algn="r" rtl="1"/>
                      <a:r>
                        <a:rPr lang="ar-AE" sz="1600" b="0" baseline="0" dirty="0">
                          <a:solidFill>
                            <a:schemeClr val="tx1"/>
                          </a:solidFill>
                          <a:latin typeface="Sakkal Majalla" panose="02000000000000000000" pitchFamily="2" charset="-78"/>
                          <a:cs typeface="Sakkal Majalla" panose="02000000000000000000" pitchFamily="2" charset="-78"/>
                        </a:rPr>
                        <a:t>ما يدور في العالم كله , واعجبه بذكاء ابنته في دخول مواقع الاخبار الموثوق بها !!</a:t>
                      </a:r>
                      <a:endParaRPr lang="en-US" sz="1600" b="0" baseline="0" dirty="0">
                        <a:latin typeface="Sakkal Majalla" panose="02000000000000000000" pitchFamily="2" charset="-78"/>
                        <a:cs typeface="Sakkal Majalla" panose="02000000000000000000" pitchFamily="2" charset="-78"/>
                      </a:endParaRPr>
                    </a:p>
                    <a:p>
                      <a:pPr algn="r" rtl="1"/>
                      <a:endParaRPr lang="en-US" sz="1600" b="0" baseline="0" dirty="0">
                        <a:latin typeface="Sakkal Majalla" panose="02000000000000000000" pitchFamily="2" charset="-78"/>
                        <a:cs typeface="Sakkal Majalla" panose="02000000000000000000" pitchFamily="2" charset="-78"/>
                      </a:endParaRPr>
                    </a:p>
                    <a:p>
                      <a:pPr algn="r" rtl="1"/>
                      <a:endParaRPr lang="ar-AE" sz="1600" b="0" baseline="0" dirty="0">
                        <a:latin typeface="Sakkal Majalla" panose="02000000000000000000" pitchFamily="2" charset="-78"/>
                        <a:cs typeface="Sakkal Majalla" panose="02000000000000000000" pitchFamily="2" charset="-78"/>
                      </a:endParaRPr>
                    </a:p>
                    <a:p>
                      <a:pPr algn="r" rtl="1"/>
                      <a:endParaRPr lang="ar-AE" sz="1600" b="0" baseline="0" dirty="0">
                        <a:latin typeface="Sakkal Majalla" panose="02000000000000000000" pitchFamily="2" charset="-78"/>
                        <a:cs typeface="Sakkal Majalla" panose="02000000000000000000" pitchFamily="2" charset="-78"/>
                      </a:endParaRPr>
                    </a:p>
                    <a:p>
                      <a:pPr algn="r" rtl="1"/>
                      <a:r>
                        <a:rPr lang="ar-AE" sz="1600" b="0" baseline="0" dirty="0">
                          <a:latin typeface="Sakkal Majalla" panose="02000000000000000000" pitchFamily="2" charset="-78"/>
                          <a:cs typeface="Sakkal Majalla" panose="02000000000000000000" pitchFamily="2" charset="-78"/>
                        </a:rPr>
                        <a:t> </a:t>
                      </a:r>
                      <a:endParaRPr lang="ar-SA" sz="1600" b="0" dirty="0">
                        <a:latin typeface="Sakkal Majalla" panose="02000000000000000000" pitchFamily="2" charset="-78"/>
                        <a:cs typeface="Sakkal Majalla" panose="02000000000000000000" pitchFamily="2" charset="-78"/>
                      </a:endParaRPr>
                    </a:p>
                    <a:p>
                      <a:pPr algn="r" rtl="1"/>
                      <a:endParaRPr lang="en-US" sz="1200" b="0" u="sng" baseline="0" dirty="0">
                        <a:solidFill>
                          <a:srgbClr val="FF0000"/>
                        </a:solidFill>
                        <a:latin typeface="Sakkal Majalla" panose="02000000000000000000" pitchFamily="2" charset="-78"/>
                        <a:cs typeface="Sakkal Majalla" panose="02000000000000000000" pitchFamily="2" charset="-78"/>
                      </a:endParaRPr>
                    </a:p>
                    <a:p>
                      <a:pPr algn="r" rtl="1"/>
                      <a:endParaRPr lang="ar-AE" sz="1200" b="0" u="none"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r>
                        <a:rPr lang="ar-AE" sz="1400" b="1" dirty="0">
                          <a:latin typeface="Sakkal Majalla" panose="02000000000000000000" pitchFamily="2" charset="-78"/>
                          <a:cs typeface="Sakkal Majalla" panose="02000000000000000000" pitchFamily="2" charset="-78"/>
                        </a:rPr>
                        <a:t>قصة</a:t>
                      </a:r>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15" name="Slide Number Placeholder 14"/>
          <p:cNvSpPr>
            <a:spLocks noGrp="1"/>
          </p:cNvSpPr>
          <p:nvPr>
            <p:ph type="sldNum" sz="quarter" idx="12"/>
          </p:nvPr>
        </p:nvSpPr>
        <p:spPr>
          <a:xfrm>
            <a:off x="10997967" y="6014906"/>
            <a:ext cx="288720" cy="345842"/>
          </a:xfrm>
        </p:spPr>
        <p:txBody>
          <a:bodyPr/>
          <a:lstStyle/>
          <a:p>
            <a:fld id="{60F9F505-338F-4A63-8E60-F3E66EC2060F}" type="slidenum">
              <a:rPr lang="en-GB" smtClean="0"/>
              <a:t>3</a:t>
            </a:fld>
            <a:endParaRPr lang="en-GB" dirty="0"/>
          </a:p>
        </p:txBody>
      </p:sp>
      <p:pic>
        <p:nvPicPr>
          <p:cNvPr id="8" name="Picture 7" descr="A picture containing clipart&#10;&#10;Description automatically generated">
            <a:extLst>
              <a:ext uri="{FF2B5EF4-FFF2-40B4-BE49-F238E27FC236}">
                <a16:creationId xmlns:a16="http://schemas.microsoft.com/office/drawing/2014/main" id="{07390402-738F-4747-80AA-CDB672282C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6326" y="4361529"/>
            <a:ext cx="1665827" cy="1888269"/>
          </a:xfrm>
          <a:prstGeom prst="rect">
            <a:avLst/>
          </a:prstGeom>
        </p:spPr>
      </p:pic>
      <p:pic>
        <p:nvPicPr>
          <p:cNvPr id="10" name="Picture 9" descr="A picture containing circle&#10;&#10;Description automatically generated">
            <a:extLst>
              <a:ext uri="{FF2B5EF4-FFF2-40B4-BE49-F238E27FC236}">
                <a16:creationId xmlns:a16="http://schemas.microsoft.com/office/drawing/2014/main" id="{12746CC4-F8F2-450B-A678-A44A8A9155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59523" y="3986902"/>
            <a:ext cx="2200925" cy="2200925"/>
          </a:xfrm>
          <a:prstGeom prst="rect">
            <a:avLst/>
          </a:prstGeom>
        </p:spPr>
      </p:pic>
      <p:pic>
        <p:nvPicPr>
          <p:cNvPr id="14" name="Picture 13" descr="A picture containing text, businesscard&#10;&#10;Description automatically generated">
            <a:extLst>
              <a:ext uri="{FF2B5EF4-FFF2-40B4-BE49-F238E27FC236}">
                <a16:creationId xmlns:a16="http://schemas.microsoft.com/office/drawing/2014/main" id="{ACD50B08-746B-4608-8AD1-FC96E098E21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0075" y="4150117"/>
            <a:ext cx="2900655" cy="2037710"/>
          </a:xfrm>
          <a:prstGeom prst="rect">
            <a:avLst/>
          </a:prstGeom>
        </p:spPr>
      </p:pic>
      <p:pic>
        <p:nvPicPr>
          <p:cNvPr id="19" name="Picture 18" descr="A picture containing text&#10;&#10;Description automatically generated">
            <a:extLst>
              <a:ext uri="{FF2B5EF4-FFF2-40B4-BE49-F238E27FC236}">
                <a16:creationId xmlns:a16="http://schemas.microsoft.com/office/drawing/2014/main" id="{536082B9-B82A-4B0C-A40D-689F47416B0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61856" y="4443671"/>
            <a:ext cx="1665730" cy="1753299"/>
          </a:xfrm>
          <a:prstGeom prst="rect">
            <a:avLst/>
          </a:prstGeom>
        </p:spPr>
      </p:pic>
      <p:pic>
        <p:nvPicPr>
          <p:cNvPr id="21" name="Picture 20" descr="A picture containing toy, doll, clipart&#10;&#10;Description automatically generated">
            <a:extLst>
              <a:ext uri="{FF2B5EF4-FFF2-40B4-BE49-F238E27FC236}">
                <a16:creationId xmlns:a16="http://schemas.microsoft.com/office/drawing/2014/main" id="{F4CC8136-71C9-49C9-9AAC-7FE56021CBC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r="74419"/>
          <a:stretch/>
        </p:blipFill>
        <p:spPr>
          <a:xfrm>
            <a:off x="8415641" y="4324044"/>
            <a:ext cx="731946" cy="2037710"/>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28162389"/>
              </p:ext>
            </p:extLst>
          </p:nvPr>
        </p:nvGraphicFramePr>
        <p:xfrm>
          <a:off x="371061" y="245889"/>
          <a:ext cx="11589108" cy="6110461"/>
        </p:xfrm>
        <a:graphic>
          <a:graphicData uri="http://schemas.openxmlformats.org/drawingml/2006/table">
            <a:tbl>
              <a:tblPr firstRow="1" bandRow="1">
                <a:tableStyleId>{5940675A-B579-460E-94D1-54222C63F5DA}</a:tableStyleId>
              </a:tblPr>
              <a:tblGrid>
                <a:gridCol w="10537345">
                  <a:extLst>
                    <a:ext uri="{9D8B030D-6E8A-4147-A177-3AD203B41FA5}">
                      <a16:colId xmlns:a16="http://schemas.microsoft.com/office/drawing/2014/main" val="20000"/>
                    </a:ext>
                  </a:extLst>
                </a:gridCol>
                <a:gridCol w="1051763">
                  <a:extLst>
                    <a:ext uri="{9D8B030D-6E8A-4147-A177-3AD203B41FA5}">
                      <a16:colId xmlns:a16="http://schemas.microsoft.com/office/drawing/2014/main" val="20001"/>
                    </a:ext>
                  </a:extLst>
                </a:gridCol>
              </a:tblGrid>
              <a:tr h="477372">
                <a:tc>
                  <a:txBody>
                    <a:bodyPr/>
                    <a:lstStyle/>
                    <a:p>
                      <a:pPr algn="r" rtl="1" fontAlgn="b"/>
                      <a:r>
                        <a:rPr lang="ar-SA" sz="1100" u="none" strike="noStrike" dirty="0">
                          <a:effectLst/>
                        </a:rPr>
                        <a:t>يتابع الاخبار على الاجهزة الالكترونية</a:t>
                      </a:r>
                      <a:endParaRPr lang="ar-SA" sz="1100" b="0" i="0" u="none" strike="noStrike" dirty="0">
                        <a:solidFill>
                          <a:srgbClr val="000000"/>
                        </a:solidFill>
                        <a:effectLst/>
                        <a:latin typeface="Calibri" panose="020F050202020403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32273">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100" b="1" baseline="0" dirty="0">
                          <a:solidFill>
                            <a:srgbClr val="FF0000"/>
                          </a:solidFill>
                          <a:latin typeface="Sakkal Majalla" panose="02000000000000000000" pitchFamily="2" charset="-78"/>
                          <a:cs typeface="Sakkal Majalla" panose="02000000000000000000" pitchFamily="2" charset="-78"/>
                        </a:rPr>
                        <a:t>ا إستراتيجيات التعليم:</a:t>
                      </a:r>
                      <a:endParaRPr lang="ar-AE" sz="1100" b="1" baseline="0" dirty="0">
                        <a:solidFill>
                          <a:srgbClr val="FF0000"/>
                        </a:solidFill>
                        <a:latin typeface="Sakkal Majalla" panose="02000000000000000000" pitchFamily="2" charset="-78"/>
                        <a:cs typeface="Sakkal Majalla" panose="02000000000000000000" pitchFamily="2" charset="-78"/>
                      </a:endParaRPr>
                    </a:p>
                    <a:p>
                      <a:pPr algn="r" rtl="1"/>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200816">
                <a:tc>
                  <a:txBody>
                    <a:bodyPr/>
                    <a:lstStyle/>
                    <a:p>
                      <a:pPr marL="0" indent="0" algn="r" rtl="1">
                        <a:buFont typeface="Arial" panose="020B0604020202020204" pitchFamily="34" charset="0"/>
                        <a:buNone/>
                      </a:pPr>
                      <a:endParaRPr lang="ar-AE" sz="1200" b="0" i="0"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1">
                        <a:buFont typeface="Arial" panose="020B0604020202020204" pitchFamily="34" charset="0"/>
                        <a:buNone/>
                      </a:pPr>
                      <a:endParaRPr lang="ar-AE" sz="1200" b="0" i="0"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1">
                        <a:buFont typeface="Arial" panose="020B0604020202020204" pitchFamily="34" charset="0"/>
                        <a:buNone/>
                      </a:pP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1- التدريب على مهارة حل المشكلات:</a:t>
                      </a:r>
                      <a:endParaRPr lang="ar-AE" sz="1200" b="0" i="0" kern="1200" dirty="0">
                        <a:solidFill>
                          <a:srgbClr val="FF0000"/>
                        </a:solidFill>
                        <a:effectLst/>
                        <a:latin typeface="Sakkal Majalla" panose="02000000000000000000" pitchFamily="2" charset="-78"/>
                        <a:ea typeface="+mn-ea"/>
                        <a:cs typeface="Sakkal Majalla" panose="02000000000000000000" pitchFamily="2" charset="-78"/>
                      </a:endParaRPr>
                    </a:p>
                    <a:p>
                      <a:pPr algn="r"/>
                      <a:endParaRPr lang="ar-AE"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endParaRPr lang="en-US"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عندما يتابع الطفل الاخبار يعرف ما هي المشكلات والاحداث التي تدور من حولينا وذلك يؤدي الى توسيع مدارك الطفل ووعيه وربطه بالواقع الذي يعيش فيه. </a:t>
                      </a:r>
                    </a:p>
                    <a:p>
                      <a:pPr algn="r"/>
                      <a:endParaRPr lang="ar-AE"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en-US" sz="1200" b="0" i="0" kern="1200" dirty="0">
                          <a:solidFill>
                            <a:schemeClr val="tx1"/>
                          </a:solidFill>
                          <a:effectLst/>
                          <a:latin typeface="Sakkal Majalla" panose="02000000000000000000" pitchFamily="2" charset="-78"/>
                          <a:ea typeface="+mn-ea"/>
                          <a:cs typeface="Sakkal Majalla" panose="02000000000000000000" pitchFamily="2" charset="-78"/>
                        </a:rPr>
                        <a:t> </a:t>
                      </a:r>
                    </a:p>
                    <a:p>
                      <a:pPr algn="r"/>
                      <a:r>
                        <a:rPr lang="ar-AE" sz="1200" b="0" i="0" kern="1200" dirty="0">
                          <a:solidFill>
                            <a:srgbClr val="FF0000"/>
                          </a:solidFill>
                          <a:effectLst/>
                          <a:latin typeface="Sakkal Majalla" panose="02000000000000000000" pitchFamily="2" charset="-78"/>
                          <a:ea typeface="+mn-ea"/>
                          <a:cs typeface="Sakkal Majalla" panose="02000000000000000000" pitchFamily="2" charset="-78"/>
                        </a:rPr>
                        <a:t>2- العصف الذهني: </a:t>
                      </a:r>
                    </a:p>
                    <a:p>
                      <a:pPr algn="r"/>
                      <a:endParaRPr lang="ar-AE" sz="1200" b="0" i="0" kern="1200" dirty="0">
                        <a:solidFill>
                          <a:srgbClr val="FF0000"/>
                        </a:solidFill>
                        <a:effectLst/>
                        <a:latin typeface="Sakkal Majalla" panose="02000000000000000000" pitchFamily="2" charset="-78"/>
                        <a:ea typeface="+mn-ea"/>
                        <a:cs typeface="Sakkal Majalla" panose="02000000000000000000" pitchFamily="2" charset="-78"/>
                      </a:endParaRPr>
                    </a:p>
                    <a:p>
                      <a:pPr algn="r"/>
                      <a:endParaRPr lang="en-US" sz="1200" b="0" i="0"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عندما يرى الطفل الأخبار يتولد لديه العديد من الأفكار والآراء حوله الموضوع الذي راه ثم تجعله يناقش ويحاور الاخرين وهذا بدوره يزيد من خبراته وتفاعله مع الاخرين الذي يجعل منه عضواً فعالاً لاحقاً. </a:t>
                      </a:r>
                    </a:p>
                    <a:p>
                      <a:pPr algn="r"/>
                      <a:endParaRPr lang="ar-AE"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endParaRPr lang="en-US"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4- الثقة بالنفس:</a:t>
                      </a:r>
                      <a:endParaRPr lang="ar-AE" sz="1200" b="0" i="0" kern="1200" dirty="0">
                        <a:solidFill>
                          <a:srgbClr val="FF0000"/>
                        </a:solidFill>
                        <a:effectLst/>
                        <a:latin typeface="Sakkal Majalla" panose="02000000000000000000" pitchFamily="2" charset="-78"/>
                        <a:ea typeface="+mn-ea"/>
                        <a:cs typeface="Sakkal Majalla" panose="02000000000000000000" pitchFamily="2" charset="-78"/>
                      </a:endParaRPr>
                    </a:p>
                    <a:p>
                      <a:pPr algn="r"/>
                      <a:endParaRPr lang="ar-EG" sz="1400" b="1" u="none" baseline="0" dirty="0">
                        <a:latin typeface="Sakkal Majalla" panose="02000000000000000000" pitchFamily="2" charset="-78"/>
                        <a:cs typeface="Sakkal Majalla" panose="02000000000000000000" pitchFamily="2" charset="-78"/>
                      </a:endParaRPr>
                    </a:p>
                    <a:p>
                      <a:pPr algn="r" rtl="1"/>
                      <a:r>
                        <a:rPr lang="ar-AE" sz="1200" b="0" i="0" kern="1200" dirty="0">
                          <a:solidFill>
                            <a:schemeClr val="tx1"/>
                          </a:solidFill>
                          <a:effectLst/>
                          <a:latin typeface="Sakkal Majalla" panose="02000000000000000000" pitchFamily="2" charset="-78"/>
                          <a:ea typeface="+mn-ea"/>
                          <a:cs typeface="Sakkal Majalla" panose="02000000000000000000" pitchFamily="2" charset="-78"/>
                        </a:rPr>
                        <a:t>كلما كان الطفل قادراً على التعبير عن أي موقف يواجه تجعله يعر بالثقة بالنفس وتساعده على الاندماج والتفاعل في المجتمع .</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r>
                        <a:rPr lang="ar-EG" sz="1200" b="1" dirty="0">
                          <a:latin typeface="Sakkal Majalla" panose="02000000000000000000" pitchFamily="2" charset="-78"/>
                          <a:cs typeface="Sakkal Majalla" panose="02000000000000000000" pitchFamily="2" charset="-78"/>
                        </a:rPr>
                        <a:t>المقدمة </a:t>
                      </a:r>
                      <a:endParaRPr lang="ar-AE" sz="1200" b="1" dirty="0">
                        <a:latin typeface="Sakkal Majalla" panose="02000000000000000000" pitchFamily="2" charset="-78"/>
                        <a:cs typeface="Sakkal Majalla" panose="02000000000000000000" pitchFamily="2" charset="-78"/>
                      </a:endParaRP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a:xfrm>
            <a:off x="586530" y="5785898"/>
            <a:ext cx="2743200" cy="365125"/>
          </a:xfrm>
        </p:spPr>
        <p:txBody>
          <a:bodyPr/>
          <a:lstStyle/>
          <a:p>
            <a:fld id="{8CADBA5E-4532-4792-A258-A0D67C635858}" type="datetime3">
              <a:rPr lang="en-US" smtClean="0"/>
              <a:t>9 January 2021</a:t>
            </a:fld>
            <a:endParaRPr lang="en-GB" dirty="0"/>
          </a:p>
        </p:txBody>
      </p:sp>
      <p:sp>
        <p:nvSpPr>
          <p:cNvPr id="19" name="Slide Number Placeholder 18"/>
          <p:cNvSpPr>
            <a:spLocks noGrp="1"/>
          </p:cNvSpPr>
          <p:nvPr>
            <p:ph type="sldNum" sz="quarter" idx="12"/>
          </p:nvPr>
        </p:nvSpPr>
        <p:spPr>
          <a:xfrm>
            <a:off x="11098635" y="5668452"/>
            <a:ext cx="397778" cy="365125"/>
          </a:xfrm>
        </p:spPr>
        <p:txBody>
          <a:bodyPr/>
          <a:lstStyle/>
          <a:p>
            <a:fld id="{60F9F505-338F-4A63-8E60-F3E66EC2060F}" type="slidenum">
              <a:rPr lang="en-GB" smtClean="0"/>
              <a:t>4</a:t>
            </a:fld>
            <a:endParaRPr lang="en-GB" dirty="0"/>
          </a:p>
        </p:txBody>
      </p:sp>
    </p:spTree>
    <p:extLst>
      <p:ext uri="{BB962C8B-B14F-4D97-AF65-F5344CB8AC3E}">
        <p14:creationId xmlns:p14="http://schemas.microsoft.com/office/powerpoint/2010/main" val="202964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31343239"/>
              </p:ext>
            </p:extLst>
          </p:nvPr>
        </p:nvGraphicFramePr>
        <p:xfrm>
          <a:off x="225287" y="201391"/>
          <a:ext cx="11755944" cy="6376503"/>
        </p:xfrm>
        <a:graphic>
          <a:graphicData uri="http://schemas.openxmlformats.org/drawingml/2006/table">
            <a:tbl>
              <a:tblPr firstRow="1" bandRow="1">
                <a:tableStyleId>{5940675A-B579-460E-94D1-54222C63F5DA}</a:tableStyleId>
              </a:tblPr>
              <a:tblGrid>
                <a:gridCol w="10588487">
                  <a:extLst>
                    <a:ext uri="{9D8B030D-6E8A-4147-A177-3AD203B41FA5}">
                      <a16:colId xmlns:a16="http://schemas.microsoft.com/office/drawing/2014/main" val="20000"/>
                    </a:ext>
                  </a:extLst>
                </a:gridCol>
                <a:gridCol w="1167457">
                  <a:extLst>
                    <a:ext uri="{9D8B030D-6E8A-4147-A177-3AD203B41FA5}">
                      <a16:colId xmlns:a16="http://schemas.microsoft.com/office/drawing/2014/main" val="20001"/>
                    </a:ext>
                  </a:extLst>
                </a:gridCol>
              </a:tblGrid>
              <a:tr h="440236">
                <a:tc>
                  <a:txBody>
                    <a:bodyPr/>
                    <a:lstStyle/>
                    <a:p>
                      <a:pPr algn="r" rtl="1" fontAlgn="b"/>
                      <a:r>
                        <a:rPr lang="ar-SA" sz="1200" u="none" strike="noStrike" dirty="0">
                          <a:effectLst/>
                        </a:rPr>
                        <a:t>يتابع الاخبار على الاجهزة الالكترونية</a:t>
                      </a:r>
                      <a:endParaRPr lang="ar-SA" sz="1200" b="0" i="0" u="none" strike="noStrike" dirty="0">
                        <a:solidFill>
                          <a:srgbClr val="000000"/>
                        </a:solidFill>
                        <a:effectLst/>
                        <a:latin typeface="Calibri" panose="020F050202020403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394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200" b="0" i="0" u="none" kern="1200" dirty="0">
                          <a:solidFill>
                            <a:srgbClr val="FF0000"/>
                          </a:solidFill>
                          <a:effectLst/>
                          <a:latin typeface="+mn-lt"/>
                          <a:ea typeface="+mn-ea"/>
                          <a:cs typeface="+mn-cs"/>
                        </a:rPr>
                        <a:t>أنشطة  تحفيزية تساعد و تدعم مهارات الطفل </a:t>
                      </a:r>
                      <a:r>
                        <a:rPr lang="ar-AE" sz="1200" b="0" i="0" u="none" kern="1200" baseline="0" dirty="0">
                          <a:solidFill>
                            <a:srgbClr val="FF0000"/>
                          </a:solidFill>
                          <a:effectLst/>
                          <a:latin typeface="+mn-lt"/>
                          <a:ea typeface="+mn-ea"/>
                          <a:cs typeface="+mn-cs"/>
                        </a:rPr>
                        <a:t> في زيادة التركيز  </a:t>
                      </a:r>
                      <a:r>
                        <a:rPr lang="ar-EG" sz="1200" b="0" i="0" u="none" kern="1200" dirty="0">
                          <a:solidFill>
                            <a:srgbClr val="FF0000"/>
                          </a:solidFill>
                          <a:effectLst/>
                          <a:latin typeface="+mn-lt"/>
                          <a:ea typeface="+mn-ea"/>
                          <a:cs typeface="+mn-cs"/>
                        </a:rPr>
                        <a:t>:</a:t>
                      </a:r>
                      <a:endParaRPr lang="en-US" sz="1200" b="0" i="0" u="none" kern="1200" dirty="0">
                        <a:solidFill>
                          <a:srgbClr val="FF0000"/>
                        </a:solidFill>
                        <a:effectLst/>
                        <a:latin typeface="Sakkal Majalla" panose="02000000000000000000" pitchFamily="2" charset="-78"/>
                        <a:ea typeface="+mn-ea"/>
                        <a:cs typeface="Sakkal Majalla" panose="02000000000000000000" pitchFamily="2" charset="-78"/>
                      </a:endParaRPr>
                    </a:p>
                    <a:p>
                      <a:pPr algn="r" rtl="1"/>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9067">
                <a:tc>
                  <a:txBody>
                    <a:bodyPr/>
                    <a:lstStyle/>
                    <a:p>
                      <a:pPr algn="r"/>
                      <a:endParaRPr lang="ar-AE" sz="1600" b="0" i="0" u="none" kern="1200" baseline="0" dirty="0">
                        <a:solidFill>
                          <a:srgbClr val="FF0000"/>
                        </a:solidFill>
                        <a:effectLst/>
                        <a:latin typeface="Sakkal Majalla" panose="02000000000000000000" pitchFamily="2" charset="-78"/>
                        <a:ea typeface="+mn-ea"/>
                        <a:cs typeface="Sakkal Majalla" panose="02000000000000000000" pitchFamily="2" charset="-78"/>
                      </a:endParaRPr>
                    </a:p>
                    <a:p>
                      <a:pPr algn="r"/>
                      <a:endParaRPr lang="ar-AE" sz="1200" b="1"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تقديم النشاط:</a:t>
                      </a:r>
                      <a:endParaRPr lang="ar-AE" sz="1200" b="1" u="none" kern="1200" dirty="0">
                        <a:solidFill>
                          <a:srgbClr val="FF0000"/>
                        </a:solidFill>
                        <a:effectLst/>
                        <a:latin typeface="Sakkal Majalla" panose="02000000000000000000" pitchFamily="2" charset="-78"/>
                        <a:ea typeface="+mn-ea"/>
                        <a:cs typeface="Sakkal Majalla" panose="02000000000000000000" pitchFamily="2" charset="-78"/>
                      </a:endParaRPr>
                    </a:p>
                    <a:p>
                      <a:pPr algn="r"/>
                      <a:endParaRPr lang="ar-EG" sz="1200" u="none" dirty="0">
                        <a:solidFill>
                          <a:srgbClr val="FF0000"/>
                        </a:solidFill>
                        <a:effectLst/>
                        <a:latin typeface="Sakkal Majalla" panose="02000000000000000000" pitchFamily="2" charset="-78"/>
                        <a:cs typeface="Sakkal Majalla" panose="02000000000000000000" pitchFamily="2" charset="-78"/>
                      </a:endParaRPr>
                    </a:p>
                    <a:p>
                      <a:pPr algn="r"/>
                      <a:r>
                        <a:rPr lang="ar-AE" sz="1200" b="1" kern="1200" dirty="0">
                          <a:solidFill>
                            <a:schemeClr val="tx1"/>
                          </a:solidFill>
                          <a:effectLst/>
                          <a:latin typeface="Sakkal Majalla" panose="02000000000000000000" pitchFamily="2" charset="-78"/>
                          <a:ea typeface="+mn-ea"/>
                          <a:cs typeface="Sakkal Majalla" panose="02000000000000000000" pitchFamily="2" charset="-78"/>
                        </a:rPr>
                        <a:t>عرض فيديو عن طفل من الأطفال المشهورين مثلاُ عن حدث في حياته  ومناقشة الطفل في بعض الأمور التي تدور حول الفيديو </a:t>
                      </a:r>
                    </a:p>
                    <a:p>
                      <a:pPr algn="r"/>
                      <a:endParaRPr lang="en-US" sz="1200" b="1" dirty="0">
                        <a:effectLst/>
                        <a:latin typeface="Sakkal Majalla" panose="02000000000000000000" pitchFamily="2" charset="-78"/>
                        <a:cs typeface="Sakkal Majalla" panose="02000000000000000000" pitchFamily="2" charset="-78"/>
                      </a:endParaRPr>
                    </a:p>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تنفيذ النشاط:</a:t>
                      </a:r>
                      <a:endParaRPr lang="ar-AE" sz="1200" b="1" u="none" kern="1200" dirty="0">
                        <a:solidFill>
                          <a:srgbClr val="FF0000"/>
                        </a:solidFill>
                        <a:effectLst/>
                        <a:latin typeface="Sakkal Majalla" panose="02000000000000000000" pitchFamily="2" charset="-78"/>
                        <a:ea typeface="+mn-ea"/>
                        <a:cs typeface="Sakkal Majalla" panose="02000000000000000000" pitchFamily="2" charset="-78"/>
                      </a:endParaRPr>
                    </a:p>
                    <a:p>
                      <a:pPr algn="r"/>
                      <a:endParaRPr lang="ar-AE" sz="1200" b="1"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عرض فيدو عن وباء فايروس كورونا علة قنوات اليوتيوب الموثوق فيها  فيديو تعليم كيفية الوقاية من الفايروس للأطفال . </a:t>
                      </a:r>
                    </a:p>
                    <a:p>
                      <a:pPr algn="r"/>
                      <a:endParaRPr lang="ar-AE" sz="1200" b="1" u="none"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تطلب المعلمة الإجابة على بعض الأسئلة  المتعلقة بالفيديو </a:t>
                      </a:r>
                    </a:p>
                    <a:p>
                      <a:pPr algn="r"/>
                      <a:endParaRPr lang="ar-AE" sz="1200" b="1" u="none" kern="1200" dirty="0">
                        <a:solidFill>
                          <a:schemeClr val="tx1"/>
                        </a:solidFill>
                        <a:effectLst/>
                        <a:latin typeface="Sakkal Majalla" panose="02000000000000000000" pitchFamily="2" charset="-78"/>
                        <a:ea typeface="+mn-ea"/>
                        <a:cs typeface="Sakkal Majalla" panose="02000000000000000000" pitchFamily="2" charset="-78"/>
                      </a:endParaRPr>
                    </a:p>
                    <a:p>
                      <a:pPr marL="171450" indent="-171450" algn="r">
                        <a:buFontTx/>
                        <a:buChar char="-"/>
                      </a:pP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ما هو اسم الفايروس .</a:t>
                      </a:r>
                    </a:p>
                    <a:p>
                      <a:pPr marL="171450" indent="-171450" algn="r">
                        <a:buFontTx/>
                        <a:buChar char="-"/>
                      </a:pP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 </a:t>
                      </a:r>
                      <a:endParaRPr lang="ar-EG" sz="1200" u="none" dirty="0">
                        <a:solidFill>
                          <a:schemeClr val="tx1"/>
                        </a:solidFill>
                        <a:effectLst/>
                        <a:latin typeface="Sakkal Majalla" panose="02000000000000000000" pitchFamily="2" charset="-78"/>
                        <a:cs typeface="Sakkal Majalla" panose="02000000000000000000" pitchFamily="2" charset="-78"/>
                      </a:endParaRPr>
                    </a:p>
                    <a:p>
                      <a:pPr marL="0" indent="0" algn="r" rtl="0">
                        <a:buFontTx/>
                        <a:buNone/>
                      </a:pP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كيفية الوقاية منه ؟ </a:t>
                      </a:r>
                    </a:p>
                    <a:p>
                      <a:pPr marL="0" indent="0" algn="r" rtl="0">
                        <a:buFontTx/>
                        <a:buNone/>
                      </a:pPr>
                      <a:endParaRPr lang="ar-AE" sz="1200" b="1" u="none"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0">
                        <a:buFontTx/>
                        <a:buNone/>
                      </a:pP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ماهي  إعراضه؟  </a:t>
                      </a:r>
                    </a:p>
                    <a:p>
                      <a:pPr marL="0" indent="0" algn="r" rtl="0">
                        <a:buFontTx/>
                        <a:buNone/>
                      </a:pPr>
                      <a:endParaRPr lang="ar-AE" sz="1200" b="1" u="none"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0">
                        <a:buFontTx/>
                        <a:buNone/>
                      </a:pPr>
                      <a:endParaRPr lang="ar-AE" sz="1200" b="1" u="none"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0">
                        <a:buFontTx/>
                        <a:buNone/>
                      </a:pP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ربط الطفل بأحداث الواقع وإعطائه المواقع التي تناسب عمره </a:t>
                      </a:r>
                    </a:p>
                    <a:p>
                      <a:pPr marL="0" indent="0" algn="r" rtl="0">
                        <a:buFontTx/>
                        <a:buNone/>
                      </a:pPr>
                      <a:endParaRPr lang="ar-AE" sz="1200" b="1" u="none" kern="1200" dirty="0">
                        <a:solidFill>
                          <a:schemeClr val="tx1"/>
                        </a:solidFill>
                        <a:effectLst/>
                        <a:latin typeface="Sakkal Majalla" panose="02000000000000000000" pitchFamily="2" charset="-78"/>
                        <a:ea typeface="+mn-ea"/>
                        <a:cs typeface="Sakkal Majalla" panose="02000000000000000000" pitchFamily="2" charset="-78"/>
                      </a:endParaRPr>
                    </a:p>
                    <a:p>
                      <a:pPr marL="0" indent="0" algn="r" rtl="0">
                        <a:buFontTx/>
                        <a:buNone/>
                      </a:pPr>
                      <a:r>
                        <a:rPr lang="ar-AE" sz="1200" b="1" u="none" kern="1200" dirty="0">
                          <a:solidFill>
                            <a:schemeClr val="tx1"/>
                          </a:solidFill>
                          <a:effectLst/>
                          <a:latin typeface="Sakkal Majalla" panose="02000000000000000000" pitchFamily="2" charset="-78"/>
                          <a:ea typeface="+mn-ea"/>
                          <a:cs typeface="Sakkal Majalla" panose="02000000000000000000" pitchFamily="2" charset="-78"/>
                        </a:rPr>
                        <a:t>كل ذلك يزيد من وعيه وتثقيفه ومن الممكن أن تساعد لاحقاً في ابتكار قنوات جديدة من صنعه </a:t>
                      </a:r>
                      <a:r>
                        <a:rPr lang="ar-AE" sz="1600" b="1" u="none" baseline="0" dirty="0">
                          <a:latin typeface="Sakkal Majalla" panose="02000000000000000000" pitchFamily="2" charset="-78"/>
                          <a:cs typeface="Sakkal Majalla" panose="02000000000000000000" pitchFamily="2" charset="-78"/>
                        </a:rPr>
                        <a:t>. </a:t>
                      </a:r>
                    </a:p>
                    <a:p>
                      <a:pPr marL="0" indent="0" algn="r">
                        <a:buFontTx/>
                        <a:buNone/>
                      </a:pPr>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a:xfrm>
            <a:off x="460695" y="6118876"/>
            <a:ext cx="1309382" cy="365125"/>
          </a:xfrm>
        </p:spPr>
        <p:txBody>
          <a:bodyPr/>
          <a:lstStyle/>
          <a:p>
            <a:fld id="{00FA42EF-3AAD-44DC-B736-900FDC7B54C3}" type="datetime3">
              <a:rPr lang="en-US" smtClean="0"/>
              <a:t>9 January 2021</a:t>
            </a:fld>
            <a:endParaRPr lang="en-GB" dirty="0"/>
          </a:p>
        </p:txBody>
      </p:sp>
      <p:sp>
        <p:nvSpPr>
          <p:cNvPr id="10" name="Slide Number Placeholder 9"/>
          <p:cNvSpPr>
            <a:spLocks noGrp="1"/>
          </p:cNvSpPr>
          <p:nvPr>
            <p:ph type="sldNum" sz="quarter" idx="12"/>
          </p:nvPr>
        </p:nvSpPr>
        <p:spPr>
          <a:xfrm>
            <a:off x="10939244" y="6099593"/>
            <a:ext cx="397778" cy="365125"/>
          </a:xfrm>
        </p:spPr>
        <p:txBody>
          <a:bodyPr/>
          <a:lstStyle/>
          <a:p>
            <a:fld id="{60F9F505-338F-4A63-8E60-F3E66EC2060F}" type="slidenum">
              <a:rPr lang="en-GB" smtClean="0"/>
              <a:t>5</a:t>
            </a:fld>
            <a:endParaRPr lang="en-GB" dirty="0"/>
          </a:p>
        </p:txBody>
      </p:sp>
    </p:spTree>
    <p:extLst>
      <p:ext uri="{BB962C8B-B14F-4D97-AF65-F5344CB8AC3E}">
        <p14:creationId xmlns:p14="http://schemas.microsoft.com/office/powerpoint/2010/main" val="3944484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52717646"/>
              </p:ext>
            </p:extLst>
          </p:nvPr>
        </p:nvGraphicFramePr>
        <p:xfrm>
          <a:off x="293615" y="153265"/>
          <a:ext cx="11562543" cy="6565146"/>
        </p:xfrm>
        <a:graphic>
          <a:graphicData uri="http://schemas.openxmlformats.org/drawingml/2006/table">
            <a:tbl>
              <a:tblPr firstRow="1" bandRow="1">
                <a:tableStyleId>{5940675A-B579-460E-94D1-54222C63F5DA}</a:tableStyleId>
              </a:tblPr>
              <a:tblGrid>
                <a:gridCol w="10560576">
                  <a:extLst>
                    <a:ext uri="{9D8B030D-6E8A-4147-A177-3AD203B41FA5}">
                      <a16:colId xmlns:a16="http://schemas.microsoft.com/office/drawing/2014/main" val="20000"/>
                    </a:ext>
                  </a:extLst>
                </a:gridCol>
                <a:gridCol w="1001967">
                  <a:extLst>
                    <a:ext uri="{9D8B030D-6E8A-4147-A177-3AD203B41FA5}">
                      <a16:colId xmlns:a16="http://schemas.microsoft.com/office/drawing/2014/main" val="20001"/>
                    </a:ext>
                  </a:extLst>
                </a:gridCol>
              </a:tblGrid>
              <a:tr h="3535546">
                <a:tc>
                  <a:txBody>
                    <a:bodyPr/>
                    <a:lstStyle/>
                    <a:p>
                      <a:pPr algn="r" rtl="1"/>
                      <a:r>
                        <a:rPr lang="ar-AE" sz="1200" b="1" u="none" baseline="0" dirty="0">
                          <a:solidFill>
                            <a:srgbClr val="FF0000"/>
                          </a:solidFill>
                          <a:latin typeface="Arial" panose="020B0604020202020204" pitchFamily="34" charset="0"/>
                          <a:cs typeface="Arial" panose="020B0604020202020204" pitchFamily="34" charset="0"/>
                        </a:rPr>
                        <a:t>الحصة الدراسية:</a:t>
                      </a:r>
                      <a:endParaRPr lang="ar-AE" sz="1200" b="0" u="none" baseline="0" dirty="0">
                        <a:latin typeface="Arial" panose="020B0604020202020204" pitchFamily="34" charset="0"/>
                        <a:cs typeface="Arial" panose="020B0604020202020204" pitchFamily="34" charset="0"/>
                      </a:endParaRPr>
                    </a:p>
                    <a:p>
                      <a:pPr marL="171450" marR="0" lvl="0" indent="-171450" algn="r" defTabSz="914400" rtl="1" eaLnBrk="1" fontAlgn="ctr" latinLnBrk="0" hangingPunct="1">
                        <a:lnSpc>
                          <a:spcPct val="100000"/>
                        </a:lnSpc>
                        <a:spcBef>
                          <a:spcPts val="0"/>
                        </a:spcBef>
                        <a:spcAft>
                          <a:spcPts val="0"/>
                        </a:spcAft>
                        <a:buClrTx/>
                        <a:buSzTx/>
                        <a:buFontTx/>
                        <a:buChar char="-"/>
                        <a:tabLst/>
                        <a:defRPr/>
                      </a:pPr>
                      <a:r>
                        <a:rPr lang="ar-AE" sz="1200" b="0" u="none" baseline="0" dirty="0">
                          <a:latin typeface="Arial" panose="020B0604020202020204" pitchFamily="34" charset="0"/>
                          <a:cs typeface="Arial" panose="020B0604020202020204" pitchFamily="34" charset="0"/>
                        </a:rPr>
                        <a:t>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الهدف الرئيسي  : </a:t>
                      </a:r>
                      <a:r>
                        <a:rPr lang="ar-SA" sz="1200" dirty="0"/>
                        <a:t>يتابع الاخبار على الاجهزة الالكترونية</a:t>
                      </a:r>
                      <a:endParaRPr lang="en-US" sz="1200" b="1" dirty="0">
                        <a:latin typeface="Sakkal Majalla" panose="02000000000000000000" pitchFamily="2" charset="-78"/>
                        <a:cs typeface="Sakkal Majalla" panose="02000000000000000000" pitchFamily="2" charset="-78"/>
                      </a:endParaRPr>
                    </a:p>
                    <a:p>
                      <a:pPr marL="0" marR="0" lvl="0" indent="0" algn="r" defTabSz="914400" rtl="1" eaLnBrk="1" fontAlgn="ctr" latinLnBrk="0" hangingPunct="1">
                        <a:lnSpc>
                          <a:spcPct val="100000"/>
                        </a:lnSpc>
                        <a:spcBef>
                          <a:spcPts val="0"/>
                        </a:spcBef>
                        <a:spcAft>
                          <a:spcPts val="0"/>
                        </a:spcAft>
                        <a:buClrTx/>
                        <a:buSzTx/>
                        <a:buFontTx/>
                        <a:buNone/>
                        <a:tabLst/>
                        <a:defRPr/>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أهداف أخرى: أن يستخدم خط الأعداد لقياس أطوال الأشياء.</a:t>
                      </a:r>
                    </a:p>
                    <a:p>
                      <a:pPr marL="228600" indent="-228600" algn="r" rtl="1">
                        <a:buFont typeface="+mj-lt"/>
                        <a:buAutoNum type="arabicPeriod"/>
                      </a:pPr>
                      <a:r>
                        <a:rPr lang="ar-SA" sz="1200" b="1" u="none" kern="1200" baseline="0" dirty="0">
                          <a:solidFill>
                            <a:schemeClr val="tx1"/>
                          </a:solidFill>
                          <a:latin typeface="Sakkal Majalla" panose="02000000000000000000" pitchFamily="2" charset="-78"/>
                          <a:ea typeface="+mn-ea"/>
                          <a:cs typeface="Sakkal Majalla" panose="02000000000000000000" pitchFamily="2" charset="-78"/>
                        </a:rPr>
                        <a:t>تشغيل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ال</a:t>
                      </a:r>
                      <a:r>
                        <a:rPr lang="ar-SA" sz="1200" b="1" u="none" kern="1200" baseline="0" dirty="0">
                          <a:solidFill>
                            <a:schemeClr val="tx1"/>
                          </a:solidFill>
                          <a:latin typeface="Sakkal Majalla" panose="02000000000000000000" pitchFamily="2" charset="-78"/>
                          <a:ea typeface="+mn-ea"/>
                          <a:cs typeface="Sakkal Majalla" panose="02000000000000000000" pitchFamily="2" charset="-78"/>
                        </a:rPr>
                        <a:t>فيديو الخاص بالدرس</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baseline="0" dirty="0">
                          <a:solidFill>
                            <a:schemeClr val="tx1"/>
                          </a:solidFill>
                          <a:latin typeface="Sakkal Majalla" panose="02000000000000000000" pitchFamily="2" charset="-78"/>
                          <a:cs typeface="Sakkal Majalla" panose="02000000000000000000" pitchFamily="2" charset="-78"/>
                        </a:rPr>
                        <a:t>تنفيذ التمارين والأنشطة الصفية داخل الغرفة الصفية </a:t>
                      </a:r>
                    </a:p>
                    <a:p>
                      <a:pPr algn="r" rtl="1"/>
                      <a:endParaRPr lang="ar-AE" sz="1200" b="1" u="none" baseline="0" dirty="0">
                        <a:solidFill>
                          <a:srgbClr val="FF0000"/>
                        </a:solidFill>
                        <a:latin typeface="Arial" panose="020B0604020202020204" pitchFamily="34" charset="0"/>
                        <a:cs typeface="Arial" panose="020B0604020202020204" pitchFamily="34" charset="0"/>
                      </a:endParaRPr>
                    </a:p>
                    <a:p>
                      <a:pPr algn="r" rtl="1"/>
                      <a:endParaRPr lang="ar-AE" sz="1200" b="1" u="none" baseline="0" dirty="0">
                        <a:solidFill>
                          <a:srgbClr val="FF0000"/>
                        </a:solidFill>
                        <a:latin typeface="Arial" panose="020B0604020202020204" pitchFamily="34" charset="0"/>
                        <a:cs typeface="Arial" panose="020B0604020202020204" pitchFamily="34" charset="0"/>
                      </a:endParaRPr>
                    </a:p>
                    <a:p>
                      <a:pPr algn="r" rtl="1"/>
                      <a:r>
                        <a:rPr lang="ar-AE" sz="1200" b="1" u="none" baseline="0" dirty="0">
                          <a:solidFill>
                            <a:srgbClr val="FF0000"/>
                          </a:solidFill>
                          <a:latin typeface="Arial" panose="020B0604020202020204" pitchFamily="34" charset="0"/>
                          <a:cs typeface="Arial" panose="020B0604020202020204" pitchFamily="34" charset="0"/>
                        </a:rPr>
                        <a:t>النشاط الفني: </a:t>
                      </a:r>
                    </a:p>
                    <a:p>
                      <a:pPr marL="0" indent="0" algn="r" rtl="1">
                        <a:buFont typeface="+mj-lt"/>
                        <a:buNone/>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صنع أي جهاز الكتروني أو شعار أحد مواقع التواصل ( تويتر – </a:t>
                      </a:r>
                      <a:r>
                        <a:rPr lang="ar-AE" sz="1200" b="1" u="none" kern="1200" baseline="0" dirty="0" err="1">
                          <a:solidFill>
                            <a:schemeClr val="tx1"/>
                          </a:solidFill>
                          <a:latin typeface="Sakkal Majalla" panose="02000000000000000000" pitchFamily="2" charset="-78"/>
                          <a:ea typeface="+mn-ea"/>
                          <a:cs typeface="Sakkal Majalla" panose="02000000000000000000" pitchFamily="2" charset="-78"/>
                        </a:rPr>
                        <a:t>انستقرام</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 سناب جات ) باستخدام الصلصال أو الرسم بالألوان </a:t>
                      </a:r>
                    </a:p>
                    <a:p>
                      <a:pPr marL="0" indent="0" algn="r" rtl="1">
                        <a:buFont typeface="+mj-lt"/>
                        <a:buNone/>
                      </a:pPr>
                      <a:endParaRPr lang="ar-AE" sz="1200" b="1" u="none" baseline="0" dirty="0">
                        <a:solidFill>
                          <a:srgbClr val="FF0000"/>
                        </a:solidFill>
                        <a:latin typeface="Arial" panose="020B0604020202020204" pitchFamily="34" charset="0"/>
                        <a:cs typeface="Arial" panose="020B0604020202020204" pitchFamily="34" charset="0"/>
                      </a:endParaRPr>
                    </a:p>
                    <a:p>
                      <a:pPr marL="0" indent="0" algn="r" rtl="1">
                        <a:buFont typeface="+mj-lt"/>
                        <a:buNone/>
                      </a:pPr>
                      <a:r>
                        <a:rPr lang="ar-AE" sz="1200" b="1" u="none" baseline="0" dirty="0">
                          <a:solidFill>
                            <a:srgbClr val="FF0000"/>
                          </a:solidFill>
                          <a:latin typeface="Arial" panose="020B0604020202020204" pitchFamily="34" charset="0"/>
                          <a:cs typeface="Arial" panose="020B0604020202020204" pitchFamily="34" charset="0"/>
                        </a:rPr>
                        <a:t>النشاط الموسيقى:</a:t>
                      </a:r>
                    </a:p>
                    <a:p>
                      <a:pPr algn="r" rtl="1"/>
                      <a:r>
                        <a:rPr lang="ar-AE" sz="1200" b="0" u="none" baseline="0" dirty="0">
                          <a:solidFill>
                            <a:schemeClr val="tx1"/>
                          </a:solidFill>
                          <a:latin typeface="Arial" panose="020B0604020202020204" pitchFamily="34" charset="0"/>
                          <a:cs typeface="Arial" panose="020B0604020202020204" pitchFamily="34" charset="0"/>
                        </a:rPr>
                        <a:t>-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الاستماع ورأيت فيديو توعوي عن فايروس كورونا </a:t>
                      </a: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Arial" panose="020B0604020202020204" pitchFamily="34" charset="0"/>
                        <a:cs typeface="Arial" panose="020B0604020202020204" pitchFamily="34" charset="0"/>
                      </a:endParaRPr>
                    </a:p>
                    <a:p>
                      <a:pPr algn="ctr" rtl="1"/>
                      <a:r>
                        <a:rPr lang="ar-AE" sz="1200" b="1" u="none" kern="1200" baseline="0" dirty="0">
                          <a:solidFill>
                            <a:schemeClr val="tx1"/>
                          </a:solidFill>
                          <a:latin typeface="Arial" panose="020B0604020202020204" pitchFamily="34" charset="0"/>
                          <a:ea typeface="+mn-ea"/>
                          <a:cs typeface="Arial" panose="020B0604020202020204" pitchFamily="34" charset="0"/>
                        </a:rPr>
                        <a:t>دليل للمعلم</a:t>
                      </a:r>
                    </a:p>
                    <a:p>
                      <a:pPr algn="ctr" rtl="1"/>
                      <a:endParaRPr lang="ar-AE" sz="1400" b="1"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7667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aseline="0" dirty="0">
                          <a:latin typeface="Arial" panose="020B0604020202020204" pitchFamily="34" charset="0"/>
                          <a:cs typeface="Arial" panose="020B0604020202020204" pitchFamily="34" charset="0"/>
                        </a:rPr>
                        <a:t>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u="none" kern="1200" baseline="0" dirty="0">
                          <a:solidFill>
                            <a:schemeClr val="tx1"/>
                          </a:solidFill>
                          <a:latin typeface="Arial" panose="020B0604020202020204" pitchFamily="34" charset="0"/>
                          <a:ea typeface="+mn-ea"/>
                          <a:cs typeface="Arial" panose="020B0604020202020204" pitchFamily="34" charset="0"/>
                        </a:rPr>
                        <a:t>الواجب المنزلي </a:t>
                      </a:r>
                      <a:endParaRPr lang="en-US" sz="1200" b="1" u="none"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629277">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en-US" sz="1200" b="1" u="none" kern="1200" baseline="0" dirty="0">
                        <a:solidFill>
                          <a:schemeClr val="tx1"/>
                        </a:solidFill>
                        <a:latin typeface="Sakkal Majalla" panose="02000000000000000000" pitchFamily="2" charset="-78"/>
                        <a:ea typeface="+mn-ea"/>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u="none" kern="1200" baseline="0" dirty="0">
                          <a:solidFill>
                            <a:schemeClr val="tx1"/>
                          </a:solidFill>
                          <a:latin typeface="Arial" panose="020B0604020202020204" pitchFamily="34" charset="0"/>
                          <a:ea typeface="+mn-ea"/>
                          <a:cs typeface="Arial" panose="020B0604020202020204" pitchFamily="34" charset="0"/>
                        </a:rPr>
                        <a:t>تمارين الكترونية</a:t>
                      </a:r>
                      <a:endParaRPr lang="en-US" sz="1200" b="1" u="none"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823646">
                <a:tc>
                  <a:txBody>
                    <a:bodyPr/>
                    <a:lstStyle/>
                    <a:p>
                      <a:pPr algn="r" rtl="1"/>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جيد : استخدام الجهاز  والبحث في المواقع ومتابعة الاخبار وتميز الاخبار  الموثوقة أو الاشاعات                        متوسط: معرفه  استخدام الجهاز الالكتروني وفتح الاخبار المتنوعة                           ضعيف: فهم الهدف وهو معرفه مفهوم الاخبار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u="none" kern="1200" baseline="0" dirty="0">
                          <a:solidFill>
                            <a:schemeClr val="tx1"/>
                          </a:solidFill>
                          <a:latin typeface="Arial" panose="020B0604020202020204" pitchFamily="34" charset="0"/>
                          <a:ea typeface="+mn-ea"/>
                          <a:cs typeface="Arial" panose="020B0604020202020204" pitchFamily="34" charset="0"/>
                        </a:rPr>
                        <a:t>التقييم</a:t>
                      </a:r>
                      <a:endParaRPr lang="en-US" sz="1200" b="1" u="none"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Date Placeholder 9"/>
          <p:cNvSpPr>
            <a:spLocks noGrp="1"/>
          </p:cNvSpPr>
          <p:nvPr>
            <p:ph type="dt" sz="half" idx="10"/>
          </p:nvPr>
        </p:nvSpPr>
        <p:spPr>
          <a:xfrm>
            <a:off x="655373" y="6353286"/>
            <a:ext cx="1217103" cy="365125"/>
          </a:xfrm>
        </p:spPr>
        <p:txBody>
          <a:bodyPr/>
          <a:lstStyle/>
          <a:p>
            <a:fld id="{DFA59B4A-862E-4296-9049-49655D5CFC94}" type="datetime3">
              <a:rPr lang="en-US" smtClean="0"/>
              <a:t>9 January 2021</a:t>
            </a:fld>
            <a:endParaRPr lang="en-GB" dirty="0"/>
          </a:p>
        </p:txBody>
      </p:sp>
      <p:sp>
        <p:nvSpPr>
          <p:cNvPr id="9" name="Rounded Rectangle 4">
            <a:extLst>
              <a:ext uri="{FF2B5EF4-FFF2-40B4-BE49-F238E27FC236}">
                <a16:creationId xmlns:a16="http://schemas.microsoft.com/office/drawing/2014/main" id="{9F36A11B-3CE2-4B8E-ADBF-C180B6E68A3C}"/>
              </a:ext>
            </a:extLst>
          </p:cNvPr>
          <p:cNvSpPr/>
          <p:nvPr/>
        </p:nvSpPr>
        <p:spPr>
          <a:xfrm>
            <a:off x="2644517" y="2892888"/>
            <a:ext cx="4177817" cy="36512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en-GB" sz="1050" dirty="0">
                <a:latin typeface="Arial" panose="020B0604020202020204" pitchFamily="34" charset="0"/>
                <a:cs typeface="Arial" panose="020B0604020202020204" pitchFamily="34" charset="0"/>
                <a:hlinkClick r:id="rId3"/>
              </a:rPr>
              <a:t>https://</a:t>
            </a:r>
            <a:r>
              <a:rPr lang="en-GB" sz="1050" dirty="0" smtClean="0">
                <a:latin typeface="Arial" panose="020B0604020202020204" pitchFamily="34" charset="0"/>
                <a:cs typeface="Arial" panose="020B0604020202020204" pitchFamily="34" charset="0"/>
                <a:hlinkClick r:id="rId3"/>
              </a:rPr>
              <a:t>www.youtube.com/watch?v=cMOWaUS54PE</a:t>
            </a:r>
            <a:r>
              <a:rPr lang="ar-AE" sz="1050" dirty="0" smtClean="0">
                <a:latin typeface="Arial" panose="020B0604020202020204" pitchFamily="34" charset="0"/>
                <a:cs typeface="Arial" panose="020B0604020202020204" pitchFamily="34" charset="0"/>
              </a:rPr>
              <a:t> </a:t>
            </a:r>
            <a:endParaRPr lang="ar-AE" sz="1050" dirty="0">
              <a:latin typeface="Arial" panose="020B0604020202020204" pitchFamily="34" charset="0"/>
              <a:cs typeface="Arial" panose="020B0604020202020204" pitchFamily="34" charset="0"/>
            </a:endParaRPr>
          </a:p>
        </p:txBody>
      </p:sp>
      <p:pic>
        <p:nvPicPr>
          <p:cNvPr id="6" name="Picture 5" descr="A picture containing indoor, cup, decorated, dessert&#10;&#10;Description automatically generated">
            <a:extLst>
              <a:ext uri="{FF2B5EF4-FFF2-40B4-BE49-F238E27FC236}">
                <a16:creationId xmlns:a16="http://schemas.microsoft.com/office/drawing/2014/main" id="{4579D39D-8DC3-43C4-AA1D-AC0114CAC10B}"/>
              </a:ext>
            </a:extLst>
          </p:cNvPr>
          <p:cNvPicPr>
            <a:picLocks noChangeAspect="1"/>
          </p:cNvPicPr>
          <p:nvPr/>
        </p:nvPicPr>
        <p:blipFill rotWithShape="1">
          <a:blip r:embed="rId4">
            <a:extLst>
              <a:ext uri="{28A0092B-C50C-407E-A947-70E740481C1C}">
                <a14:useLocalDpi xmlns:a14="http://schemas.microsoft.com/office/drawing/2010/main" val="0"/>
              </a:ext>
            </a:extLst>
          </a:blip>
          <a:srcRect t="24253" r="66113"/>
          <a:stretch/>
        </p:blipFill>
        <p:spPr>
          <a:xfrm>
            <a:off x="785262" y="372568"/>
            <a:ext cx="1544838" cy="2070525"/>
          </a:xfrm>
          <a:prstGeom prst="rect">
            <a:avLst/>
          </a:prstGeom>
        </p:spPr>
      </p:pic>
      <p:pic>
        <p:nvPicPr>
          <p:cNvPr id="8" name="Picture 7" descr="A group of colored pencils&#10;&#10;Description automatically generated with low confidence">
            <a:extLst>
              <a:ext uri="{FF2B5EF4-FFF2-40B4-BE49-F238E27FC236}">
                <a16:creationId xmlns:a16="http://schemas.microsoft.com/office/drawing/2014/main" id="{9937AAEE-4F9A-402B-B3C6-C75C48F6FF2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59989" y="560051"/>
            <a:ext cx="2616729" cy="1471910"/>
          </a:xfrm>
          <a:prstGeom prst="rect">
            <a:avLst/>
          </a:prstGeom>
        </p:spPr>
      </p:pic>
    </p:spTree>
    <p:extLst>
      <p:ext uri="{BB962C8B-B14F-4D97-AF65-F5344CB8AC3E}">
        <p14:creationId xmlns:p14="http://schemas.microsoft.com/office/powerpoint/2010/main" val="3364951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99026" y="287639"/>
            <a:ext cx="4685739" cy="832104"/>
          </a:xfrm>
        </p:spPr>
        <p:txBody>
          <a:bodyPr>
            <a:normAutofit/>
          </a:bodyPr>
          <a:lstStyle/>
          <a:p>
            <a:pPr algn="ct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1548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A95CD3E956C849AEC0DC8201AB0F63" ma:contentTypeVersion="0" ma:contentTypeDescription="Create a new document." ma:contentTypeScope="" ma:versionID="d134e233a686a922c192be35c38273d2">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EED42B-3B47-45C2-9F50-0B4533C0F1E3}">
  <ds:schemaRef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http://purl.org/dc/elements/1.1/"/>
    <ds:schemaRef ds:uri="http://purl.org/dc/dcmitype/"/>
    <ds:schemaRef ds:uri="0860e916-1933-4f54-bf75-902e7a9d18bb"/>
    <ds:schemaRef ds:uri="http://purl.org/dc/terms/"/>
    <ds:schemaRef ds:uri="c1803469-1359-4921-b8b2-4aa11e6de6e4"/>
    <ds:schemaRef ds:uri="http://schemas.microsoft.com/office/2006/metadata/properties"/>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D29B71CD-FDA5-4CF8-AF12-7F2B3E073E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3075</TotalTime>
  <Words>577</Words>
  <Application>Microsoft Office PowerPoint</Application>
  <PresentationFormat>Widescreen</PresentationFormat>
  <Paragraphs>132</Paragraphs>
  <Slides>7</Slides>
  <Notes>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vt:i4>
      </vt:variant>
    </vt:vector>
  </HeadingPairs>
  <TitlesOfParts>
    <vt:vector size="17" baseType="lpstr">
      <vt:lpstr>Arial</vt:lpstr>
      <vt:lpstr>Arimo</vt:lpstr>
      <vt:lpstr>Calibri</vt:lpstr>
      <vt:lpstr>Calibri Light</vt:lpstr>
      <vt:lpstr>Franklin Gothic Book</vt:lpstr>
      <vt:lpstr>inherit</vt:lpstr>
      <vt:lpstr>Sakkal Majalla</vt:lpstr>
      <vt:lpstr>Times New Roman</vt:lpstr>
      <vt:lpstr>Office Theme</vt:lpstr>
      <vt:lpstr>1_Office Theme</vt:lpstr>
      <vt:lpstr>يتابع الاخبار على الاجهزة الالكترونية  </vt:lpstr>
      <vt:lpstr>يتابع الاخبار على الاجهزة الالكترونية</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280</cp:revision>
  <dcterms:created xsi:type="dcterms:W3CDTF">2020-07-26T19:33:45Z</dcterms:created>
  <dcterms:modified xsi:type="dcterms:W3CDTF">2021-01-09T09:57:37Z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0x010100E8A95CD3E956C849AEC0DC8201AB0F63</vt:lpwstr>
  </property>
</Properties>
</file>