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3"/>
  </p:notesMasterIdLst>
  <p:sldIdLst>
    <p:sldId id="267" r:id="rId6"/>
    <p:sldId id="257" r:id="rId7"/>
    <p:sldId id="258" r:id="rId8"/>
    <p:sldId id="264" r:id="rId9"/>
    <p:sldId id="269" r:id="rId10"/>
    <p:sldId id="270"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79" y="24"/>
      </p:cViewPr>
      <p:guideLst/>
    </p:cSldViewPr>
  </p:slideViewPr>
  <p:notesTextViewPr>
    <p:cViewPr>
      <p:scale>
        <a:sx n="1" d="1"/>
        <a:sy n="1" d="1"/>
      </p:scale>
      <p:origin x="0" y="0"/>
    </p:cViewPr>
  </p:notesText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11/29/2020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23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29 November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29 November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29 November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29 November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29 November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29 November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29 November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29 November 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29 November 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25 December 2020</a:t>
            </a:r>
            <a:endParaRPr lang="en-GB" dirty="0"/>
          </a:p>
        </p:txBody>
      </p:sp>
      <p:sp>
        <p:nvSpPr>
          <p:cNvPr id="3" name="Footer Placeholder 2"/>
          <p:cNvSpPr>
            <a:spLocks noGrp="1"/>
          </p:cNvSpPr>
          <p:nvPr>
            <p:ph type="ftr" sz="quarter" idx="11"/>
          </p:nvPr>
        </p:nvSpPr>
        <p:spPr/>
        <p:txBody>
          <a:bodyPr/>
          <a:lstStyle/>
          <a:p>
            <a:r>
              <a:rPr lang="en-GB" dirty="0"/>
              <a:t>Goal No: </a:t>
            </a:r>
            <a:r>
              <a:rPr lang="ar-AE" sz="1200" dirty="0">
                <a:latin typeface="Arial" panose="020B0604020202020204" pitchFamily="34" charset="0"/>
                <a:cs typeface="+mn-cs"/>
              </a:rPr>
              <a:t>421</a:t>
            </a:r>
            <a:endParaRPr lang="en-GB" dirty="0"/>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29 November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1">
            <a:extLst>
              <a:ext uri="{FF2B5EF4-FFF2-40B4-BE49-F238E27FC236}">
                <a16:creationId xmlns="" xmlns:a16="http://schemas.microsoft.com/office/drawing/2014/main" id="{5D8C9F03-3F18-4D63-B797-20C9E604BF48}"/>
              </a:ext>
            </a:extLst>
          </p:cNvPr>
          <p:cNvSpPr>
            <a:spLocks noGrp="1"/>
          </p:cNvSpPr>
          <p:nvPr>
            <p:ph type="dt" sz="half" idx="10"/>
          </p:nvPr>
        </p:nvSpPr>
        <p:spPr>
          <a:xfrm>
            <a:off x="838200" y="6356350"/>
            <a:ext cx="2743200" cy="365125"/>
          </a:xfrm>
        </p:spPr>
        <p:txBody>
          <a:bodyPr/>
          <a:lstStyle>
            <a:lvl1pPr>
              <a:defRPr/>
            </a:lvl1pPr>
          </a:lstStyle>
          <a:p>
            <a:r>
              <a:rPr lang="en-US" dirty="0"/>
              <a:t>25 December 2020</a:t>
            </a:r>
            <a:endParaRPr lang="en-GB" dirty="0"/>
          </a:p>
        </p:txBody>
      </p:sp>
      <p:sp>
        <p:nvSpPr>
          <p:cNvPr id="9" name="Footer Placeholder 2">
            <a:extLst>
              <a:ext uri="{FF2B5EF4-FFF2-40B4-BE49-F238E27FC236}">
                <a16:creationId xmlns="" xmlns:a16="http://schemas.microsoft.com/office/drawing/2014/main" id="{DC5C89BE-6E1E-4046-8DD0-4F73306B7B36}"/>
              </a:ext>
            </a:extLst>
          </p:cNvPr>
          <p:cNvSpPr>
            <a:spLocks noGrp="1"/>
          </p:cNvSpPr>
          <p:nvPr>
            <p:ph type="ftr" sz="quarter" idx="11"/>
          </p:nvPr>
        </p:nvSpPr>
        <p:spPr>
          <a:xfrm>
            <a:off x="4038600" y="6356350"/>
            <a:ext cx="4114800" cy="365125"/>
          </a:xfrm>
        </p:spPr>
        <p:txBody>
          <a:bodyPr/>
          <a:lstStyle/>
          <a:p>
            <a:r>
              <a:rPr lang="en-GB" dirty="0"/>
              <a:t>Goal No: </a:t>
            </a:r>
            <a:r>
              <a:rPr lang="ar-AE" sz="1200" dirty="0">
                <a:latin typeface="Arial" panose="020B0604020202020204" pitchFamily="34" charset="0"/>
                <a:cs typeface="+mn-cs"/>
              </a:rPr>
              <a:t>421</a:t>
            </a:r>
            <a:endParaRPr lang="en-GB" dirty="0"/>
          </a:p>
        </p:txBody>
      </p:sp>
      <p:sp>
        <p:nvSpPr>
          <p:cNvPr id="10" name="Slide Number Placeholder 3">
            <a:extLst>
              <a:ext uri="{FF2B5EF4-FFF2-40B4-BE49-F238E27FC236}">
                <a16:creationId xmlns="" xmlns:a16="http://schemas.microsoft.com/office/drawing/2014/main" id="{EA68AC63-2BAB-467E-A4BD-DD829DE05E1A}"/>
              </a:ext>
            </a:extLst>
          </p:cNvPr>
          <p:cNvSpPr>
            <a:spLocks noGrp="1"/>
          </p:cNvSpPr>
          <p:nvPr>
            <p:ph type="sldNum" sz="quarter" idx="12"/>
          </p:nvPr>
        </p:nvSpPr>
        <p:spPr>
          <a:xfrm>
            <a:off x="8610600" y="6356350"/>
            <a:ext cx="2743200" cy="365125"/>
          </a:xfrm>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1">
            <a:extLst>
              <a:ext uri="{FF2B5EF4-FFF2-40B4-BE49-F238E27FC236}">
                <a16:creationId xmlns="" xmlns:a16="http://schemas.microsoft.com/office/drawing/2014/main" id="{1DA6D59B-397E-4811-8C79-77AB59DD22DE}"/>
              </a:ext>
            </a:extLst>
          </p:cNvPr>
          <p:cNvSpPr>
            <a:spLocks noGrp="1"/>
          </p:cNvSpPr>
          <p:nvPr>
            <p:ph type="dt" sz="half" idx="10"/>
          </p:nvPr>
        </p:nvSpPr>
        <p:spPr>
          <a:xfrm>
            <a:off x="838200" y="6356350"/>
            <a:ext cx="2743200" cy="365125"/>
          </a:xfrm>
        </p:spPr>
        <p:txBody>
          <a:bodyPr/>
          <a:lstStyle>
            <a:lvl1pPr>
              <a:defRPr/>
            </a:lvl1pPr>
          </a:lstStyle>
          <a:p>
            <a:r>
              <a:rPr lang="en-US" dirty="0"/>
              <a:t>25 December 2020</a:t>
            </a:r>
            <a:endParaRPr lang="en-GB" dirty="0"/>
          </a:p>
        </p:txBody>
      </p:sp>
      <p:sp>
        <p:nvSpPr>
          <p:cNvPr id="9" name="Footer Placeholder 2">
            <a:extLst>
              <a:ext uri="{FF2B5EF4-FFF2-40B4-BE49-F238E27FC236}">
                <a16:creationId xmlns="" xmlns:a16="http://schemas.microsoft.com/office/drawing/2014/main" id="{E37A5B64-FE0E-4721-B0AD-A8C20613EC71}"/>
              </a:ext>
            </a:extLst>
          </p:cNvPr>
          <p:cNvSpPr>
            <a:spLocks noGrp="1"/>
          </p:cNvSpPr>
          <p:nvPr>
            <p:ph type="ftr" sz="quarter" idx="11"/>
          </p:nvPr>
        </p:nvSpPr>
        <p:spPr>
          <a:xfrm>
            <a:off x="4038600" y="6356350"/>
            <a:ext cx="4114800" cy="365125"/>
          </a:xfrm>
        </p:spPr>
        <p:txBody>
          <a:bodyPr/>
          <a:lstStyle/>
          <a:p>
            <a:r>
              <a:rPr lang="en-GB" dirty="0"/>
              <a:t>Goal No: </a:t>
            </a:r>
            <a:r>
              <a:rPr lang="ar-AE" sz="1200" dirty="0">
                <a:latin typeface="Arial" panose="020B0604020202020204" pitchFamily="34" charset="0"/>
                <a:cs typeface="+mn-cs"/>
              </a:rPr>
              <a:t>421</a:t>
            </a:r>
            <a:endParaRPr lang="en-GB" dirty="0"/>
          </a:p>
        </p:txBody>
      </p:sp>
      <p:sp>
        <p:nvSpPr>
          <p:cNvPr id="10" name="Slide Number Placeholder 3">
            <a:extLst>
              <a:ext uri="{FF2B5EF4-FFF2-40B4-BE49-F238E27FC236}">
                <a16:creationId xmlns="" xmlns:a16="http://schemas.microsoft.com/office/drawing/2014/main" id="{5FEFB028-9822-4D3B-BBDA-6718193A2CB3}"/>
              </a:ext>
            </a:extLst>
          </p:cNvPr>
          <p:cNvSpPr>
            <a:spLocks noGrp="1"/>
          </p:cNvSpPr>
          <p:nvPr>
            <p:ph type="sldNum" sz="quarter" idx="12"/>
          </p:nvPr>
        </p:nvSpPr>
        <p:spPr>
          <a:xfrm>
            <a:off x="8610600" y="6356350"/>
            <a:ext cx="2743200" cy="365125"/>
          </a:xfrm>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 xmlns:a16="http://schemas.microsoft.com/office/drawing/2014/main" id="{67F5B704-C1E2-454A-B49B-42BF5F966A5D}"/>
              </a:ext>
            </a:extLst>
          </p:cNvPr>
          <p:cNvSpPr>
            <a:spLocks noGrp="1"/>
          </p:cNvSpPr>
          <p:nvPr>
            <p:ph type="dt" sz="half" idx="10"/>
          </p:nvPr>
        </p:nvSpPr>
        <p:spPr>
          <a:xfrm>
            <a:off x="838200" y="6356350"/>
            <a:ext cx="2743200" cy="365125"/>
          </a:xfrm>
        </p:spPr>
        <p:txBody>
          <a:bodyPr/>
          <a:lstStyle>
            <a:lvl1pPr>
              <a:defRPr/>
            </a:lvl1pPr>
          </a:lstStyle>
          <a:p>
            <a:r>
              <a:rPr lang="en-US" dirty="0"/>
              <a:t>25 December 2020</a:t>
            </a:r>
            <a:endParaRPr lang="en-GB" dirty="0"/>
          </a:p>
        </p:txBody>
      </p:sp>
      <p:sp>
        <p:nvSpPr>
          <p:cNvPr id="8" name="Footer Placeholder 2">
            <a:extLst>
              <a:ext uri="{FF2B5EF4-FFF2-40B4-BE49-F238E27FC236}">
                <a16:creationId xmlns="" xmlns:a16="http://schemas.microsoft.com/office/drawing/2014/main" id="{A292A45C-F962-4BD6-8ABF-5E2783AA8E65}"/>
              </a:ext>
            </a:extLst>
          </p:cNvPr>
          <p:cNvSpPr>
            <a:spLocks noGrp="1"/>
          </p:cNvSpPr>
          <p:nvPr>
            <p:ph type="ftr" sz="quarter" idx="11"/>
          </p:nvPr>
        </p:nvSpPr>
        <p:spPr>
          <a:xfrm>
            <a:off x="4038600" y="6356350"/>
            <a:ext cx="4114800" cy="365125"/>
          </a:xfrm>
        </p:spPr>
        <p:txBody>
          <a:bodyPr/>
          <a:lstStyle/>
          <a:p>
            <a:r>
              <a:rPr lang="en-GB" dirty="0"/>
              <a:t>Goal No: </a:t>
            </a:r>
            <a:r>
              <a:rPr lang="ar-AE" sz="1200" dirty="0">
                <a:latin typeface="Arial" panose="020B0604020202020204" pitchFamily="34" charset="0"/>
                <a:cs typeface="+mn-cs"/>
              </a:rPr>
              <a:t>421</a:t>
            </a:r>
            <a:endParaRPr lang="en-GB" dirty="0"/>
          </a:p>
        </p:txBody>
      </p:sp>
      <p:sp>
        <p:nvSpPr>
          <p:cNvPr id="9" name="Slide Number Placeholder 3">
            <a:extLst>
              <a:ext uri="{FF2B5EF4-FFF2-40B4-BE49-F238E27FC236}">
                <a16:creationId xmlns="" xmlns:a16="http://schemas.microsoft.com/office/drawing/2014/main" id="{1ECCFA08-2B02-4274-B6F3-C79771C5A0AE}"/>
              </a:ext>
            </a:extLst>
          </p:cNvPr>
          <p:cNvSpPr>
            <a:spLocks noGrp="1"/>
          </p:cNvSpPr>
          <p:nvPr>
            <p:ph type="sldNum" sz="quarter" idx="12"/>
          </p:nvPr>
        </p:nvSpPr>
        <p:spPr>
          <a:xfrm>
            <a:off x="8610600" y="6356350"/>
            <a:ext cx="2743200" cy="365125"/>
          </a:xfrm>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 xmlns:a16="http://schemas.microsoft.com/office/drawing/2014/main" id="{3F5023F1-52C5-49EB-B5B5-E7AE032246F8}"/>
              </a:ext>
            </a:extLst>
          </p:cNvPr>
          <p:cNvSpPr>
            <a:spLocks noGrp="1"/>
          </p:cNvSpPr>
          <p:nvPr>
            <p:ph type="dt" sz="half" idx="10"/>
          </p:nvPr>
        </p:nvSpPr>
        <p:spPr>
          <a:xfrm>
            <a:off x="838200" y="6356350"/>
            <a:ext cx="2743200" cy="365125"/>
          </a:xfrm>
        </p:spPr>
        <p:txBody>
          <a:bodyPr/>
          <a:lstStyle>
            <a:lvl1pPr>
              <a:defRPr/>
            </a:lvl1pPr>
          </a:lstStyle>
          <a:p>
            <a:r>
              <a:rPr lang="en-US" dirty="0"/>
              <a:t>25 December 2020</a:t>
            </a:r>
            <a:endParaRPr lang="en-GB" dirty="0"/>
          </a:p>
        </p:txBody>
      </p:sp>
      <p:sp>
        <p:nvSpPr>
          <p:cNvPr id="8" name="Footer Placeholder 2">
            <a:extLst>
              <a:ext uri="{FF2B5EF4-FFF2-40B4-BE49-F238E27FC236}">
                <a16:creationId xmlns="" xmlns:a16="http://schemas.microsoft.com/office/drawing/2014/main" id="{DEDDBD5F-F4EB-4D83-8544-177AC486265A}"/>
              </a:ext>
            </a:extLst>
          </p:cNvPr>
          <p:cNvSpPr>
            <a:spLocks noGrp="1"/>
          </p:cNvSpPr>
          <p:nvPr>
            <p:ph type="ftr" sz="quarter" idx="11"/>
          </p:nvPr>
        </p:nvSpPr>
        <p:spPr>
          <a:xfrm>
            <a:off x="4038600" y="6356350"/>
            <a:ext cx="4114800" cy="365125"/>
          </a:xfrm>
        </p:spPr>
        <p:txBody>
          <a:bodyPr/>
          <a:lstStyle/>
          <a:p>
            <a:r>
              <a:rPr lang="en-GB" dirty="0"/>
              <a:t>Goal No: </a:t>
            </a:r>
            <a:r>
              <a:rPr lang="ar-AE" sz="1200" dirty="0">
                <a:latin typeface="Arial" panose="020B0604020202020204" pitchFamily="34" charset="0"/>
                <a:cs typeface="+mn-cs"/>
              </a:rPr>
              <a:t>421</a:t>
            </a:r>
            <a:endParaRPr lang="en-GB" dirty="0"/>
          </a:p>
        </p:txBody>
      </p:sp>
      <p:sp>
        <p:nvSpPr>
          <p:cNvPr id="9" name="Slide Number Placeholder 3">
            <a:extLst>
              <a:ext uri="{FF2B5EF4-FFF2-40B4-BE49-F238E27FC236}">
                <a16:creationId xmlns="" xmlns:a16="http://schemas.microsoft.com/office/drawing/2014/main" id="{4D56BD4A-F4C6-4D05-9EB3-8A46311A8764}"/>
              </a:ext>
            </a:extLst>
          </p:cNvPr>
          <p:cNvSpPr>
            <a:spLocks noGrp="1"/>
          </p:cNvSpPr>
          <p:nvPr>
            <p:ph type="sldNum" sz="quarter" idx="12"/>
          </p:nvPr>
        </p:nvSpPr>
        <p:spPr>
          <a:xfrm>
            <a:off x="8610600" y="6356350"/>
            <a:ext cx="2743200" cy="365125"/>
          </a:xfrm>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1203523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78346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29 November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29 November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29 November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29 November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29 November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29 November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29 November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29 November 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29 November 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1eiCxsCKcE"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hyperlink" Target="https://www.youtube.com/watch?v=3Z9JbY9hZb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1eiCxsCKcE"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www.youtube.com/watch?v=3Z9JbY9hZb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 xmlns:a16="http://schemas.microsoft.com/office/drawing/2014/main" id="{2FF535A0-9A52-40AD-972C-D0F96C905295}"/>
              </a:ext>
            </a:extLst>
          </p:cNvPr>
          <p:cNvSpPr>
            <a:spLocks noGrp="1"/>
          </p:cNvSpPr>
          <p:nvPr>
            <p:ph type="ctrTitle"/>
          </p:nvPr>
        </p:nvSpPr>
        <p:spPr/>
        <p:txBody>
          <a:bodyPr>
            <a:normAutofit/>
          </a:bodyPr>
          <a:lstStyle/>
          <a:p>
            <a:pPr algn="ctr" rtl="1"/>
            <a:r>
              <a:rPr lang="ar-AE" sz="2800" dirty="0">
                <a:latin typeface="Arial" panose="020B0604020202020204" pitchFamily="34" charset="0"/>
                <a:cs typeface="Arial" panose="020B0604020202020204" pitchFamily="34" charset="0"/>
              </a:rPr>
              <a:t/>
            </a:r>
            <a:br>
              <a:rPr lang="ar-AE" sz="2800" dirty="0">
                <a:latin typeface="Arial" panose="020B0604020202020204" pitchFamily="34" charset="0"/>
                <a:cs typeface="Arial" panose="020B0604020202020204" pitchFamily="34" charset="0"/>
              </a:rPr>
            </a:br>
            <a:r>
              <a:rPr lang="ar-AE" sz="2800" dirty="0">
                <a:latin typeface="Arial" panose="020B0604020202020204" pitchFamily="34" charset="0"/>
                <a:cs typeface="Arial" panose="020B0604020202020204" pitchFamily="34" charset="0"/>
              </a:rPr>
              <a:t>الهدف: يميز  صوتين مختلفين عند سماعها  كمثال ( صوت سيارة - صوت جرس)</a:t>
            </a:r>
            <a:endParaRPr lang="ru-RU"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5A81143F-FBEE-4565-886D-08852310C84F}"/>
              </a:ext>
            </a:extLst>
          </p:cNvPr>
          <p:cNvSpPr>
            <a:spLocks noGrp="1"/>
          </p:cNvSpPr>
          <p:nvPr>
            <p:ph type="subTitle" idx="1"/>
          </p:nvPr>
        </p:nvSpPr>
        <p:spPr/>
        <p:txBody>
          <a:bodyPr/>
          <a:lstStyle/>
          <a:p>
            <a:pPr algn="ctr" rtl="1"/>
            <a:r>
              <a:rPr lang="ar-AE" dirty="0">
                <a:latin typeface="Arial" panose="020B0604020202020204" pitchFamily="34" charset="0"/>
                <a:cs typeface="Arial" panose="020B0604020202020204" pitchFamily="34" charset="0"/>
              </a:rPr>
              <a:t>مقدم الهدف: سحر محمد الحوسني</a:t>
            </a:r>
            <a:endParaRPr lang="ru-RU"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clrChange>
              <a:clrFrom>
                <a:srgbClr val="FFFCFF"/>
              </a:clrFrom>
              <a:clrTo>
                <a:srgbClr val="FFFCFF">
                  <a:alpha val="0"/>
                </a:srgbClr>
              </a:clrTo>
            </a:clrChange>
            <a:extLst>
              <a:ext uri="{28A0092B-C50C-407E-A947-70E740481C1C}">
                <a14:useLocalDpi xmlns:a14="http://schemas.microsoft.com/office/drawing/2010/main" val="0"/>
              </a:ext>
            </a:extLst>
          </a:blip>
          <a:stretch>
            <a:fillRect/>
          </a:stretch>
        </p:blipFill>
        <p:spPr>
          <a:xfrm rot="798864">
            <a:off x="9718250" y="465280"/>
            <a:ext cx="1124804" cy="971217"/>
          </a:xfrm>
          <a:prstGeom prst="rect">
            <a:avLst/>
          </a:prstGeom>
        </p:spPr>
      </p:pic>
    </p:spTree>
    <p:extLst>
      <p:ext uri="{BB962C8B-B14F-4D97-AF65-F5344CB8AC3E}">
        <p14:creationId xmlns:p14="http://schemas.microsoft.com/office/powerpoint/2010/main" val="224352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17201857"/>
              </p:ext>
            </p:extLst>
          </p:nvPr>
        </p:nvGraphicFramePr>
        <p:xfrm>
          <a:off x="154004" y="224444"/>
          <a:ext cx="11906451" cy="6416501"/>
        </p:xfrm>
        <a:graphic>
          <a:graphicData uri="http://schemas.openxmlformats.org/drawingml/2006/table">
            <a:tbl>
              <a:tblPr firstRow="1" bandRow="1">
                <a:tableStyleId>{5940675A-B579-460E-94D1-54222C63F5DA}</a:tableStyleId>
              </a:tblPr>
              <a:tblGrid>
                <a:gridCol w="3289464">
                  <a:extLst>
                    <a:ext uri="{9D8B030D-6E8A-4147-A177-3AD203B41FA5}">
                      <a16:colId xmlns="" xmlns:a16="http://schemas.microsoft.com/office/drawing/2014/main" val="20000"/>
                    </a:ext>
                  </a:extLst>
                </a:gridCol>
                <a:gridCol w="3489767">
                  <a:extLst>
                    <a:ext uri="{9D8B030D-6E8A-4147-A177-3AD203B41FA5}">
                      <a16:colId xmlns="" xmlns:a16="http://schemas.microsoft.com/office/drawing/2014/main" val="2032493190"/>
                    </a:ext>
                  </a:extLst>
                </a:gridCol>
                <a:gridCol w="3851700">
                  <a:extLst>
                    <a:ext uri="{9D8B030D-6E8A-4147-A177-3AD203B41FA5}">
                      <a16:colId xmlns="" xmlns:a16="http://schemas.microsoft.com/office/drawing/2014/main" val="4078435238"/>
                    </a:ext>
                  </a:extLst>
                </a:gridCol>
                <a:gridCol w="1275520">
                  <a:extLst>
                    <a:ext uri="{9D8B030D-6E8A-4147-A177-3AD203B41FA5}">
                      <a16:colId xmlns="" xmlns:a16="http://schemas.microsoft.com/office/drawing/2014/main" val="20001"/>
                    </a:ext>
                  </a:extLst>
                </a:gridCol>
              </a:tblGrid>
              <a:tr h="46249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المراجعة</a:t>
                      </a:r>
                      <a:r>
                        <a:rPr lang="ar-AE" sz="1200" b="1" dirty="0" smtClean="0">
                          <a:ln>
                            <a:noFill/>
                          </a:ln>
                          <a:latin typeface="Arial" panose="020B0604020202020204" pitchFamily="34" charset="0"/>
                          <a:cs typeface="Arial" panose="020B0604020202020204" pitchFamily="34" charset="0"/>
                        </a:rPr>
                        <a:t>: أ/ عفاف الكربي</a:t>
                      </a:r>
                      <a:endParaRPr lang="en-US" sz="12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الإعداد :</a:t>
                      </a:r>
                      <a:r>
                        <a:rPr lang="ar-AE" sz="1200" b="1" baseline="0" dirty="0">
                          <a:ln>
                            <a:noFill/>
                          </a:ln>
                          <a:latin typeface="Arial" panose="020B0604020202020204" pitchFamily="34" charset="0"/>
                          <a:cs typeface="Arial" panose="020B0604020202020204" pitchFamily="34" charset="0"/>
                        </a:rPr>
                        <a:t> سحر محمد الحوسني</a:t>
                      </a:r>
                      <a:endParaRPr lang="en-US" sz="12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ctr"/>
                      <a:r>
                        <a:rPr lang="ar-AE" sz="1200" b="1" i="0" u="none" strike="noStrike" dirty="0">
                          <a:ln>
                            <a:noFill/>
                          </a:ln>
                          <a:solidFill>
                            <a:srgbClr val="000000"/>
                          </a:solidFill>
                          <a:effectLst/>
                          <a:latin typeface="Arial" panose="020B0604020202020204" pitchFamily="34" charset="0"/>
                          <a:cs typeface="+mn-cs"/>
                        </a:rPr>
                        <a:t>يميز  صوتين مختلفين عند سماعها  كمثال ( صوت سيارة - صوت جرس</a:t>
                      </a:r>
                      <a:r>
                        <a:rPr lang="ar-AE" sz="1200" b="1" i="0" u="none" strike="noStrike" dirty="0" smtClean="0">
                          <a:ln>
                            <a:noFill/>
                          </a:ln>
                          <a:solidFill>
                            <a:srgbClr val="000000"/>
                          </a:solidFill>
                          <a:effectLst/>
                          <a:latin typeface="Arial" panose="020B0604020202020204" pitchFamily="34" charset="0"/>
                          <a:cs typeface="+mn-cs"/>
                        </a:rPr>
                        <a:t>)</a:t>
                      </a:r>
                    </a:p>
                    <a:p>
                      <a:pPr marL="0" marR="0" lvl="0" indent="0" algn="ctr" defTabSz="914400" rtl="1" eaLnBrk="1" fontAlgn="ctr" latinLnBrk="0" hangingPunct="1">
                        <a:lnSpc>
                          <a:spcPct val="100000"/>
                        </a:lnSpc>
                        <a:spcBef>
                          <a:spcPts val="0"/>
                        </a:spcBef>
                        <a:spcAft>
                          <a:spcPts val="0"/>
                        </a:spcAft>
                        <a:buClrTx/>
                        <a:buSzTx/>
                        <a:buFontTx/>
                        <a:buNone/>
                        <a:tabLst/>
                        <a:defRPr/>
                      </a:pPr>
                      <a:r>
                        <a:rPr lang="ar-AE" sz="1200" b="1" i="0" u="none" strike="noStrike" dirty="0" smtClean="0">
                          <a:solidFill>
                            <a:srgbClr val="FF0000"/>
                          </a:solidFill>
                          <a:effectLst/>
                          <a:latin typeface="Sakkal Majalla" panose="02000000000000000000" pitchFamily="2" charset="-78"/>
                          <a:cs typeface="Sakkal Majalla" panose="02000000000000000000" pitchFamily="2" charset="-78"/>
                        </a:rPr>
                        <a:t>رقم الهدف :(421</a:t>
                      </a:r>
                      <a:r>
                        <a:rPr lang="ar-AE" sz="1200" b="1" i="0" u="none" strike="noStrike" baseline="0" dirty="0" smtClean="0">
                          <a:solidFill>
                            <a:srgbClr val="FF0000"/>
                          </a:solidFill>
                          <a:effectLst/>
                          <a:latin typeface="Sakkal Majalla" panose="02000000000000000000" pitchFamily="2" charset="-78"/>
                          <a:cs typeface="Sakkal Majalla" panose="02000000000000000000" pitchFamily="2" charset="-78"/>
                        </a:rPr>
                        <a:t>)</a:t>
                      </a:r>
                      <a:r>
                        <a:rPr lang="ar-AE" sz="1200" b="1" i="0" u="none" strike="noStrike" dirty="0" smtClean="0">
                          <a:solidFill>
                            <a:srgbClr val="FF0000"/>
                          </a:solidFill>
                          <a:effectLst/>
                          <a:latin typeface="Sakkal Majalla" panose="02000000000000000000" pitchFamily="2" charset="-78"/>
                          <a:cs typeface="Sakkal Majalla" panose="02000000000000000000" pitchFamily="2" charset="-78"/>
                        </a:rPr>
                        <a:t>  </a:t>
                      </a: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n>
                            <a:noFill/>
                          </a:ln>
                          <a:latin typeface="Arial" panose="020B0604020202020204" pitchFamily="34" charset="0"/>
                          <a:cs typeface="Arial" panose="020B0604020202020204" pitchFamily="34" charset="0"/>
                        </a:rPr>
                        <a:t>الهدف</a:t>
                      </a:r>
                      <a:endParaRPr lang="en-US" sz="14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8540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الفئة العمرية: 5-6 </a:t>
                      </a:r>
                      <a:r>
                        <a:rPr lang="ar-AE" sz="1200" b="1" baseline="0" dirty="0">
                          <a:ln>
                            <a:noFill/>
                          </a:ln>
                          <a:latin typeface="Arial" panose="020B0604020202020204" pitchFamily="34" charset="0"/>
                          <a:cs typeface="Arial" panose="020B0604020202020204" pitchFamily="34" charset="0"/>
                        </a:rPr>
                        <a:t>سنوات</a:t>
                      </a:r>
                      <a:endParaRPr lang="ar-AE" sz="12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مستوى الشدة: </a:t>
                      </a:r>
                      <a:r>
                        <a:rPr lang="ar-AE" sz="1200" b="1" dirty="0" smtClean="0">
                          <a:ln>
                            <a:noFill/>
                          </a:ln>
                          <a:latin typeface="Arial" panose="020B0604020202020204" pitchFamily="34" charset="0"/>
                          <a:cs typeface="Arial" panose="020B0604020202020204" pitchFamily="34" charset="0"/>
                        </a:rPr>
                        <a:t>بسيطة </a:t>
                      </a:r>
                      <a:endParaRPr lang="ar-AE" sz="12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فئة الإعاقة : </a:t>
                      </a:r>
                      <a:r>
                        <a:rPr lang="ar-AE" sz="1200" b="1" dirty="0" smtClean="0">
                          <a:ln>
                            <a:noFill/>
                          </a:ln>
                          <a:latin typeface="Arial" panose="020B0604020202020204" pitchFamily="34" charset="0"/>
                          <a:cs typeface="Arial" panose="020B0604020202020204" pitchFamily="34" charset="0"/>
                        </a:rPr>
                        <a:t>الإعاقة الذهنية</a:t>
                      </a:r>
                      <a:r>
                        <a:rPr lang="en-US" sz="1200" b="1" baseline="0" dirty="0" smtClean="0">
                          <a:ln>
                            <a:noFill/>
                          </a:ln>
                          <a:latin typeface="Arial" panose="020B0604020202020204" pitchFamily="34" charset="0"/>
                          <a:cs typeface="Arial" panose="020B0604020202020204" pitchFamily="34" charset="0"/>
                        </a:rPr>
                        <a:t> </a:t>
                      </a:r>
                      <a:endParaRPr lang="en-US" sz="12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n>
                            <a:noFill/>
                          </a:ln>
                          <a:latin typeface="Arial" panose="020B0604020202020204" pitchFamily="34" charset="0"/>
                          <a:cs typeface="Arial" panose="020B0604020202020204" pitchFamily="34" charset="0"/>
                        </a:rPr>
                        <a:t>بيانات الهدف</a:t>
                      </a:r>
                      <a:endParaRPr lang="en-US" sz="14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12628275"/>
                  </a:ext>
                </a:extLst>
              </a:tr>
              <a:tr h="5568603">
                <a:tc gridSpan="3">
                  <a:txBody>
                    <a:bodyPr/>
                    <a:lstStyle/>
                    <a:p>
                      <a:pPr marL="0" indent="0" algn="r" rtl="1">
                        <a:buFont typeface="Arial" panose="020B0604020202020204" pitchFamily="34" charset="0"/>
                        <a:buNone/>
                      </a:pPr>
                      <a:r>
                        <a:rPr lang="ar-AE" sz="1400" b="1" dirty="0">
                          <a:ln>
                            <a:noFill/>
                          </a:ln>
                          <a:solidFill>
                            <a:srgbClr val="FF0000"/>
                          </a:solidFill>
                          <a:latin typeface="Arial" panose="020B0604020202020204" pitchFamily="34" charset="0"/>
                          <a:cs typeface="Arial" panose="020B0604020202020204" pitchFamily="34" charset="0"/>
                        </a:rPr>
                        <a:t>درس  الاصوات </a:t>
                      </a:r>
                    </a:p>
                    <a:p>
                      <a:pPr marL="0" indent="0" algn="r" rtl="1">
                        <a:buFont typeface="Arial" panose="020B0604020202020204" pitchFamily="34" charset="0"/>
                        <a:buNone/>
                      </a:pPr>
                      <a:endParaRPr lang="ar-AE" sz="1400" b="1" baseline="0" dirty="0">
                        <a:ln>
                          <a:noFill/>
                        </a:ln>
                        <a:solidFill>
                          <a:srgbClr val="FF0000"/>
                        </a:solidFill>
                        <a:latin typeface="Arial" panose="020B0604020202020204" pitchFamily="34" charset="0"/>
                        <a:cs typeface="Arial" panose="020B0604020202020204" pitchFamily="34" charset="0"/>
                      </a:endParaRPr>
                    </a:p>
                    <a:p>
                      <a:pPr marL="0" indent="0" algn="r" rtl="1">
                        <a:buFont typeface="Arial" panose="020B0604020202020204" pitchFamily="34" charset="0"/>
                        <a:buNone/>
                      </a:pPr>
                      <a:r>
                        <a:rPr lang="ar-AE" sz="1200" b="1" baseline="0" dirty="0">
                          <a:ln>
                            <a:noFill/>
                          </a:ln>
                          <a:latin typeface="Arial" panose="020B0604020202020204" pitchFamily="34" charset="0"/>
                          <a:cs typeface="Arial" panose="020B0604020202020204" pitchFamily="34" charset="0"/>
                        </a:rPr>
                        <a:t>يستيقظ حمد وشقيقه خليفة في كل صباح  على صوت هرن السيارات. ومن ثم يذهبا ليغسلا اسنانهم ويمشطان شعرهما. سأل حمد شقيقه أخي العزيز خليفة ما هو صوت السيارة؟ فقلد له خليفة صوت السيارة </a:t>
                      </a:r>
                      <a:r>
                        <a:rPr lang="en-US" sz="1200" b="1" baseline="0" dirty="0">
                          <a:ln>
                            <a:noFill/>
                          </a:ln>
                          <a:latin typeface="Arial" panose="020B0604020202020204" pitchFamily="34" charset="0"/>
                          <a:cs typeface="Arial" panose="020B0604020202020204" pitchFamily="34" charset="0"/>
                        </a:rPr>
                        <a:t>Beep </a:t>
                      </a:r>
                      <a:r>
                        <a:rPr lang="en-US" sz="1200" b="1" baseline="0" dirty="0" err="1">
                          <a:ln>
                            <a:noFill/>
                          </a:ln>
                          <a:latin typeface="Arial" panose="020B0604020202020204" pitchFamily="34" charset="0"/>
                          <a:cs typeface="Arial" panose="020B0604020202020204" pitchFamily="34" charset="0"/>
                        </a:rPr>
                        <a:t>Beep</a:t>
                      </a:r>
                      <a:r>
                        <a:rPr lang="ar-AE" sz="1200" b="1" baseline="0" dirty="0">
                          <a:ln>
                            <a:noFill/>
                          </a:ln>
                          <a:latin typeface="Arial" panose="020B0604020202020204" pitchFamily="34" charset="0"/>
                          <a:cs typeface="Arial" panose="020B0604020202020204" pitchFamily="34" charset="0"/>
                        </a:rPr>
                        <a:t> ابتعد يا حمد السيارة قادمة </a:t>
                      </a:r>
                      <a:r>
                        <a:rPr lang="en-US" sz="1200" b="1" baseline="0" dirty="0">
                          <a:ln>
                            <a:noFill/>
                          </a:ln>
                          <a:latin typeface="Arial" panose="020B0604020202020204" pitchFamily="34" charset="0"/>
                          <a:cs typeface="Arial" panose="020B0604020202020204" pitchFamily="34" charset="0"/>
                        </a:rPr>
                        <a:t>Beep </a:t>
                      </a:r>
                      <a:r>
                        <a:rPr lang="en-US" sz="1200" b="1" baseline="0" dirty="0" err="1">
                          <a:ln>
                            <a:noFill/>
                          </a:ln>
                          <a:latin typeface="Arial" panose="020B0604020202020204" pitchFamily="34" charset="0"/>
                          <a:cs typeface="Arial" panose="020B0604020202020204" pitchFamily="34" charset="0"/>
                        </a:rPr>
                        <a:t>Beep</a:t>
                      </a:r>
                      <a:endParaRPr lang="en-US"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r>
                        <a:rPr lang="ar-AE" sz="1200" b="1" baseline="0" dirty="0">
                          <a:ln>
                            <a:noFill/>
                          </a:ln>
                          <a:latin typeface="Arial" panose="020B0604020202020204" pitchFamily="34" charset="0"/>
                          <a:cs typeface="Arial" panose="020B0604020202020204" pitchFamily="34" charset="0"/>
                        </a:rPr>
                        <a:t>ثم ذهبا يتناولان افطارهم وفجأة يسمعان صوت جرس الباب. سأل حمد شقيقة ما هذا الصوت يا خليفة؟ أجاب خليفه : أنه صوت الجرس يا حمد، هيا نذهب لنرى من الزائر. حمد يطلب من شقيقة خليفة: هل يمكنك يا شقيقي أن تعلمني أن أميز بين صوت الجرس وصوت السيارة. أجاب خليفة نعم يا شقيقي الصغير هيا نبدأ بصوت الجرس وصوت السيارة أولا ومن ثم نكتشف أصوات جديدة.</a:t>
                      </a: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r>
                        <a:rPr lang="ar-AE" sz="1200" b="1" baseline="0" dirty="0">
                          <a:ln>
                            <a:noFill/>
                          </a:ln>
                          <a:latin typeface="Arial" panose="020B0604020202020204" pitchFamily="34" charset="0"/>
                          <a:cs typeface="Arial" panose="020B0604020202020204" pitchFamily="34" charset="0"/>
                        </a:rPr>
                        <a:t> </a:t>
                      </a:r>
                      <a:endParaRPr lang="ar-SA" sz="1200" b="1"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r>
                        <a:rPr lang="ar-AE" sz="1400" b="1" u="sng" baseline="0" dirty="0">
                          <a:ln>
                            <a:noFill/>
                          </a:ln>
                          <a:solidFill>
                            <a:srgbClr val="FF0000"/>
                          </a:solidFill>
                          <a:latin typeface="Arial" panose="020B0604020202020204" pitchFamily="34" charset="0"/>
                          <a:cs typeface="Arial" panose="020B0604020202020204" pitchFamily="34" charset="0"/>
                        </a:rPr>
                        <a:t>الأنشطة الصفية: </a:t>
                      </a:r>
                    </a:p>
                    <a:p>
                      <a:pPr marL="228600" indent="-228600" algn="r" rtl="1">
                        <a:buFont typeface="+mj-lt"/>
                        <a:buAutoNum type="arabicPeriod"/>
                      </a:pPr>
                      <a:r>
                        <a:rPr lang="ar-AE" sz="1200" b="1" u="none" baseline="0" dirty="0">
                          <a:ln>
                            <a:noFill/>
                          </a:ln>
                          <a:latin typeface="Arial" panose="020B0604020202020204" pitchFamily="34" charset="0"/>
                          <a:cs typeface="Arial" panose="020B0604020202020204" pitchFamily="34" charset="0"/>
                        </a:rPr>
                        <a:t> يقوم حمد بتنفيذ صوت السيارة بعد المعلم مباشرة </a:t>
                      </a:r>
                    </a:p>
                    <a:p>
                      <a:pPr marL="228600" indent="-228600" algn="r" rtl="1">
                        <a:buFont typeface="+mj-lt"/>
                        <a:buAutoNum type="arabicPeriod"/>
                      </a:pPr>
                      <a:r>
                        <a:rPr lang="ar-AE" sz="1200" b="1" u="none" baseline="0" dirty="0">
                          <a:ln>
                            <a:noFill/>
                          </a:ln>
                          <a:latin typeface="Arial" panose="020B0604020202020204" pitchFamily="34" charset="0"/>
                          <a:cs typeface="Arial" panose="020B0604020202020204" pitchFamily="34" charset="0"/>
                        </a:rPr>
                        <a:t>تنفيذ نشاط تحريك السيارة وتقليد الصوت</a:t>
                      </a:r>
                    </a:p>
                    <a:p>
                      <a:pPr marL="228600" indent="-228600" algn="r" rtl="1">
                        <a:buFont typeface="+mj-lt"/>
                        <a:buAutoNum type="arabicPeriod"/>
                      </a:pPr>
                      <a:r>
                        <a:rPr lang="ar-AE" sz="1200" b="1" u="none" baseline="0" dirty="0">
                          <a:ln>
                            <a:noFill/>
                          </a:ln>
                          <a:latin typeface="Arial" panose="020B0604020202020204" pitchFamily="34" charset="0"/>
                          <a:cs typeface="+mn-cs"/>
                        </a:rPr>
                        <a:t>يقوم حمد بتنفيذ صوت الجرس بعد المعلم مباشرة </a:t>
                      </a:r>
                    </a:p>
                    <a:p>
                      <a:pPr marL="228600" indent="-228600" algn="r" rtl="1">
                        <a:buFont typeface="+mj-lt"/>
                        <a:buAutoNum type="arabicPeriod"/>
                      </a:pPr>
                      <a:r>
                        <a:rPr lang="ar-AE" sz="1200" b="1" u="none" baseline="0" dirty="0">
                          <a:ln>
                            <a:noFill/>
                          </a:ln>
                          <a:latin typeface="Arial" panose="020B0604020202020204" pitchFamily="34" charset="0"/>
                          <a:cs typeface="+mn-cs"/>
                        </a:rPr>
                        <a:t>تنفيذ نشاط تحريك الجرس وتقليد الصوت</a:t>
                      </a:r>
                    </a:p>
                    <a:p>
                      <a:pPr marL="228600" indent="-228600" algn="r" rtl="1">
                        <a:buFont typeface="+mj-lt"/>
                        <a:buAutoNum type="arabicPeriod"/>
                      </a:pPr>
                      <a:r>
                        <a:rPr lang="ar-AE" sz="1200" b="1" u="none" baseline="0" dirty="0">
                          <a:ln>
                            <a:noFill/>
                          </a:ln>
                          <a:latin typeface="Arial" panose="020B0604020202020204" pitchFamily="34" charset="0"/>
                          <a:cs typeface="Arial" panose="020B0604020202020204" pitchFamily="34" charset="0"/>
                        </a:rPr>
                        <a:t>تنفيذ نشاط  يعطى المعلم حمد بطاقتان (جرس – سيارة) ويقوم بتقليد الصوت ومن ثم يسال الطالب ما هذا الصوت هل يمكنك اعطائي البطاقة التي تشير الي الصوت </a:t>
                      </a:r>
                    </a:p>
                    <a:p>
                      <a:pPr marL="228600" indent="-228600" algn="r" rtl="1">
                        <a:buFont typeface="+mj-lt"/>
                        <a:buAutoNum type="arabicPeriod"/>
                      </a:pPr>
                      <a:r>
                        <a:rPr lang="ar-AE" sz="1200" b="1" u="none" baseline="0" dirty="0">
                          <a:ln>
                            <a:noFill/>
                          </a:ln>
                          <a:latin typeface="Arial" panose="020B0604020202020204" pitchFamily="34" charset="0"/>
                          <a:cs typeface="Arial" panose="020B0604020202020204" pitchFamily="34" charset="0"/>
                        </a:rPr>
                        <a:t>ومن ثم يقوم حمد بتقليد المعلم بذلك مباشرة.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1"/>
                      <a:endParaRPr lang="ar-AE" sz="1600" b="1" dirty="0">
                        <a:ln>
                          <a:noFill/>
                        </a:ln>
                        <a:latin typeface="Arial" panose="020B0604020202020204" pitchFamily="34" charset="0"/>
                        <a:cs typeface="Arial" panose="020B0604020202020204" pitchFamily="34" charset="0"/>
                      </a:endParaRPr>
                    </a:p>
                    <a:p>
                      <a:pPr algn="ctr" rtl="1"/>
                      <a:r>
                        <a:rPr lang="ar-AE" sz="1600" b="1" dirty="0">
                          <a:ln>
                            <a:noFill/>
                          </a:ln>
                          <a:latin typeface="Arial" panose="020B0604020202020204" pitchFamily="34" charset="0"/>
                          <a:cs typeface="Arial" panose="020B0604020202020204" pitchFamily="34" charset="0"/>
                        </a:rPr>
                        <a:t>كتاب</a:t>
                      </a:r>
                      <a:r>
                        <a:rPr lang="ar-AE" sz="1600" b="1" baseline="0" dirty="0">
                          <a:ln>
                            <a:noFill/>
                          </a:ln>
                          <a:latin typeface="Arial" panose="020B0604020202020204" pitchFamily="34" charset="0"/>
                          <a:cs typeface="Arial" panose="020B0604020202020204" pitchFamily="34" charset="0"/>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pic>
        <p:nvPicPr>
          <p:cNvPr id="17" name="Picture 2" descr="تفسير حلم جرس المدرسة في المنام">
            <a:extLst>
              <a:ext uri="{FF2B5EF4-FFF2-40B4-BE49-F238E27FC236}">
                <a16:creationId xmlns="" xmlns:a16="http://schemas.microsoft.com/office/drawing/2014/main" id="{31792774-F941-4D47-BBE8-5FFE6A07BE4D}"/>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832395" y="2727961"/>
            <a:ext cx="1124902" cy="11249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Driving Philosopher: Five generations of car noise">
            <a:extLst>
              <a:ext uri="{FF2B5EF4-FFF2-40B4-BE49-F238E27FC236}">
                <a16:creationId xmlns="" xmlns:a16="http://schemas.microsoft.com/office/drawing/2014/main" id="{4B201C13-C4D1-4AC9-B7EE-8BB9F3785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4836" y="2694569"/>
            <a:ext cx="2643952" cy="146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815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23888733"/>
              </p:ext>
            </p:extLst>
          </p:nvPr>
        </p:nvGraphicFramePr>
        <p:xfrm>
          <a:off x="124387" y="136525"/>
          <a:ext cx="11943226" cy="6477802"/>
        </p:xfrm>
        <a:graphic>
          <a:graphicData uri="http://schemas.openxmlformats.org/drawingml/2006/table">
            <a:tbl>
              <a:tblPr firstRow="1" bandRow="1">
                <a:tableStyleId>{5940675A-B579-460E-94D1-54222C63F5DA}</a:tableStyleId>
              </a:tblPr>
              <a:tblGrid>
                <a:gridCol w="10736975">
                  <a:extLst>
                    <a:ext uri="{9D8B030D-6E8A-4147-A177-3AD203B41FA5}">
                      <a16:colId xmlns="" xmlns:a16="http://schemas.microsoft.com/office/drawing/2014/main" val="20000"/>
                    </a:ext>
                  </a:extLst>
                </a:gridCol>
                <a:gridCol w="1206251">
                  <a:extLst>
                    <a:ext uri="{9D8B030D-6E8A-4147-A177-3AD203B41FA5}">
                      <a16:colId xmlns="" xmlns:a16="http://schemas.microsoft.com/office/drawing/2014/main" val="20001"/>
                    </a:ext>
                  </a:extLst>
                </a:gridCol>
              </a:tblGrid>
              <a:tr h="528764">
                <a:tc>
                  <a:txBody>
                    <a:bodyPr/>
                    <a:lstStyle/>
                    <a:p>
                      <a:pPr algn="r" rtl="1" fontAlgn="ctr"/>
                      <a:r>
                        <a:rPr lang="ar-AE" sz="1200" b="1" i="0" u="none" strike="noStrike" dirty="0">
                          <a:ln>
                            <a:noFill/>
                          </a:ln>
                          <a:solidFill>
                            <a:srgbClr val="000000"/>
                          </a:solidFill>
                          <a:effectLst/>
                          <a:latin typeface="Arial" panose="020B0604020202020204" pitchFamily="34" charset="0"/>
                          <a:cs typeface="+mn-cs"/>
                        </a:rPr>
                        <a:t>يميز  صوتين مختلفين عند سماعها  كمثال ( صوت سيارة - صوت جرس)</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Arial" panose="020B0604020202020204" pitchFamily="34" charset="0"/>
                          <a:cs typeface="Arial" panose="020B0604020202020204" pitchFamily="34" charset="0"/>
                        </a:rPr>
                        <a:t>الهدف</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478810">
                <a:tc>
                  <a:txBody>
                    <a:bodyPr/>
                    <a:lstStyle/>
                    <a:p>
                      <a:pPr algn="r" rtl="1"/>
                      <a:r>
                        <a:rPr lang="ar-SA" sz="1200" b="1" dirty="0">
                          <a:latin typeface="Arial" panose="020B0604020202020204" pitchFamily="34" charset="0"/>
                          <a:cs typeface="Arial" panose="020B0604020202020204" pitchFamily="34" charset="0"/>
                        </a:rPr>
                        <a:t>انشطه</a:t>
                      </a:r>
                      <a:r>
                        <a:rPr lang="ar-SA" sz="1200" b="1" baseline="0" dirty="0">
                          <a:latin typeface="Arial" panose="020B0604020202020204" pitchFamily="34" charset="0"/>
                          <a:cs typeface="Arial" panose="020B0604020202020204" pitchFamily="34" charset="0"/>
                        </a:rPr>
                        <a:t> مهارية</a:t>
                      </a:r>
                      <a:endParaRPr lang="ar-AE" sz="12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dirty="0">
                          <a:latin typeface="Arial" panose="020B0604020202020204" pitchFamily="34" charset="0"/>
                          <a:cs typeface="Arial" panose="020B0604020202020204" pitchFamily="34" charset="0"/>
                        </a:rPr>
                        <a:t>المكونات </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470228">
                <a:tc>
                  <a:txBody>
                    <a:bodyPr/>
                    <a:lstStyle/>
                    <a:p>
                      <a:pPr marL="0" indent="0" algn="r" rtl="1">
                        <a:buFont typeface="Arial" panose="020B0604020202020204" pitchFamily="34" charset="0"/>
                        <a:buNone/>
                      </a:pPr>
                      <a:r>
                        <a:rPr lang="ar-SA" sz="1200" b="1" u="sng" baseline="0" dirty="0">
                          <a:solidFill>
                            <a:srgbClr val="FF0000"/>
                          </a:solidFill>
                          <a:latin typeface="Arial" panose="020B0604020202020204" pitchFamily="34" charset="0"/>
                          <a:cs typeface="Arial" panose="020B0604020202020204" pitchFamily="34" charset="0"/>
                        </a:rPr>
                        <a:t>الانشطه الصفية </a:t>
                      </a:r>
                      <a:endParaRPr lang="ar-AE" sz="1200" b="1" u="sng" baseline="0" dirty="0">
                        <a:solidFill>
                          <a:srgbClr val="FF0000"/>
                        </a:solidFill>
                        <a:latin typeface="Arial" panose="020B0604020202020204" pitchFamily="34" charset="0"/>
                        <a:cs typeface="Arial" panose="020B0604020202020204" pitchFamily="34" charset="0"/>
                      </a:endParaRPr>
                    </a:p>
                    <a:p>
                      <a:pPr marL="228600" indent="-228600" algn="r" rtl="1">
                        <a:buFont typeface="+mj-lt"/>
                        <a:buAutoNum type="arabicPeriod"/>
                      </a:pPr>
                      <a:endParaRPr lang="ar-AE" sz="1200" baseline="0" dirty="0">
                        <a:latin typeface="Arial" panose="020B0604020202020204" pitchFamily="34" charset="0"/>
                        <a:cs typeface="Arial" panose="020B0604020202020204" pitchFamily="34" charset="0"/>
                      </a:endParaRPr>
                    </a:p>
                    <a:p>
                      <a:pPr marL="228600" indent="-228600" algn="r" rtl="1">
                        <a:buFont typeface="+mj-lt"/>
                        <a:buAutoNum type="arabicPeriod"/>
                      </a:pPr>
                      <a:r>
                        <a:rPr lang="ar-AE" sz="1200" baseline="0" dirty="0">
                          <a:latin typeface="Arial" panose="020B0604020202020204" pitchFamily="34" charset="0"/>
                          <a:cs typeface="Arial" panose="020B0604020202020204" pitchFamily="34" charset="0"/>
                        </a:rPr>
                        <a:t>المقاطع التعليمية صوت الجرس + أنشودة السيارات</a:t>
                      </a:r>
                    </a:p>
                    <a:p>
                      <a:pPr marL="228600" indent="-228600" algn="r" rtl="1">
                        <a:buFont typeface="+mj-lt"/>
                        <a:buAutoNum type="arabicPeriod"/>
                      </a:pPr>
                      <a:r>
                        <a:rPr lang="ar-AE" sz="1200" baseline="0" dirty="0">
                          <a:latin typeface="Arial" panose="020B0604020202020204" pitchFamily="34" charset="0"/>
                          <a:cs typeface="Arial" panose="020B0604020202020204" pitchFamily="34" charset="0"/>
                        </a:rPr>
                        <a:t>تنفيذ نشاط التلوين بعد مشاهدة المقطع التعليمي لصوت الجرس يطلب المعلم من حمد بتلوين الجرس ويقوم بتقليد الصوت</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aseline="0" dirty="0">
                          <a:latin typeface="Arial" panose="020B0604020202020204" pitchFamily="34" charset="0"/>
                          <a:cs typeface="+mn-cs"/>
                        </a:rPr>
                        <a:t>تنفيذ نشاط التلوين بعد مشاهدة المقطع التعليمي أنشودة السيارات يطلب المعلم من حمد بتلوين السيارة ويقوم بتقليد الصوت</a:t>
                      </a:r>
                    </a:p>
                    <a:p>
                      <a:pPr marL="0" indent="0" algn="r" rtl="1">
                        <a:buFont typeface="Arial" panose="020B0604020202020204" pitchFamily="34" charset="0"/>
                        <a:buNone/>
                      </a:pPr>
                      <a:endParaRPr lang="ar-AE" sz="1200" baseline="0" dirty="0">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SA" sz="1200" baseline="0" dirty="0">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SA" sz="1200" baseline="0" dirty="0">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SA" sz="12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AE" sz="1600"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dirty="0">
                        <a:latin typeface="Arial" panose="020B0604020202020204" pitchFamily="34" charset="0"/>
                        <a:cs typeface="Arial" panose="020B0604020202020204" pitchFamily="34" charset="0"/>
                      </a:endParaRPr>
                    </a:p>
                    <a:p>
                      <a:pPr algn="ctr" rtl="1"/>
                      <a:r>
                        <a:rPr lang="ar-AE" sz="1400" b="1" baseline="0" dirty="0">
                          <a:latin typeface="Arial" panose="020B0604020202020204" pitchFamily="34" charset="0"/>
                          <a:cs typeface="Arial" panose="020B0604020202020204" pitchFamily="34" charset="0"/>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5" name="TextBox 4"/>
          <p:cNvSpPr txBox="1"/>
          <p:nvPr/>
        </p:nvSpPr>
        <p:spPr>
          <a:xfrm>
            <a:off x="7162074" y="4816493"/>
            <a:ext cx="1410120"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صوت الجرس</a:t>
            </a:r>
            <a:endPar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 name="Rounded Rectangle 1"/>
          <p:cNvSpPr/>
          <p:nvPr/>
        </p:nvSpPr>
        <p:spPr>
          <a:xfrm>
            <a:off x="5918091" y="5282446"/>
            <a:ext cx="4170217" cy="7683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6" name="TextBox 5"/>
          <p:cNvSpPr txBox="1"/>
          <p:nvPr/>
        </p:nvSpPr>
        <p:spPr>
          <a:xfrm>
            <a:off x="6054155" y="5448961"/>
            <a:ext cx="3898087" cy="523220"/>
          </a:xfrm>
          <a:prstGeom prst="rect">
            <a:avLst/>
          </a:prstGeom>
          <a:solidFill>
            <a:schemeClr val="accent4">
              <a:lumMod val="20000"/>
              <a:lumOff val="80000"/>
            </a:schemeClr>
          </a:solidFill>
        </p:spPr>
        <p:txBody>
          <a:bodyPr wrap="square" rtlCol="0">
            <a:spAutoFit/>
          </a:bodyPr>
          <a:lstStyle/>
          <a:p>
            <a:pPr lvl="0">
              <a:defRPr/>
            </a:pPr>
            <a:r>
              <a:rPr lang="en-US" sz="1400" dirty="0">
                <a:solidFill>
                  <a:prstClr val="black"/>
                </a:solidFill>
                <a:latin typeface="Times New Roman" panose="02020603050405020304" pitchFamily="18" charset="0"/>
                <a:cs typeface="Times New Roman" panose="02020603050405020304" pitchFamily="18" charset="0"/>
                <a:hlinkClick r:id="rId3"/>
              </a:rPr>
              <a:t>https://www.youtube.com/watch?v=a1eiCxsCKcE</a:t>
            </a:r>
            <a:endParaRPr lang="ar-AE" sz="1400" dirty="0">
              <a:solidFill>
                <a:prstClr val="black"/>
              </a:solidFill>
              <a:latin typeface="Times New Roman" panose="02020603050405020304" pitchFamily="18" charset="0"/>
              <a:cs typeface="Times New Roman" panose="02020603050405020304" pitchFamily="18" charset="0"/>
            </a:endParaRPr>
          </a:p>
          <a:p>
            <a:pPr lvl="0">
              <a:defRPr/>
            </a:pPr>
            <a:endParaRPr lang="ar-AE" sz="1400" dirty="0">
              <a:solidFill>
                <a:prstClr val="black"/>
              </a:solidFill>
              <a:latin typeface="Times New Roman" panose="02020603050405020304" pitchFamily="18" charset="0"/>
              <a:cs typeface="Times New Roman" panose="02020603050405020304" pitchFamily="18" charset="0"/>
            </a:endParaRPr>
          </a:p>
        </p:txBody>
      </p:sp>
      <p:sp>
        <p:nvSpPr>
          <p:cNvPr id="19" name="Slide Number Placeholder 18"/>
          <p:cNvSpPr>
            <a:spLocks noGrp="1"/>
          </p:cNvSpPr>
          <p:nvPr>
            <p:ph type="sldNum" sz="quarter" idx="12"/>
          </p:nvPr>
        </p:nvSpPr>
        <p:spPr/>
        <p:txBody>
          <a:bodyPr/>
          <a:lstStyle/>
          <a:p>
            <a:fld id="{60F9F505-338F-4A63-8E60-F3E66EC2060F}" type="slidenum">
              <a:rPr lang="en-GB" smtClean="0"/>
              <a:t>3</a:t>
            </a:fld>
            <a:endParaRPr lang="en-GB"/>
          </a:p>
        </p:txBody>
      </p:sp>
      <p:sp>
        <p:nvSpPr>
          <p:cNvPr id="11" name="TextBox 10">
            <a:extLst>
              <a:ext uri="{FF2B5EF4-FFF2-40B4-BE49-F238E27FC236}">
                <a16:creationId xmlns="" xmlns:a16="http://schemas.microsoft.com/office/drawing/2014/main" id="{1A5D3A2D-790F-480B-865F-C71619F5416E}"/>
              </a:ext>
            </a:extLst>
          </p:cNvPr>
          <p:cNvSpPr txBox="1"/>
          <p:nvPr/>
        </p:nvSpPr>
        <p:spPr>
          <a:xfrm>
            <a:off x="2694191" y="4816493"/>
            <a:ext cx="1410120"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solidFill>
                  <a:srgbClr val="FF0000"/>
                </a:solidFill>
                <a:latin typeface="Arial" panose="020B0604020202020204" pitchFamily="34" charset="0"/>
                <a:cs typeface="Arial" panose="020B0604020202020204" pitchFamily="34" charset="0"/>
              </a:rPr>
              <a:t>أنشودة السيارات</a:t>
            </a:r>
            <a:endPar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2" name="Rounded Rectangle 1">
            <a:extLst>
              <a:ext uri="{FF2B5EF4-FFF2-40B4-BE49-F238E27FC236}">
                <a16:creationId xmlns="" xmlns:a16="http://schemas.microsoft.com/office/drawing/2014/main" id="{2A9BB181-EEE9-47B9-A92D-00D820CE7BDB}"/>
              </a:ext>
            </a:extLst>
          </p:cNvPr>
          <p:cNvSpPr/>
          <p:nvPr/>
        </p:nvSpPr>
        <p:spPr>
          <a:xfrm>
            <a:off x="1450208" y="5282446"/>
            <a:ext cx="4170217" cy="7683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3" name="TextBox 12">
            <a:extLst>
              <a:ext uri="{FF2B5EF4-FFF2-40B4-BE49-F238E27FC236}">
                <a16:creationId xmlns="" xmlns:a16="http://schemas.microsoft.com/office/drawing/2014/main" id="{E1E58446-D950-47F2-B60E-927141219683}"/>
              </a:ext>
            </a:extLst>
          </p:cNvPr>
          <p:cNvSpPr txBox="1"/>
          <p:nvPr/>
        </p:nvSpPr>
        <p:spPr>
          <a:xfrm>
            <a:off x="1586272" y="5448961"/>
            <a:ext cx="3898087" cy="523220"/>
          </a:xfrm>
          <a:prstGeom prst="rect">
            <a:avLst/>
          </a:prstGeom>
          <a:solidFill>
            <a:schemeClr val="accent4">
              <a:lumMod val="20000"/>
              <a:lumOff val="80000"/>
            </a:schemeClr>
          </a:solidFill>
        </p:spPr>
        <p:txBody>
          <a:bodyPr wrap="square" rtlCol="0">
            <a:spAutoFit/>
          </a:bodyPr>
          <a:lstStyle/>
          <a:p>
            <a:pPr lvl="0">
              <a:defRPr/>
            </a:pPr>
            <a:r>
              <a:rPr lang="en-US" sz="1400" dirty="0">
                <a:solidFill>
                  <a:prstClr val="black"/>
                </a:solidFill>
                <a:latin typeface="Times New Roman" panose="02020603050405020304" pitchFamily="18" charset="0"/>
                <a:cs typeface="Times New Roman" panose="02020603050405020304" pitchFamily="18" charset="0"/>
                <a:hlinkClick r:id="rId4"/>
              </a:rPr>
              <a:t>https://www.youtube.com/watch?v=3Z9JbY9hZbk</a:t>
            </a:r>
            <a:endParaRPr lang="ar-AE" sz="1400" dirty="0">
              <a:solidFill>
                <a:prstClr val="black"/>
              </a:solidFill>
              <a:latin typeface="Times New Roman" panose="02020603050405020304" pitchFamily="18" charset="0"/>
              <a:cs typeface="Times New Roman" panose="02020603050405020304" pitchFamily="18" charset="0"/>
            </a:endParaRPr>
          </a:p>
          <a:p>
            <a:pPr lvl="0">
              <a:defRPr/>
            </a:pPr>
            <a:endParaRPr lang="ar-AE" sz="1400" dirty="0">
              <a:solidFill>
                <a:prstClr val="black"/>
              </a:solidFill>
              <a:latin typeface="Times New Roman" panose="02020603050405020304" pitchFamily="18" charset="0"/>
              <a:cs typeface="Times New Roman" panose="02020603050405020304" pitchFamily="18" charset="0"/>
            </a:endParaRPr>
          </a:p>
        </p:txBody>
      </p:sp>
      <p:pic>
        <p:nvPicPr>
          <p:cNvPr id="14" name="Picture 2" descr="تفسير حلم جرس المدرسة في المنام">
            <a:extLst>
              <a:ext uri="{FF2B5EF4-FFF2-40B4-BE49-F238E27FC236}">
                <a16:creationId xmlns="" xmlns:a16="http://schemas.microsoft.com/office/drawing/2014/main" id="{30463BBF-9B31-4230-9B20-72B63CC65164}"/>
              </a:ext>
            </a:extLst>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31711" y="3429000"/>
            <a:ext cx="1124902" cy="11249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he Driving Philosopher: Five generations of car noise">
            <a:extLst>
              <a:ext uri="{FF2B5EF4-FFF2-40B4-BE49-F238E27FC236}">
                <a16:creationId xmlns="" xmlns:a16="http://schemas.microsoft.com/office/drawing/2014/main" id="{62957E1E-8A62-48BF-BC18-00DDD7E629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7275" y="3162411"/>
            <a:ext cx="2643952" cy="146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64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36550804"/>
              </p:ext>
            </p:extLst>
          </p:nvPr>
        </p:nvGraphicFramePr>
        <p:xfrm>
          <a:off x="307864" y="240911"/>
          <a:ext cx="11804073" cy="6522940"/>
        </p:xfrm>
        <a:graphic>
          <a:graphicData uri="http://schemas.openxmlformats.org/drawingml/2006/table">
            <a:tbl>
              <a:tblPr firstRow="1" bandRow="1">
                <a:tableStyleId>{5940675A-B579-460E-94D1-54222C63F5DA}</a:tableStyleId>
              </a:tblPr>
              <a:tblGrid>
                <a:gridCol w="10826982">
                  <a:extLst>
                    <a:ext uri="{9D8B030D-6E8A-4147-A177-3AD203B41FA5}">
                      <a16:colId xmlns="" xmlns:a16="http://schemas.microsoft.com/office/drawing/2014/main" val="20000"/>
                    </a:ext>
                  </a:extLst>
                </a:gridCol>
                <a:gridCol w="977091">
                  <a:extLst>
                    <a:ext uri="{9D8B030D-6E8A-4147-A177-3AD203B41FA5}">
                      <a16:colId xmlns="" xmlns:a16="http://schemas.microsoft.com/office/drawing/2014/main" val="20001"/>
                    </a:ext>
                  </a:extLst>
                </a:gridCol>
              </a:tblGrid>
              <a:tr h="3340904">
                <a:tc>
                  <a:txBody>
                    <a:bodyPr/>
                    <a:lstStyle/>
                    <a:p>
                      <a:pPr algn="r" rtl="1"/>
                      <a:r>
                        <a:rPr lang="ar-AE" sz="1200" b="1" u="none" baseline="0" dirty="0">
                          <a:solidFill>
                            <a:srgbClr val="FF0000"/>
                          </a:solidFill>
                          <a:latin typeface="Arial" panose="020B0604020202020204" pitchFamily="34" charset="0"/>
                          <a:cs typeface="Arial" panose="020B0604020202020204" pitchFamily="34" charset="0"/>
                        </a:rPr>
                        <a:t>الحصة الدراسية:</a:t>
                      </a:r>
                      <a:endParaRPr lang="ar-AE" sz="1200" b="0" u="none" baseline="0" dirty="0">
                        <a:latin typeface="Arial" panose="020B0604020202020204" pitchFamily="34" charset="0"/>
                        <a:cs typeface="Arial" panose="020B0604020202020204" pitchFamily="34" charset="0"/>
                      </a:endParaRPr>
                    </a:p>
                    <a:p>
                      <a:pPr algn="r" rtl="1" fontAlgn="ctr"/>
                      <a:r>
                        <a:rPr lang="ar-AE" sz="1200" b="0" u="none" baseline="0" dirty="0">
                          <a:latin typeface="Arial" panose="020B0604020202020204" pitchFamily="34" charset="0"/>
                          <a:cs typeface="Arial" panose="020B0604020202020204" pitchFamily="34" charset="0"/>
                        </a:rPr>
                        <a:t> </a:t>
                      </a:r>
                      <a:r>
                        <a:rPr lang="ar-AE" sz="1200" b="1" u="none" baseline="0" dirty="0">
                          <a:solidFill>
                            <a:schemeClr val="tx1"/>
                          </a:solidFill>
                          <a:latin typeface="Arial" panose="020B0604020202020204" pitchFamily="34" charset="0"/>
                          <a:cs typeface="Arial" panose="020B0604020202020204" pitchFamily="34" charset="0"/>
                        </a:rPr>
                        <a:t>الهدف الرئيسي هو </a:t>
                      </a:r>
                      <a:r>
                        <a:rPr lang="ar-AE" sz="1200" b="1" i="0" u="none" strike="noStrike" dirty="0">
                          <a:ln>
                            <a:noFill/>
                          </a:ln>
                          <a:solidFill>
                            <a:srgbClr val="000000"/>
                          </a:solidFill>
                          <a:effectLst/>
                          <a:latin typeface="Arial" panose="020B0604020202020204" pitchFamily="34" charset="0"/>
                          <a:cs typeface="+mn-cs"/>
                        </a:rPr>
                        <a:t>يميز  صوتين مختلفين عند سماعها  كمثال ( صوت سيارة - صوت جرس)</a:t>
                      </a:r>
                    </a:p>
                    <a:p>
                      <a:pPr algn="r" rtl="1"/>
                      <a:r>
                        <a:rPr lang="ar-AE" sz="1200" b="0" u="none" baseline="0" dirty="0">
                          <a:solidFill>
                            <a:schemeClr val="tx1"/>
                          </a:solidFill>
                          <a:latin typeface="Arial" panose="020B0604020202020204" pitchFamily="34" charset="0"/>
                          <a:cs typeface="Arial" panose="020B0604020202020204" pitchFamily="34" charset="0"/>
                        </a:rPr>
                        <a:t>أهداف أخرى: ان يقلد  الطالب الأصوات التي يسمعها.</a:t>
                      </a:r>
                    </a:p>
                    <a:p>
                      <a:pPr marL="228600" indent="-228600" algn="r" rtl="1">
                        <a:buFont typeface="+mj-lt"/>
                        <a:buAutoNum type="arabicPeriod"/>
                      </a:pPr>
                      <a:r>
                        <a:rPr lang="ar-AE" sz="1200" b="0" u="none" baseline="0" dirty="0">
                          <a:solidFill>
                            <a:schemeClr val="tx1"/>
                          </a:solidFill>
                          <a:latin typeface="Arial" panose="020B0604020202020204" pitchFamily="34" charset="0"/>
                          <a:cs typeface="Arial" panose="020B0604020202020204" pitchFamily="34" charset="0"/>
                        </a:rPr>
                        <a:t>تشغيل الفيديو الخاص بالدرس.</a:t>
                      </a:r>
                    </a:p>
                    <a:p>
                      <a:pPr marL="228600" indent="-228600" algn="r" rtl="1">
                        <a:buFont typeface="+mj-lt"/>
                        <a:buAutoNum type="arabicPeriod"/>
                      </a:pPr>
                      <a:r>
                        <a:rPr lang="ar-AE" sz="1200" b="0" u="none" baseline="0" dirty="0">
                          <a:solidFill>
                            <a:schemeClr val="tx1"/>
                          </a:solidFill>
                          <a:latin typeface="Arial" panose="020B0604020202020204" pitchFamily="34" charset="0"/>
                          <a:cs typeface="Arial" panose="020B0604020202020204" pitchFamily="34" charset="0"/>
                        </a:rPr>
                        <a:t>تنفيذ الأنشطة الصفية </a:t>
                      </a:r>
                    </a:p>
                    <a:p>
                      <a:pPr marL="228600" indent="-228600" algn="r" rtl="1">
                        <a:buFont typeface="+mj-lt"/>
                        <a:buAutoNum type="arabicPeriod"/>
                      </a:pPr>
                      <a:r>
                        <a:rPr lang="ar-AE" sz="1200" b="0" u="none" baseline="0" dirty="0">
                          <a:solidFill>
                            <a:schemeClr val="tx1"/>
                          </a:solidFill>
                          <a:latin typeface="Arial" panose="020B0604020202020204" pitchFamily="34" charset="0"/>
                          <a:cs typeface="Arial" panose="020B0604020202020204" pitchFamily="34" charset="0"/>
                        </a:rPr>
                        <a:t>تقليد المعلم صوت الجرس </a:t>
                      </a:r>
                    </a:p>
                    <a:p>
                      <a:pPr marL="228600" indent="-228600" algn="r" rtl="1">
                        <a:buFont typeface="+mj-lt"/>
                        <a:buAutoNum type="arabicPeriod"/>
                      </a:pPr>
                      <a:r>
                        <a:rPr lang="ar-AE" sz="1200" b="0" u="none" baseline="0" dirty="0">
                          <a:solidFill>
                            <a:schemeClr val="tx1"/>
                          </a:solidFill>
                          <a:latin typeface="Arial" panose="020B0604020202020204" pitchFamily="34" charset="0"/>
                          <a:cs typeface="Arial" panose="020B0604020202020204" pitchFamily="34" charset="0"/>
                        </a:rPr>
                        <a:t>تقليد المعلم لصوت السيارة</a:t>
                      </a:r>
                    </a:p>
                    <a:p>
                      <a:pPr marL="228600" indent="-228600" algn="r" rtl="1">
                        <a:buFont typeface="+mj-lt"/>
                        <a:buAutoNum type="arabicPeriod"/>
                      </a:pPr>
                      <a:r>
                        <a:rPr lang="ar-AE" sz="1200" b="0" u="none" baseline="0" dirty="0">
                          <a:solidFill>
                            <a:schemeClr val="tx1"/>
                          </a:solidFill>
                          <a:latin typeface="Arial" panose="020B0604020202020204" pitchFamily="34" charset="0"/>
                          <a:cs typeface="Arial" panose="020B0604020202020204" pitchFamily="34" charset="0"/>
                        </a:rPr>
                        <a:t>تقليد المعلم بالإشارة الي الصورة التي تمثل الصوت (جرس – سيارة)</a:t>
                      </a:r>
                    </a:p>
                    <a:p>
                      <a:pPr marL="0" indent="0" algn="r" rtl="1">
                        <a:buFont typeface="+mj-lt"/>
                        <a:buNone/>
                      </a:pPr>
                      <a:endParaRPr lang="ar-AE" sz="1200" b="0" u="none" baseline="0" dirty="0">
                        <a:latin typeface="Arial" panose="020B0604020202020204" pitchFamily="34" charset="0"/>
                        <a:cs typeface="Arial" panose="020B0604020202020204" pitchFamily="34" charset="0"/>
                      </a:endParaRPr>
                    </a:p>
                    <a:p>
                      <a:pPr algn="r" rtl="1"/>
                      <a:r>
                        <a:rPr lang="ar-AE" sz="1200" b="1" u="none" baseline="0" dirty="0">
                          <a:solidFill>
                            <a:srgbClr val="FF0000"/>
                          </a:solidFill>
                          <a:latin typeface="Arial" panose="020B0604020202020204" pitchFamily="34" charset="0"/>
                          <a:cs typeface="Arial" panose="020B0604020202020204" pitchFamily="34" charset="0"/>
                        </a:rPr>
                        <a:t>النشاط الفني: </a:t>
                      </a:r>
                    </a:p>
                    <a:p>
                      <a:pPr marL="228600" indent="-228600" algn="r" rtl="1">
                        <a:buFont typeface="+mj-lt"/>
                        <a:buAutoNum type="arabicPeriod"/>
                      </a:pPr>
                      <a:r>
                        <a:rPr lang="ar-AE" sz="1200" b="0" u="none" baseline="0" dirty="0">
                          <a:solidFill>
                            <a:schemeClr val="tx1"/>
                          </a:solidFill>
                          <a:latin typeface="Arial" panose="020B0604020202020204" pitchFamily="34" charset="0"/>
                          <a:cs typeface="Arial" panose="020B0604020202020204" pitchFamily="34" charset="0"/>
                        </a:rPr>
                        <a:t>ان يقوم الطالب بتلوين الجرس – </a:t>
                      </a:r>
                      <a:r>
                        <a:rPr lang="ar-AE" sz="1200" b="0" u="none" baseline="0" dirty="0" smtClean="0">
                          <a:solidFill>
                            <a:schemeClr val="tx1"/>
                          </a:solidFill>
                          <a:latin typeface="Arial" panose="020B0604020202020204" pitchFamily="34" charset="0"/>
                          <a:cs typeface="Arial" panose="020B0604020202020204" pitchFamily="34" charset="0"/>
                        </a:rPr>
                        <a:t>السيارة</a:t>
                      </a:r>
                    </a:p>
                    <a:p>
                      <a:pPr marL="0" indent="0" algn="r" rtl="1">
                        <a:buFont typeface="+mj-lt"/>
                        <a:buNone/>
                      </a:pPr>
                      <a:endParaRPr lang="ar-AE" sz="1200" b="0" u="none" baseline="0" dirty="0" smtClean="0">
                        <a:solidFill>
                          <a:schemeClr val="tx1"/>
                        </a:solidFill>
                        <a:latin typeface="Arial" panose="020B0604020202020204" pitchFamily="34" charset="0"/>
                        <a:cs typeface="Arial" panose="020B0604020202020204" pitchFamily="34" charset="0"/>
                      </a:endParaRPr>
                    </a:p>
                    <a:p>
                      <a:pPr marL="0" indent="0" algn="r" defTabSz="914400" rtl="1" eaLnBrk="1" latinLnBrk="0" hangingPunct="1">
                        <a:buFont typeface="+mj-lt"/>
                        <a:buNone/>
                      </a:pPr>
                      <a:r>
                        <a:rPr lang="ar-AE" sz="1200" b="1" u="none" kern="1200" baseline="0" dirty="0" smtClean="0">
                          <a:solidFill>
                            <a:srgbClr val="FF0000"/>
                          </a:solidFill>
                          <a:latin typeface="Arial" panose="020B0604020202020204" pitchFamily="34" charset="0"/>
                          <a:ea typeface="+mn-ea"/>
                          <a:cs typeface="Arial" panose="020B0604020202020204" pitchFamily="34" charset="0"/>
                        </a:rPr>
                        <a:t>النشاط الرياضي :</a:t>
                      </a:r>
                    </a:p>
                    <a:p>
                      <a:pPr marL="228600" indent="-228600" algn="r" rtl="1">
                        <a:buFont typeface="+mj-lt"/>
                        <a:buAutoNum type="arabicPeriod"/>
                      </a:pPr>
                      <a:r>
                        <a:rPr lang="ar-AE" sz="1200" b="0" u="none" baseline="0" dirty="0" smtClean="0">
                          <a:solidFill>
                            <a:schemeClr val="tx1"/>
                          </a:solidFill>
                          <a:latin typeface="Arial" panose="020B0604020202020204" pitchFamily="34" charset="0"/>
                          <a:cs typeface="Arial" panose="020B0604020202020204" pitchFamily="34" charset="0"/>
                        </a:rPr>
                        <a:t>أن يقفز الطالب عند سمع صوت الجرس</a:t>
                      </a:r>
                      <a:endParaRPr lang="ar-AE" sz="1200" b="0" u="none" baseline="0" dirty="0">
                        <a:solidFill>
                          <a:schemeClr val="tx1"/>
                        </a:solidFill>
                        <a:latin typeface="Arial" panose="020B0604020202020204" pitchFamily="34" charset="0"/>
                        <a:cs typeface="Arial" panose="020B0604020202020204" pitchFamily="34" charset="0"/>
                      </a:endParaRPr>
                    </a:p>
                    <a:p>
                      <a:pPr marL="0" indent="0" algn="r" rtl="1">
                        <a:buFont typeface="+mj-lt"/>
                        <a:buNone/>
                      </a:pPr>
                      <a:endParaRPr lang="ar-AE" sz="1200" b="0" u="none" baseline="0" dirty="0">
                        <a:solidFill>
                          <a:schemeClr val="tx1"/>
                        </a:solidFill>
                        <a:latin typeface="Arial" panose="020B0604020202020204" pitchFamily="34" charset="0"/>
                        <a:cs typeface="Arial" panose="020B0604020202020204" pitchFamily="34" charset="0"/>
                      </a:endParaRPr>
                    </a:p>
                    <a:p>
                      <a:pPr algn="r" rtl="1"/>
                      <a:r>
                        <a:rPr lang="ar-AE" sz="1200" b="1" u="none" baseline="0" dirty="0">
                          <a:solidFill>
                            <a:srgbClr val="FF0000"/>
                          </a:solidFill>
                          <a:latin typeface="Arial" panose="020B0604020202020204" pitchFamily="34" charset="0"/>
                          <a:cs typeface="Arial" panose="020B0604020202020204" pitchFamily="34" charset="0"/>
                        </a:rPr>
                        <a:t>النشاط الموسيقى:</a:t>
                      </a:r>
                    </a:p>
                    <a:p>
                      <a:pPr marL="228600" indent="-228600" algn="r" rtl="1">
                        <a:buFont typeface="+mj-lt"/>
                        <a:buAutoNum type="arabicPeriod"/>
                      </a:pPr>
                      <a:r>
                        <a:rPr lang="ar-AE" sz="1200" b="0" u="none" baseline="0" dirty="0">
                          <a:solidFill>
                            <a:schemeClr val="tx1"/>
                          </a:solidFill>
                          <a:latin typeface="Arial" panose="020B0604020202020204" pitchFamily="34" charset="0"/>
                          <a:cs typeface="Arial" panose="020B0604020202020204" pitchFamily="34" charset="0"/>
                        </a:rPr>
                        <a:t>ان يقوم الطالب بتقليد صوت الجرس</a:t>
                      </a:r>
                    </a:p>
                    <a:p>
                      <a:pPr marL="228600" indent="-228600" algn="r" rtl="1">
                        <a:buFont typeface="+mj-lt"/>
                        <a:buAutoNum type="arabicPeriod"/>
                      </a:pPr>
                      <a:r>
                        <a:rPr lang="ar-AE" sz="1200" b="0" u="none" baseline="0" dirty="0">
                          <a:solidFill>
                            <a:schemeClr val="tx1"/>
                          </a:solidFill>
                          <a:latin typeface="Arial" panose="020B0604020202020204" pitchFamily="34" charset="0"/>
                          <a:cs typeface="Arial" panose="020B0604020202020204" pitchFamily="34" charset="0"/>
                        </a:rPr>
                        <a:t>ان يقوم الطالب بتقليد صوت السيارة</a:t>
                      </a:r>
                      <a:endParaRPr lang="ar-AE" sz="1200" b="0" baseline="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Arial" panose="020B0604020202020204" pitchFamily="34" charset="0"/>
                        <a:cs typeface="Arial" panose="020B0604020202020204" pitchFamily="34" charset="0"/>
                      </a:endParaRPr>
                    </a:p>
                    <a:p>
                      <a:pPr algn="ctr" rtl="1"/>
                      <a:r>
                        <a:rPr lang="ar-AE" sz="1400" b="1" baseline="0" dirty="0">
                          <a:latin typeface="Arial" panose="020B0604020202020204" pitchFamily="34" charset="0"/>
                          <a:cs typeface="Arial" panose="020B0604020202020204" pitchFamily="34" charset="0"/>
                        </a:rPr>
                        <a:t>دليل للمعلم</a:t>
                      </a:r>
                    </a:p>
                    <a:p>
                      <a:pPr algn="ctr" rtl="1"/>
                      <a:endParaRPr lang="ar-AE" sz="1400" b="1" baseline="0"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4492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aseline="0" dirty="0">
                          <a:latin typeface="Arial" panose="020B0604020202020204" pitchFamily="34" charset="0"/>
                          <a:cs typeface="Arial" panose="020B0604020202020204" pitchFamily="34" charset="0"/>
                        </a:rPr>
                        <a:t> إعطاء ولي الامر بعض أوراق العمل وضع دائرة حول الصوت الذي تسمعه (جرس – سيارة).</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Arial" panose="020B0604020202020204" pitchFamily="34" charset="0"/>
                          <a:cs typeface="Arial" panose="020B0604020202020204" pitchFamily="34" charset="0"/>
                        </a:rPr>
                        <a:t>الواجب المنزلي </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1816429">
                <a:tc>
                  <a:txBody>
                    <a:bodyPr/>
                    <a:lstStyle/>
                    <a:p>
                      <a:pPr algn="r" rtl="1"/>
                      <a:r>
                        <a:rPr lang="ar-AE" sz="1200" b="1" baseline="0" dirty="0">
                          <a:latin typeface="Arial" panose="020B0604020202020204" pitchFamily="34" charset="0"/>
                          <a:cs typeface="Arial" panose="020B0604020202020204" pitchFamily="34" charset="0"/>
                        </a:rPr>
                        <a:t>مجموعة المقاطع التعليمية تتضمن:</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aseline="0" dirty="0">
                          <a:latin typeface="Arial" panose="020B0604020202020204" pitchFamily="34" charset="0"/>
                          <a:cs typeface="Arial" panose="020B0604020202020204" pitchFamily="34" charset="0"/>
                        </a:rPr>
                        <a:t> </a:t>
                      </a:r>
                      <a:endParaRPr lang="ar-SA" sz="1200" dirty="0">
                        <a:latin typeface="Arial" panose="020B0604020202020204" pitchFamily="34" charset="0"/>
                        <a:cs typeface="Arial" panose="020B060402020202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Arial" panose="020B0604020202020204" pitchFamily="34" charset="0"/>
                          <a:cs typeface="Arial" panose="020B0604020202020204" pitchFamily="34" charset="0"/>
                        </a:rPr>
                        <a:t>تمارين الكترونية</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78302">
                <a:tc>
                  <a:txBody>
                    <a:bodyPr/>
                    <a:lstStyle/>
                    <a:p>
                      <a:pPr algn="r" rtl="1"/>
                      <a:r>
                        <a:rPr lang="ar-AE" sz="1200" b="1" baseline="0" dirty="0">
                          <a:latin typeface="Arial" panose="020B0604020202020204" pitchFamily="34" charset="0"/>
                          <a:cs typeface="Arial" panose="020B0604020202020204" pitchFamily="34" charset="0"/>
                        </a:rPr>
                        <a:t>متوسط : </a:t>
                      </a:r>
                      <a:r>
                        <a:rPr lang="ar-AE" sz="1200" b="0" baseline="0" dirty="0">
                          <a:latin typeface="Arial" panose="020B0604020202020204" pitchFamily="34" charset="0"/>
                          <a:cs typeface="Arial" panose="020B0604020202020204" pitchFamily="34" charset="0"/>
                        </a:rPr>
                        <a:t>ان يقلد الطالب صوت الجرس – السيارة   </a:t>
                      </a:r>
                      <a:r>
                        <a:rPr lang="ar-AE" sz="1200" b="1" baseline="0" dirty="0">
                          <a:latin typeface="Arial" panose="020B0604020202020204" pitchFamily="34" charset="0"/>
                          <a:cs typeface="Arial" panose="020B0604020202020204" pitchFamily="34" charset="0"/>
                        </a:rPr>
                        <a:t>جيد: </a:t>
                      </a:r>
                      <a:r>
                        <a:rPr lang="ar-SA" sz="1200" baseline="0" dirty="0">
                          <a:latin typeface="Arial" panose="020B0604020202020204" pitchFamily="34" charset="0"/>
                          <a:cs typeface="Arial" panose="020B0604020202020204" pitchFamily="34" charset="0"/>
                        </a:rPr>
                        <a:t>ان يتمكن الطالب </a:t>
                      </a:r>
                      <a:r>
                        <a:rPr lang="ar-AE" sz="1200" baseline="0" dirty="0">
                          <a:latin typeface="Arial" panose="020B0604020202020204" pitchFamily="34" charset="0"/>
                          <a:cs typeface="Arial" panose="020B0604020202020204" pitchFamily="34" charset="0"/>
                        </a:rPr>
                        <a:t>من تميز صوت واحد ويشير الى الصورة المطابقة للصوت </a:t>
                      </a:r>
                      <a:r>
                        <a:rPr lang="ar-AE" sz="1200" b="1" baseline="0" dirty="0">
                          <a:latin typeface="Arial" panose="020B0604020202020204" pitchFamily="34" charset="0"/>
                          <a:cs typeface="Arial" panose="020B0604020202020204" pitchFamily="34" charset="0"/>
                        </a:rPr>
                        <a:t>مرتفع: </a:t>
                      </a:r>
                      <a:r>
                        <a:rPr lang="ar-AE" sz="1200" baseline="0" dirty="0">
                          <a:latin typeface="Arial" panose="020B0604020202020204" pitchFamily="34" charset="0"/>
                          <a:cs typeface="Arial" panose="020B0604020202020204" pitchFamily="34" charset="0"/>
                        </a:rPr>
                        <a:t>ان يتمكن الطالب تميز الصوتين ويشير الى الصورة المطابقة لكل صوت</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Arial" panose="020B0604020202020204" pitchFamily="34" charset="0"/>
                          <a:cs typeface="Arial" panose="020B0604020202020204" pitchFamily="34" charset="0"/>
                        </a:rPr>
                        <a:t>التقييم</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9" name="Slide Number Placeholder 8"/>
          <p:cNvSpPr>
            <a:spLocks noGrp="1"/>
          </p:cNvSpPr>
          <p:nvPr>
            <p:ph type="sldNum" sz="quarter" idx="12"/>
          </p:nvPr>
        </p:nvSpPr>
        <p:spPr/>
        <p:txBody>
          <a:bodyPr/>
          <a:lstStyle/>
          <a:p>
            <a:pPr rtl="1"/>
            <a:fld id="{60F9F505-338F-4A63-8E60-F3E66EC2060F}" type="slidenum">
              <a:rPr lang="en-GB" smtClean="0"/>
              <a:pPr rtl="1"/>
              <a:t>4</a:t>
            </a:fld>
            <a:endParaRPr lang="en-GB"/>
          </a:p>
        </p:txBody>
      </p:sp>
      <p:sp>
        <p:nvSpPr>
          <p:cNvPr id="10" name="TextBox 9">
            <a:extLst>
              <a:ext uri="{FF2B5EF4-FFF2-40B4-BE49-F238E27FC236}">
                <a16:creationId xmlns="" xmlns:a16="http://schemas.microsoft.com/office/drawing/2014/main" id="{109331A6-4E67-47DF-BFBE-DA8798C893A5}"/>
              </a:ext>
            </a:extLst>
          </p:cNvPr>
          <p:cNvSpPr txBox="1"/>
          <p:nvPr/>
        </p:nvSpPr>
        <p:spPr>
          <a:xfrm>
            <a:off x="7339983" y="4505409"/>
            <a:ext cx="1410120"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صوت الجرس</a:t>
            </a:r>
            <a:endPar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1" name="Rounded Rectangle 1">
            <a:extLst>
              <a:ext uri="{FF2B5EF4-FFF2-40B4-BE49-F238E27FC236}">
                <a16:creationId xmlns="" xmlns:a16="http://schemas.microsoft.com/office/drawing/2014/main" id="{A9A173B2-D139-4BA3-AAB3-1CE706E96170}"/>
              </a:ext>
            </a:extLst>
          </p:cNvPr>
          <p:cNvSpPr/>
          <p:nvPr/>
        </p:nvSpPr>
        <p:spPr>
          <a:xfrm>
            <a:off x="6096000" y="4971362"/>
            <a:ext cx="4170217" cy="7683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2" name="TextBox 11">
            <a:extLst>
              <a:ext uri="{FF2B5EF4-FFF2-40B4-BE49-F238E27FC236}">
                <a16:creationId xmlns="" xmlns:a16="http://schemas.microsoft.com/office/drawing/2014/main" id="{30DDC769-57FD-4419-B4A3-D99935613774}"/>
              </a:ext>
            </a:extLst>
          </p:cNvPr>
          <p:cNvSpPr txBox="1"/>
          <p:nvPr/>
        </p:nvSpPr>
        <p:spPr>
          <a:xfrm>
            <a:off x="6232064" y="5137877"/>
            <a:ext cx="3898087" cy="523220"/>
          </a:xfrm>
          <a:prstGeom prst="rect">
            <a:avLst/>
          </a:prstGeom>
          <a:solidFill>
            <a:schemeClr val="accent4">
              <a:lumMod val="20000"/>
              <a:lumOff val="80000"/>
            </a:schemeClr>
          </a:solidFill>
        </p:spPr>
        <p:txBody>
          <a:bodyPr wrap="square" rtlCol="0">
            <a:spAutoFit/>
          </a:bodyPr>
          <a:lstStyle/>
          <a:p>
            <a:pPr lvl="0">
              <a:defRPr/>
            </a:pPr>
            <a:r>
              <a:rPr lang="en-US" sz="1400" dirty="0">
                <a:solidFill>
                  <a:prstClr val="black"/>
                </a:solidFill>
                <a:latin typeface="Times New Roman" panose="02020603050405020304" pitchFamily="18" charset="0"/>
                <a:cs typeface="Times New Roman" panose="02020603050405020304" pitchFamily="18" charset="0"/>
                <a:hlinkClick r:id="rId3"/>
              </a:rPr>
              <a:t>https://www.youtube.com/watch?v=a1eiCxsCKcE</a:t>
            </a:r>
            <a:endParaRPr lang="ar-AE" sz="1400" dirty="0">
              <a:solidFill>
                <a:prstClr val="black"/>
              </a:solidFill>
              <a:latin typeface="Times New Roman" panose="02020603050405020304" pitchFamily="18" charset="0"/>
              <a:cs typeface="Times New Roman" panose="02020603050405020304" pitchFamily="18" charset="0"/>
            </a:endParaRPr>
          </a:p>
          <a:p>
            <a:pPr lvl="0">
              <a:defRPr/>
            </a:pPr>
            <a:endParaRPr lang="ar-AE" sz="1400" dirty="0">
              <a:solidFill>
                <a:prstClr val="black"/>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06080E49-396B-4EDB-BED0-38129E3C4DF6}"/>
              </a:ext>
            </a:extLst>
          </p:cNvPr>
          <p:cNvSpPr txBox="1"/>
          <p:nvPr/>
        </p:nvSpPr>
        <p:spPr>
          <a:xfrm>
            <a:off x="2872100" y="4505409"/>
            <a:ext cx="1410120"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solidFill>
                  <a:srgbClr val="FF0000"/>
                </a:solidFill>
                <a:latin typeface="Arial" panose="020B0604020202020204" pitchFamily="34" charset="0"/>
                <a:cs typeface="Arial" panose="020B0604020202020204" pitchFamily="34" charset="0"/>
              </a:rPr>
              <a:t>أنشودة السيارات</a:t>
            </a:r>
            <a:endPar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1">
            <a:extLst>
              <a:ext uri="{FF2B5EF4-FFF2-40B4-BE49-F238E27FC236}">
                <a16:creationId xmlns="" xmlns:a16="http://schemas.microsoft.com/office/drawing/2014/main" id="{7B4D94DE-BDB8-409C-8050-F82799835151}"/>
              </a:ext>
            </a:extLst>
          </p:cNvPr>
          <p:cNvSpPr/>
          <p:nvPr/>
        </p:nvSpPr>
        <p:spPr>
          <a:xfrm>
            <a:off x="1628117" y="4971362"/>
            <a:ext cx="4170217" cy="7683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5" name="TextBox 14">
            <a:extLst>
              <a:ext uri="{FF2B5EF4-FFF2-40B4-BE49-F238E27FC236}">
                <a16:creationId xmlns="" xmlns:a16="http://schemas.microsoft.com/office/drawing/2014/main" id="{0005B090-7BDB-4C39-8B67-E38B03078799}"/>
              </a:ext>
            </a:extLst>
          </p:cNvPr>
          <p:cNvSpPr txBox="1"/>
          <p:nvPr/>
        </p:nvSpPr>
        <p:spPr>
          <a:xfrm>
            <a:off x="1764181" y="5137877"/>
            <a:ext cx="3898087" cy="523220"/>
          </a:xfrm>
          <a:prstGeom prst="rect">
            <a:avLst/>
          </a:prstGeom>
          <a:solidFill>
            <a:schemeClr val="accent4">
              <a:lumMod val="20000"/>
              <a:lumOff val="80000"/>
            </a:schemeClr>
          </a:solidFill>
        </p:spPr>
        <p:txBody>
          <a:bodyPr wrap="square" rtlCol="0">
            <a:spAutoFit/>
          </a:bodyPr>
          <a:lstStyle/>
          <a:p>
            <a:pPr lvl="0">
              <a:defRPr/>
            </a:pPr>
            <a:r>
              <a:rPr lang="en-US" sz="1400" dirty="0">
                <a:solidFill>
                  <a:prstClr val="black"/>
                </a:solidFill>
                <a:latin typeface="Times New Roman" panose="02020603050405020304" pitchFamily="18" charset="0"/>
                <a:cs typeface="Times New Roman" panose="02020603050405020304" pitchFamily="18" charset="0"/>
                <a:hlinkClick r:id="rId4"/>
              </a:rPr>
              <a:t>https://www.youtube.com/watch?v=3Z9JbY9hZbk</a:t>
            </a:r>
            <a:endParaRPr lang="ar-AE" sz="1400" dirty="0">
              <a:solidFill>
                <a:prstClr val="black"/>
              </a:solidFill>
              <a:latin typeface="Times New Roman" panose="02020603050405020304" pitchFamily="18" charset="0"/>
              <a:cs typeface="Times New Roman" panose="02020603050405020304" pitchFamily="18" charset="0"/>
            </a:endParaRPr>
          </a:p>
          <a:p>
            <a:pPr lvl="0">
              <a:defRPr/>
            </a:pPr>
            <a:endParaRPr lang="ar-AE"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801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5AB00-1C5C-4EB0-B93F-C03AB7A9BC6F}"/>
              </a:ext>
            </a:extLst>
          </p:cNvPr>
          <p:cNvSpPr>
            <a:spLocks noGrp="1"/>
          </p:cNvSpPr>
          <p:nvPr>
            <p:ph type="title"/>
          </p:nvPr>
        </p:nvSpPr>
        <p:spPr/>
        <p:txBody>
          <a:bodyPr>
            <a:normAutofit/>
          </a:bodyPr>
          <a:lstStyle/>
          <a:p>
            <a:pPr algn="ctr"/>
            <a:r>
              <a:rPr lang="ar-EG" sz="1600" dirty="0">
                <a:latin typeface="Sakkal Majalla" panose="02000000000000000000" pitchFamily="2" charset="-78"/>
                <a:cs typeface="Sakkal Majalla" panose="02000000000000000000" pitchFamily="2" charset="-78"/>
              </a:rPr>
              <a:t>لون </a:t>
            </a:r>
            <a:r>
              <a:rPr lang="ar-AE" sz="1600" dirty="0">
                <a:latin typeface="Sakkal Majalla" panose="02000000000000000000" pitchFamily="2" charset="-78"/>
                <a:cs typeface="Sakkal Majalla" panose="02000000000000000000" pitchFamily="2" charset="-78"/>
              </a:rPr>
              <a:t>الصوت الذي تسمعه، صوت الـ(جرس – سيارة)</a:t>
            </a:r>
            <a:endParaRPr lang="en-US" sz="160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5</a:t>
            </a:fld>
            <a:endParaRPr lang="en-US" dirty="0"/>
          </a:p>
        </p:txBody>
      </p:sp>
      <p:pic>
        <p:nvPicPr>
          <p:cNvPr id="2050" name="Picture 2" descr="Free Car Icon Cliparts &amp; Pictures｜Illustoon">
            <a:extLst>
              <a:ext uri="{FF2B5EF4-FFF2-40B4-BE49-F238E27FC236}">
                <a16:creationId xmlns="" xmlns:a16="http://schemas.microsoft.com/office/drawing/2014/main" id="{D6F7A01A-6BF2-484A-B637-D27156E36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203" y="867266"/>
            <a:ext cx="4138367" cy="41383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Bell black and white clipart 1 » Clipart Station">
            <a:extLst>
              <a:ext uri="{FF2B5EF4-FFF2-40B4-BE49-F238E27FC236}">
                <a16:creationId xmlns="" xmlns:a16="http://schemas.microsoft.com/office/drawing/2014/main" id="{0C90CC02-9455-41AF-B333-792830576D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6" t="7569" r="10116" b="7571"/>
          <a:stretch/>
        </p:blipFill>
        <p:spPr bwMode="auto">
          <a:xfrm>
            <a:off x="5806911" y="867266"/>
            <a:ext cx="4138368" cy="41383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83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A0DB64-481C-43BE-AA6A-757448DAA06E}"/>
              </a:ext>
            </a:extLst>
          </p:cNvPr>
          <p:cNvSpPr>
            <a:spLocks noGrp="1"/>
          </p:cNvSpPr>
          <p:nvPr>
            <p:ph type="title"/>
          </p:nvPr>
        </p:nvSpPr>
        <p:spPr/>
        <p:txBody>
          <a:bodyPr/>
          <a:lstStyle/>
          <a:p>
            <a:pPr algn="ctr"/>
            <a:r>
              <a:rPr lang="ar-AE" dirty="0"/>
              <a:t>ضع دائرة حول الصوت الذي تسمعه، </a:t>
            </a:r>
            <a:br>
              <a:rPr lang="ar-AE" dirty="0"/>
            </a:br>
            <a:r>
              <a:rPr lang="ar-AE" dirty="0"/>
              <a:t>صوت الـ (جرس – سيارة)</a:t>
            </a:r>
            <a:endParaRPr lang="en-US" dirty="0"/>
          </a:p>
        </p:txBody>
      </p:sp>
      <p:sp>
        <p:nvSpPr>
          <p:cNvPr id="3" name="Slide Number Placeholder 2">
            <a:extLst>
              <a:ext uri="{FF2B5EF4-FFF2-40B4-BE49-F238E27FC236}">
                <a16:creationId xmlns="" xmlns:a16="http://schemas.microsoft.com/office/drawing/2014/main" id="{19A0920A-262A-40EA-9165-2DFCAE0C6A18}"/>
              </a:ext>
            </a:extLst>
          </p:cNvPr>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5" name="Rectangle 4">
            <a:extLst>
              <a:ext uri="{FF2B5EF4-FFF2-40B4-BE49-F238E27FC236}">
                <a16:creationId xmlns="" xmlns:a16="http://schemas.microsoft.com/office/drawing/2014/main" id="{C5FE83AD-8A16-4ED8-B621-074B62A442ED}"/>
              </a:ext>
            </a:extLst>
          </p:cNvPr>
          <p:cNvSpPr/>
          <p:nvPr/>
        </p:nvSpPr>
        <p:spPr>
          <a:xfrm>
            <a:off x="1715678" y="301658"/>
            <a:ext cx="8644380" cy="49584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122" name="Picture 2" descr="Lion Roar Stock Illustrations, Cliparts And Royalty Free Lion Roar Vectors">
            <a:extLst>
              <a:ext uri="{FF2B5EF4-FFF2-40B4-BE49-F238E27FC236}">
                <a16:creationId xmlns="" xmlns:a16="http://schemas.microsoft.com/office/drawing/2014/main" id="{9CA309A3-C153-4DD5-9A65-F819BE7B4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431" y="811720"/>
            <a:ext cx="2597632" cy="19799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ell Clip Art - Royalty Free - GoGraph">
            <a:extLst>
              <a:ext uri="{FF2B5EF4-FFF2-40B4-BE49-F238E27FC236}">
                <a16:creationId xmlns="" xmlns:a16="http://schemas.microsoft.com/office/drawing/2014/main" id="{B7906040-6DB6-4248-AFE3-B5E9737CA9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71"/>
          <a:stretch/>
        </p:blipFill>
        <p:spPr bwMode="auto">
          <a:xfrm>
            <a:off x="7222998" y="3072156"/>
            <a:ext cx="2040065" cy="198830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te Car Clip Art | Blue Toy Car Clipart - Free Clip Art | Car silhouette,  Toy car, Free clip art">
            <a:extLst>
              <a:ext uri="{FF2B5EF4-FFF2-40B4-BE49-F238E27FC236}">
                <a16:creationId xmlns="" xmlns:a16="http://schemas.microsoft.com/office/drawing/2014/main" id="{0A4059D0-E10B-4382-B17C-8FA96A946F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1031" y="895547"/>
            <a:ext cx="3405540" cy="180475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ree Train Background Cliparts, Download Free Clip Art, Free Clip Art on  Clipart Library">
            <a:extLst>
              <a:ext uri="{FF2B5EF4-FFF2-40B4-BE49-F238E27FC236}">
                <a16:creationId xmlns="" xmlns:a16="http://schemas.microsoft.com/office/drawing/2014/main" id="{76128694-39C4-41B3-80BE-A2B2208B2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1031" y="2975006"/>
            <a:ext cx="3638746" cy="1968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54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 xmlns:a16="http://schemas.microsoft.com/office/drawing/2014/main" id="{434AA4C6-BA7F-40BC-AD51-EFDDDBEA5A84}"/>
              </a:ext>
            </a:extLst>
          </p:cNvPr>
          <p:cNvSpPr>
            <a:spLocks noGrp="1"/>
          </p:cNvSpPr>
          <p:nvPr>
            <p:ph type="title"/>
          </p:nvPr>
        </p:nvSpPr>
        <p:spPr/>
        <p:txBody>
          <a:bodyPr>
            <a:normAutofit/>
          </a:bodyPr>
          <a:lstStyle/>
          <a:p>
            <a:r>
              <a:rPr lang="ar-AE" sz="4400" dirty="0">
                <a:latin typeface="Arial" panose="020B0604020202020204" pitchFamily="34" charset="0"/>
                <a:cs typeface="Arial" panose="020B0604020202020204" pitchFamily="34" charset="0"/>
              </a:rPr>
              <a:t>شكراً للجميع</a:t>
            </a:r>
            <a:endParaRPr lang="ru-RU" sz="4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 xmlns:a16="http://schemas.microsoft.com/office/drawing/2014/main" id="{F155FC3B-DD33-4B9A-A5EB-A2301786CE4E}"/>
              </a:ext>
            </a:extLst>
          </p:cNvPr>
          <p:cNvSpPr>
            <a:spLocks noGrp="1"/>
          </p:cNvSpPr>
          <p:nvPr>
            <p:ph type="body" sz="quarter" idx="14"/>
          </p:nvPr>
        </p:nvSpPr>
        <p:spPr/>
        <p:txBody>
          <a:bodyPr/>
          <a:lstStyle/>
          <a:p>
            <a:pPr algn="ctr" rtl="1"/>
            <a:endParaRPr lang="ru-RU" sz="2000" dirty="0"/>
          </a:p>
        </p:txBody>
      </p:sp>
    </p:spTree>
    <p:extLst>
      <p:ext uri="{BB962C8B-B14F-4D97-AF65-F5344CB8AC3E}">
        <p14:creationId xmlns:p14="http://schemas.microsoft.com/office/powerpoint/2010/main" val="3264046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EED42B-3B47-45C2-9F50-0B4533C0F1E3}">
  <ds:schemaRefs>
    <ds:schemaRef ds:uri="http://schemas.openxmlformats.org/package/2006/metadata/core-properties"/>
    <ds:schemaRef ds:uri="http://purl.org/dc/terms/"/>
    <ds:schemaRef ds:uri="http://purl.org/dc/dcmitype/"/>
    <ds:schemaRef ds:uri="http://schemas.microsoft.com/office/2006/documentManagement/types"/>
    <ds:schemaRef ds:uri="c1803469-1359-4921-b8b2-4aa11e6de6e4"/>
    <ds:schemaRef ds:uri="http://schemas.microsoft.com/office/2006/metadata/properties"/>
    <ds:schemaRef ds:uri="http://purl.org/dc/elements/1.1/"/>
    <ds:schemaRef ds:uri="0860e916-1933-4f54-bf75-902e7a9d18bb"/>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1D1AD35-AF57-4B32-8A96-2853E34EF9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381</TotalTime>
  <Words>516</Words>
  <Application>Microsoft Office PowerPoint</Application>
  <PresentationFormat>Widescreen</PresentationFormat>
  <Paragraphs>109</Paragraphs>
  <Slides>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Sakkal Majalla</vt:lpstr>
      <vt:lpstr>Times New Roman</vt:lpstr>
      <vt:lpstr>Office Theme</vt:lpstr>
      <vt:lpstr>1_Office Theme</vt:lpstr>
      <vt:lpstr> الهدف: يميز  صوتين مختلفين عند سماعها  كمثال ( صوت سيارة - صوت جرس)</vt:lpstr>
      <vt:lpstr>PowerPoint Presentation</vt:lpstr>
      <vt:lpstr>PowerPoint Presentation</vt:lpstr>
      <vt:lpstr>PowerPoint Presentation</vt:lpstr>
      <vt:lpstr>لون الصوت الذي تسمعه، صوت الـ(جرس – سيارة)</vt:lpstr>
      <vt:lpstr>ضع دائرة حول الصوت الذي تسمعه،  صوت الـ (جرس – سيارة)</vt:lpstr>
      <vt:lpstr>شكراً للجميع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Microsoft account</cp:lastModifiedBy>
  <cp:revision>34</cp:revision>
  <dcterms:created xsi:type="dcterms:W3CDTF">2020-07-26T19:33:45Z</dcterms:created>
  <dcterms:modified xsi:type="dcterms:W3CDTF">2020-11-29T07:48:26Z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