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7" r:id="rId6"/>
    <p:sldId id="257" r:id="rId7"/>
    <p:sldId id="258" r:id="rId8"/>
    <p:sldId id="264" r:id="rId9"/>
    <p:sldId id="269" r:id="rId10"/>
    <p:sldId id="271" r:id="rId11"/>
    <p:sldId id="272" r:id="rId12"/>
    <p:sldId id="273" r:id="rId13"/>
    <p:sldId id="27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29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29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29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29 November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29 November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29 November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5D8C9F03-3F18-4D63-B797-20C9E60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DC5C89BE-6E1E-4046-8DD0-4F73306B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EA68AC63-2BAB-467E-A4BD-DD829DE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1DA6D59B-397E-4811-8C79-77AB59DD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37A5B64-FE0E-4721-B0AD-A8C20613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5FEFB028-9822-4D3B-BBDA-6718193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67F5B704-C1E2-454A-B49B-42BF5F9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292A45C-F962-4BD6-8ABF-5E2783AA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1ECCFA08-2B02-4274-B6F3-C79771C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3F5023F1-52C5-49EB-B5B5-E7AE0322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DEDDBD5F-F4EB-4D83-8544-177AC48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4D56BD4A-F4C6-4D05-9EB3-8A46311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29 November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29 November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wvcpGaD_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الهدف: يرسم  الخطوط بكافة أنواعها ( أفقي – رأسي- متعرج – </a:t>
            </a:r>
            <a:r>
              <a:rPr lang="ar-AE" sz="2800" dirty="0" err="1">
                <a:latin typeface="Arial" panose="020B0604020202020204" pitchFamily="34" charset="0"/>
                <a:cs typeface="Arial" panose="020B0604020202020204" pitchFamily="34" charset="0"/>
              </a:rPr>
              <a:t>زجزاج</a:t>
            </a:r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- حلزوني)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مقدم الهدف: سحر محمد الحوسني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718250" y="465280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7850"/>
              </p:ext>
            </p:extLst>
          </p:nvPr>
        </p:nvGraphicFramePr>
        <p:xfrm>
          <a:off x="154004" y="224444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أ/ عفاف الكربي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 سحر محمد الحوسني</a:t>
                      </a:r>
                      <a:endParaRPr lang="en-US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يرسم  الخطوط بكافة أنواعها ( أفقي – رأسي- متعرج – زجزاج- حلزوني</a:t>
                      </a:r>
                      <a:r>
                        <a:rPr lang="ar-AE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:(434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5-6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سنوات</a:t>
                      </a:r>
                      <a:endParaRPr lang="ar-AE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بسيطة</a:t>
                      </a:r>
                      <a:endParaRPr lang="ar-AE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الإعاقة الذهنية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400" b="1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درس رسم الخطوط 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تذهب هند وشقيقتها فاطمة الى مدينة الألعاب. هند بصوت عالي انظري يا فاطمة ما أجمل الألعاب.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هند : فاطمة.. فاطمة هيا نلعب.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فاطمة: انني أرى لعبة جديدة .. يا ترى ماهي هذه اللعبة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اقتربت الشقيقتان الى العبه.. لعبه المتاهات ولكن بطريقة جديدة وتعليمية للأطفال تحتوى اللعبة على متاهات بشكل خطوط مختلفة </a:t>
                      </a: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 أفقي – رأسي- متعرج - حلزوني).</a:t>
                      </a:r>
                      <a:r>
                        <a:rPr lang="en-US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حيث يتم النفخ على الكرة في المتاهة لتصل الى نهاية الخط المرسوم.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AE" sz="1200" b="1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فاطمة هيا يا هند لنلعب هذه اللعبة انها مسليه جداً.</a:t>
                      </a:r>
                      <a:endParaRPr lang="en-US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kern="12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4" descr="Activité de labyrinthe de paille # Activité #Maze #Paille # activités # Activité #babynames #baby #names #cute #baby #names">
            <a:extLst>
              <a:ext uri="{FF2B5EF4-FFF2-40B4-BE49-F238E27FC236}">
                <a16:creationId xmlns="" xmlns:a16="http://schemas.microsoft.com/office/drawing/2014/main" id="{86DD022F-3367-4AF3-8C8D-7DC69AAFF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38"/>
          <a:stretch/>
        </p:blipFill>
        <p:spPr bwMode="auto">
          <a:xfrm>
            <a:off x="443880" y="4807670"/>
            <a:ext cx="3521017" cy="173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ctivité de labyrinthe de paille # Activité #Maze #Paille # activités # Activité #babynames #baby #names #cute #baby #names">
            <a:extLst>
              <a:ext uri="{FF2B5EF4-FFF2-40B4-BE49-F238E27FC236}">
                <a16:creationId xmlns="" xmlns:a16="http://schemas.microsoft.com/office/drawing/2014/main" id="{11F79CCC-7E0A-4665-9769-84875CEED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68"/>
          <a:stretch/>
        </p:blipFill>
        <p:spPr bwMode="auto">
          <a:xfrm>
            <a:off x="4186322" y="4719539"/>
            <a:ext cx="3521017" cy="1819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49361"/>
              </p:ext>
            </p:extLst>
          </p:nvPr>
        </p:nvGraphicFramePr>
        <p:xfrm>
          <a:off x="124387" y="13652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يرسم  الخطوط بكافة أنواعها ( أفقي – رأسي- متعرج – </a:t>
                      </a:r>
                      <a:r>
                        <a:rPr lang="ar-AE" sz="1200" b="1" kern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زجزاج</a:t>
                      </a: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حلزوني)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ar-EG" sz="1200" b="1" i="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متاهة الخرز":</a:t>
                      </a:r>
                      <a:endParaRPr lang="ar-EG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هي عبارة عن لعبة </a:t>
                      </a: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تصنع من الكرتون </a:t>
                      </a:r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بها العديد </a:t>
                      </a: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الخطوط بكافة أنواعها ( أفقي – رأسي- متعرج – </a:t>
                      </a:r>
                      <a:r>
                        <a:rPr lang="ar-AE" sz="1200" b="1" i="0" kern="1200" dirty="0" err="1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زجزاج</a:t>
                      </a: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حلزوني) </a:t>
                      </a:r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بالقاعدة و </a:t>
                      </a: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يمكن للطفل تحريكه</a:t>
                      </a: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أو الرسم من خلاله</a:t>
                      </a:r>
                    </a:p>
                    <a:p>
                      <a:pPr algn="r"/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أهميتها:</a:t>
                      </a:r>
                      <a:endParaRPr lang="ar-EG" sz="1200" b="0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يساعد هذا النشاط على تقوية العضلات الدقيقة و الكبيرة عند الأطفال و زيادة التركيز و التآزر العضلي والبصري و غيرها من المهارات.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57CF1C2D-8566-411E-8CBC-724BD926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4" y="3530986"/>
            <a:ext cx="2863362" cy="286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="" xmlns:a16="http://schemas.microsoft.com/office/drawing/2014/main" id="{3C1328C5-7007-4D75-A0D6-1C7362FAB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375426"/>
            <a:ext cx="3174483" cy="31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="" xmlns:a16="http://schemas.microsoft.com/office/drawing/2014/main" id="{48AFAE98-66ED-42E7-85E1-13691C03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19" y="3629167"/>
            <a:ext cx="25812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71657"/>
              </p:ext>
            </p:extLst>
          </p:nvPr>
        </p:nvGraphicFramePr>
        <p:xfrm>
          <a:off x="193963" y="43933"/>
          <a:ext cx="11804073" cy="6715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6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7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</a:t>
                      </a: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يرسم  الخطوط بكافة أنواعها ( أفقي – رأسي- متعرج – </a:t>
                      </a:r>
                      <a:r>
                        <a:rPr lang="ar-AE" sz="1200" b="1" kern="12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زجزاج</a:t>
                      </a: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حلزوني)</a:t>
                      </a:r>
                    </a:p>
                    <a:p>
                      <a:pPr algn="r" rtl="1"/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أهداف أخرى: ان يميز الطفل رسم الخطوط بكافة أنواعها</a:t>
                      </a:r>
                    </a:p>
                    <a:p>
                      <a:pPr algn="r" rtl="1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ar-EG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التدرج في تنفيذ النشاط:</a:t>
                      </a:r>
                    </a:p>
                    <a:p>
                      <a:pPr algn="r"/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يمكن أن نقسم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رسم الخطوط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إلى خطوات </a:t>
                      </a:r>
                      <a:r>
                        <a:rPr lang="ar-EG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مختلفة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يبدأ الطفل بتتبع خطوط بارزة مرسوم على الورقة 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EG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يبدأ الطفل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برسم 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الخطوط </a:t>
                      </a:r>
                      <a:r>
                        <a:rPr lang="ar-EG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بإصبعه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على الرمل </a:t>
                      </a:r>
                      <a:endParaRPr lang="ar-EG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EG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يقوم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برسم الخط 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بقلم رصاص.</a:t>
                      </a:r>
                    </a:p>
                    <a:p>
                      <a:pPr marL="685800" lvl="1" indent="-228600" algn="r" rtl="1">
                        <a:buFont typeface="+mj-lt"/>
                        <a:buAutoNum type="arabicPeriod"/>
                      </a:pPr>
                      <a:r>
                        <a:rPr lang="ar-EG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يقوم بحلها مرة أخرى بقلم ثابت. ذكر الطفل دائما أن يرسم ببطء في الكتابة حتى يزيد تحكمه في مسك القلم و الكتابة بدقة.</a:t>
                      </a:r>
                    </a:p>
                    <a:p>
                      <a:pPr algn="r">
                        <a:buFont typeface="Arial" panose="020B0604020202020204" pitchFamily="34" charset="0"/>
                        <a:buChar char="•"/>
                      </a:pP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يمكن طباعة أكثر من نسخة لنفس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الخط 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و ذلك حتى تتيح له الفرصة من تكرارها </a:t>
                      </a:r>
                      <a:r>
                        <a:rPr lang="ar-EG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لتثبيت 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المهارات المكتسبة لديه.</a:t>
                      </a:r>
                    </a:p>
                    <a:p>
                      <a:pPr algn="r">
                        <a:buFont typeface="Arial" panose="020B0604020202020204" pitchFamily="34" charset="0"/>
                        <a:buChar char="•"/>
                      </a:pP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 أو يمكن طباعتها و تغليفها بالتغليف الحراري فيمكنك الرسم عليها و المسح عدد لا نهائي من المرات).</a:t>
                      </a:r>
                    </a:p>
                    <a:p>
                      <a:pPr algn="r"/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فيتيح ذلك للطفل حل نفس المتاهة ثلاث مرات متتالية مما يتيح له </a:t>
                      </a: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تثبيت</a:t>
                      </a:r>
                      <a:r>
                        <a:rPr lang="ar-EG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المهارات المكتسبة من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رسم الخطوط  المختلفة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r"/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كما أنه في البداية أثناء استخدام إصبعه نتيح له الفرصة لفهم </a:t>
                      </a:r>
                      <a:r>
                        <a:rPr lang="ar-EG" sz="1200" b="0" u="non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المغزي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من هذا النشاط و أنه يجب عليه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رسم الخط بشكل حسي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قبل الانتقال لمرحلة إمساك القلم.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 يقوم الطالب بوضع خرز أو قطن على الخط المرسوم</a:t>
                      </a:r>
                    </a:p>
                    <a:p>
                      <a:pPr algn="r" rtl="1"/>
                      <a:r>
                        <a:rPr lang="ar-EG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النشاط </a:t>
                      </a:r>
                      <a:r>
                        <a:rPr lang="ar-EG" sz="1200" b="1" u="non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الموسيقي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يتتبع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الطالب رسم الخط</a:t>
                      </a:r>
                      <a:r>
                        <a:rPr lang="ar-EG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على الأرض عند سماع الموسيقى </a:t>
                      </a:r>
                      <a:endParaRPr lang="ar-AE" sz="1200" b="0" u="none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النشاط الرياضي 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أن ينقل الطالب الاطواق من مكان إلى أخر عبر مروره  بخطوط مختلفة </a:t>
                      </a:r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algn="r" rtl="1"/>
                      <a:endParaRPr lang="ar-AE" sz="1200" b="0" u="non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أن يحل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أوراق </a:t>
                      </a:r>
                      <a:r>
                        <a:rPr lang="ar-EG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النشاط بالمنزل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3558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مجموعة المقاطع التعليمية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395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 يرسم الطالب 2 خطان مختلفان من 5  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="0" baseline="0" dirty="0">
                          <a:latin typeface="Arial" panose="020B0604020202020204" pitchFamily="34" charset="0"/>
                          <a:cs typeface="+mn-cs"/>
                        </a:rPr>
                        <a:t>ان يرسم الطالب 3 خطوط مختلفة من 5 </a:t>
                      </a: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مرتفع: </a:t>
                      </a:r>
                      <a:r>
                        <a:rPr lang="ar-AE" sz="1200" b="0" baseline="0" dirty="0">
                          <a:latin typeface="Arial" panose="020B0604020202020204" pitchFamily="34" charset="0"/>
                          <a:cs typeface="+mn-cs"/>
                        </a:rPr>
                        <a:t>ان يرسم الطالب 4 خطوط مختلفة أو أكثر من 5 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60F9F505-338F-4A63-8E60-F3E66EC2060F}" type="slidenum">
              <a:rPr lang="en-GB" smtClean="0"/>
              <a:pPr rtl="1"/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09331A6-4E67-47DF-BFBE-DA8798C893A5}"/>
              </a:ext>
            </a:extLst>
          </p:cNvPr>
          <p:cNvSpPr txBox="1"/>
          <p:nvPr/>
        </p:nvSpPr>
        <p:spPr>
          <a:xfrm>
            <a:off x="4405801" y="5427244"/>
            <a:ext cx="141012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أغنية أنواع الخطوط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A9A173B2-D139-4BA3-AAB3-1CE706E96170}"/>
              </a:ext>
            </a:extLst>
          </p:cNvPr>
          <p:cNvSpPr/>
          <p:nvPr/>
        </p:nvSpPr>
        <p:spPr>
          <a:xfrm>
            <a:off x="6113362" y="5260729"/>
            <a:ext cx="4170217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0DDC769-57FD-4419-B4A3-D99935613774}"/>
              </a:ext>
            </a:extLst>
          </p:cNvPr>
          <p:cNvSpPr txBox="1"/>
          <p:nvPr/>
        </p:nvSpPr>
        <p:spPr>
          <a:xfrm>
            <a:off x="6249426" y="5427244"/>
            <a:ext cx="38980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https://www.youtube.com/watch?v=4ewvcpGaD_I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8" descr="نشاط حركي لتنمية مهارات وتركيز الأطفال 😍😍😍... - Smart Kids ...">
            <a:extLst>
              <a:ext uri="{FF2B5EF4-FFF2-40B4-BE49-F238E27FC236}">
                <a16:creationId xmlns="" xmlns:a16="http://schemas.microsoft.com/office/drawing/2014/main" id="{89E0C3CA-32BD-4E3F-AC73-5DB71B9D0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0" y="2063749"/>
            <a:ext cx="2894368" cy="1537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Super simple fine motor activity using buttons (or pebbles) on pattern lines">
            <a:extLst>
              <a:ext uri="{FF2B5EF4-FFF2-40B4-BE49-F238E27FC236}">
                <a16:creationId xmlns="" xmlns:a16="http://schemas.microsoft.com/office/drawing/2014/main" id="{249E01D1-64C1-463F-B6D8-C0CD34B7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80" y="357353"/>
            <a:ext cx="1980757" cy="148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412" y="5201421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الخط الافقي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D0BE975-8839-4854-90AB-2951D4940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808" y="0"/>
            <a:ext cx="4379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54" y="494624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الخط الرأسي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C2EB974-88E4-462B-9769-DA392268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134" y="0"/>
            <a:ext cx="486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1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56" y="5308824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الخط المتعرج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pic>
        <p:nvPicPr>
          <p:cNvPr id="1028" name="Picture 4" descr="7 Wavy Line Worksheet Preschool in 2020 | Pre writing activities, Writing  activities for preschoolers, Preschool worksh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32" y="-199461"/>
            <a:ext cx="4920485" cy="695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45" y="5052566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خط </a:t>
            </a:r>
            <a:r>
              <a:rPr lang="ar-AE" dirty="0" err="1"/>
              <a:t>الزجزاج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20F5B8FD-4892-46E7-BA02-7B7E93E7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761" y="0"/>
            <a:ext cx="439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2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A0DB64-481C-43BE-AA6A-757448DA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22" y="5095096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الخط الحلزوني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9A0920A-262A-40EA-9165-2DFCAE0C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6C4CB39-B781-4842-A6D8-D4C007DB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0"/>
            <a:ext cx="437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524</Words>
  <Application>Microsoft Office PowerPoint</Application>
  <PresentationFormat>Widescreen</PresentationFormat>
  <Paragraphs>103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 الهدف: يرسم  الخطوط بكافة أنواعها ( أفقي – رأسي- متعرج – زجزاج- حلزوني)</vt:lpstr>
      <vt:lpstr>PowerPoint Presentation</vt:lpstr>
      <vt:lpstr>PowerPoint Presentation</vt:lpstr>
      <vt:lpstr>PowerPoint Presentation</vt:lpstr>
      <vt:lpstr>الخط الافقي</vt:lpstr>
      <vt:lpstr>الخط الرأسي</vt:lpstr>
      <vt:lpstr>الخط المتعرج</vt:lpstr>
      <vt:lpstr>خط الزجزاج</vt:lpstr>
      <vt:lpstr>الخط الحلزوني</vt:lpstr>
      <vt:lpstr>شكراً للجميع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50</cp:revision>
  <dcterms:created xsi:type="dcterms:W3CDTF">2020-07-26T19:33:45Z</dcterms:created>
  <dcterms:modified xsi:type="dcterms:W3CDTF">2020-11-29T07:50:14Z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