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60" r:id="rId5"/>
  </p:sldMasterIdLst>
  <p:notesMasterIdLst>
    <p:notesMasterId r:id="rId13"/>
  </p:notesMasterIdLst>
  <p:sldIdLst>
    <p:sldId id="267" r:id="rId6"/>
    <p:sldId id="257" r:id="rId7"/>
    <p:sldId id="258" r:id="rId8"/>
    <p:sldId id="264" r:id="rId9"/>
    <p:sldId id="269" r:id="rId10"/>
    <p:sldId id="270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79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0" d="100"/>
          <a:sy n="50" d="100"/>
        </p:scale>
        <p:origin x="2640" y="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1284D9-1D4B-468A-A010-F649C632A758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27DD44-B744-42AC-B498-54EF3C603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303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0817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7237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148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5DDA-372B-43CF-86FE-C9B6645BBCC7}" type="datetime3">
              <a:rPr lang="en-US" smtClean="0"/>
              <a:t>3 January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342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2F16D-244F-47C2-842A-9317BC736D29}" type="datetime3">
              <a:rPr lang="en-US" smtClean="0"/>
              <a:t>3 January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488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A787B-4AB8-4174-BC68-AD1479FF75F2}" type="datetime3">
              <a:rPr lang="en-US" smtClean="0"/>
              <a:t>3 January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966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=""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</a:t>
            </a:r>
          </a:p>
        </p:txBody>
      </p:sp>
      <p:sp>
        <p:nvSpPr>
          <p:cNvPr id="42" name="Picture Placeholder 26">
            <a:extLst>
              <a:ext uri="{FF2B5EF4-FFF2-40B4-BE49-F238E27FC236}">
                <a16:creationId xmlns=""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=""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MONTH</a:t>
            </a:r>
            <a:br>
              <a:rPr lang="en-US" noProof="0"/>
            </a:br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7966717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C1685-7933-4893-93CD-584791D7F10F}" type="datetime3">
              <a:rPr lang="en-US" smtClean="0"/>
              <a:t>3 January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0078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1780D-DAAC-4CAC-AE62-1A67156FB528}" type="datetime3">
              <a:rPr lang="en-US" smtClean="0"/>
              <a:t>3 January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421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D25B4-CC4C-4EFB-A44E-87BF4A4DC3F4}" type="datetime3">
              <a:rPr lang="en-US" smtClean="0"/>
              <a:t>3 January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27975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DA938-F1B5-4E67-A02C-9BCC4C2F9DA0}" type="datetime3">
              <a:rPr lang="en-US" smtClean="0"/>
              <a:t>3 January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7916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AD15-594A-4FB9-B2B8-10786D4C4BC0}" type="datetime3">
              <a:rPr lang="en-US" smtClean="0"/>
              <a:t>3 January 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487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B283-5B98-4FE8-8FC6-B76E00DC4565}" type="datetime3">
              <a:rPr lang="en-US" smtClean="0"/>
              <a:t>3 January 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3630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25 December 2020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Goal No: </a:t>
            </a:r>
            <a:r>
              <a:rPr lang="ar-AE" sz="1200" dirty="0">
                <a:latin typeface="Arial" panose="020B0604020202020204" pitchFamily="34" charset="0"/>
                <a:cs typeface="+mn-cs"/>
              </a:rPr>
              <a:t>421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1605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998D2-4126-411A-8949-6F4D826F56A2}" type="datetime3">
              <a:rPr lang="en-US" smtClean="0"/>
              <a:t>3 January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9487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1">
            <a:extLst>
              <a:ext uri="{FF2B5EF4-FFF2-40B4-BE49-F238E27FC236}">
                <a16:creationId xmlns="" xmlns:a16="http://schemas.microsoft.com/office/drawing/2014/main" id="{5D8C9F03-3F18-4D63-B797-20C9E604BF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25 December 2020</a:t>
            </a:r>
            <a:endParaRPr lang="en-GB" dirty="0"/>
          </a:p>
        </p:txBody>
      </p:sp>
      <p:sp>
        <p:nvSpPr>
          <p:cNvPr id="9" name="Footer Placeholder 2">
            <a:extLst>
              <a:ext uri="{FF2B5EF4-FFF2-40B4-BE49-F238E27FC236}">
                <a16:creationId xmlns="" xmlns:a16="http://schemas.microsoft.com/office/drawing/2014/main" id="{DC5C89BE-6E1E-4046-8DD0-4F73306B7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GB" dirty="0"/>
              <a:t>Goal No: </a:t>
            </a:r>
            <a:r>
              <a:rPr lang="ar-AE" sz="1200" dirty="0">
                <a:latin typeface="Arial" panose="020B0604020202020204" pitchFamily="34" charset="0"/>
                <a:cs typeface="+mn-cs"/>
              </a:rPr>
              <a:t>421</a:t>
            </a:r>
            <a:endParaRPr lang="en-GB" dirty="0"/>
          </a:p>
        </p:txBody>
      </p:sp>
      <p:sp>
        <p:nvSpPr>
          <p:cNvPr id="10" name="Slide Number Placeholder 3">
            <a:extLst>
              <a:ext uri="{FF2B5EF4-FFF2-40B4-BE49-F238E27FC236}">
                <a16:creationId xmlns="" xmlns:a16="http://schemas.microsoft.com/office/drawing/2014/main" id="{EA68AC63-2BAB-467E-A4BD-DD829DE05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73784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1">
            <a:extLst>
              <a:ext uri="{FF2B5EF4-FFF2-40B4-BE49-F238E27FC236}">
                <a16:creationId xmlns="" xmlns:a16="http://schemas.microsoft.com/office/drawing/2014/main" id="{1DA6D59B-397E-4811-8C79-77AB59DD22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25 December 2020</a:t>
            </a:r>
            <a:endParaRPr lang="en-GB" dirty="0"/>
          </a:p>
        </p:txBody>
      </p:sp>
      <p:sp>
        <p:nvSpPr>
          <p:cNvPr id="9" name="Footer Placeholder 2">
            <a:extLst>
              <a:ext uri="{FF2B5EF4-FFF2-40B4-BE49-F238E27FC236}">
                <a16:creationId xmlns="" xmlns:a16="http://schemas.microsoft.com/office/drawing/2014/main" id="{E37A5B64-FE0E-4721-B0AD-A8C20613E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GB" dirty="0"/>
              <a:t>Goal No: </a:t>
            </a:r>
            <a:r>
              <a:rPr lang="ar-AE" sz="1200" dirty="0">
                <a:latin typeface="Arial" panose="020B0604020202020204" pitchFamily="34" charset="0"/>
                <a:cs typeface="+mn-cs"/>
              </a:rPr>
              <a:t>421</a:t>
            </a:r>
            <a:endParaRPr lang="en-GB" dirty="0"/>
          </a:p>
        </p:txBody>
      </p:sp>
      <p:sp>
        <p:nvSpPr>
          <p:cNvPr id="10" name="Slide Number Placeholder 3">
            <a:extLst>
              <a:ext uri="{FF2B5EF4-FFF2-40B4-BE49-F238E27FC236}">
                <a16:creationId xmlns="" xmlns:a16="http://schemas.microsoft.com/office/drawing/2014/main" id="{5FEFB028-9822-4D3B-BBDA-6718193A2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8978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1">
            <a:extLst>
              <a:ext uri="{FF2B5EF4-FFF2-40B4-BE49-F238E27FC236}">
                <a16:creationId xmlns="" xmlns:a16="http://schemas.microsoft.com/office/drawing/2014/main" id="{67F5B704-C1E2-454A-B49B-42BF5F966A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25 December 2020</a:t>
            </a:r>
            <a:endParaRPr lang="en-GB" dirty="0"/>
          </a:p>
        </p:txBody>
      </p:sp>
      <p:sp>
        <p:nvSpPr>
          <p:cNvPr id="8" name="Footer Placeholder 2">
            <a:extLst>
              <a:ext uri="{FF2B5EF4-FFF2-40B4-BE49-F238E27FC236}">
                <a16:creationId xmlns="" xmlns:a16="http://schemas.microsoft.com/office/drawing/2014/main" id="{A292A45C-F962-4BD6-8ABF-5E2783AA8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GB" dirty="0"/>
              <a:t>Goal No: </a:t>
            </a:r>
            <a:r>
              <a:rPr lang="ar-AE" sz="1200" dirty="0">
                <a:latin typeface="Arial" panose="020B0604020202020204" pitchFamily="34" charset="0"/>
                <a:cs typeface="+mn-cs"/>
              </a:rPr>
              <a:t>421</a:t>
            </a:r>
            <a:endParaRPr lang="en-GB" dirty="0"/>
          </a:p>
        </p:txBody>
      </p:sp>
      <p:sp>
        <p:nvSpPr>
          <p:cNvPr id="9" name="Slide Number Placeholder 3">
            <a:extLst>
              <a:ext uri="{FF2B5EF4-FFF2-40B4-BE49-F238E27FC236}">
                <a16:creationId xmlns="" xmlns:a16="http://schemas.microsoft.com/office/drawing/2014/main" id="{1ECCFA08-2B02-4274-B6F3-C79771C5A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1189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1">
            <a:extLst>
              <a:ext uri="{FF2B5EF4-FFF2-40B4-BE49-F238E27FC236}">
                <a16:creationId xmlns="" xmlns:a16="http://schemas.microsoft.com/office/drawing/2014/main" id="{3F5023F1-52C5-49EB-B5B5-E7AE032246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25 December 2020</a:t>
            </a:r>
            <a:endParaRPr lang="en-GB" dirty="0"/>
          </a:p>
        </p:txBody>
      </p:sp>
      <p:sp>
        <p:nvSpPr>
          <p:cNvPr id="8" name="Footer Placeholder 2">
            <a:extLst>
              <a:ext uri="{FF2B5EF4-FFF2-40B4-BE49-F238E27FC236}">
                <a16:creationId xmlns="" xmlns:a16="http://schemas.microsoft.com/office/drawing/2014/main" id="{DEDDBD5F-F4EB-4D83-8544-177AC4862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GB" dirty="0"/>
              <a:t>Goal No: </a:t>
            </a:r>
            <a:r>
              <a:rPr lang="ar-AE" sz="1200" dirty="0">
                <a:latin typeface="Arial" panose="020B0604020202020204" pitchFamily="34" charset="0"/>
                <a:cs typeface="+mn-cs"/>
              </a:rPr>
              <a:t>421</a:t>
            </a:r>
            <a:endParaRPr lang="en-GB" dirty="0"/>
          </a:p>
        </p:txBody>
      </p:sp>
      <p:sp>
        <p:nvSpPr>
          <p:cNvPr id="9" name="Slide Number Placeholder 3">
            <a:extLst>
              <a:ext uri="{FF2B5EF4-FFF2-40B4-BE49-F238E27FC236}">
                <a16:creationId xmlns="" xmlns:a16="http://schemas.microsoft.com/office/drawing/2014/main" id="{4D56BD4A-F4C6-4D05-9EB3-8A46311A8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98051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aphic 35">
            <a:extLst>
              <a:ext uri="{FF2B5EF4-FFF2-40B4-BE49-F238E27FC236}">
                <a16:creationId xmlns="" xmlns:a16="http://schemas.microsoft.com/office/drawing/2014/main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="" xmlns:a16="http://schemas.microsoft.com/office/drawing/2014/main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="" xmlns:a16="http://schemas.microsoft.com/office/drawing/2014/main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7BBC2EFA-0E51-48DC-AF99-0FEF25085843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="" xmlns:a16="http://schemas.microsoft.com/office/drawing/2014/main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1" name="Title 1">
            <a:extLst>
              <a:ext uri="{FF2B5EF4-FFF2-40B4-BE49-F238E27FC236}">
                <a16:creationId xmlns="" xmlns:a16="http://schemas.microsoft.com/office/drawing/2014/main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4" y="2045086"/>
            <a:ext cx="4821219" cy="1325563"/>
          </a:xfrm>
        </p:spPr>
        <p:txBody>
          <a:bodyPr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You!</a:t>
            </a:r>
          </a:p>
        </p:txBody>
      </p:sp>
      <p:grpSp>
        <p:nvGrpSpPr>
          <p:cNvPr id="23" name="Graphic 21">
            <a:extLst>
              <a:ext uri="{FF2B5EF4-FFF2-40B4-BE49-F238E27FC236}">
                <a16:creationId xmlns="" xmlns:a16="http://schemas.microsoft.com/office/drawing/2014/main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0" name="Picture Placeholder 28">
            <a:extLst>
              <a:ext uri="{FF2B5EF4-FFF2-40B4-BE49-F238E27FC236}">
                <a16:creationId xmlns="" xmlns:a16="http://schemas.microsoft.com/office/drawing/2014/main" id="{F9A3D860-4FE0-494E-B1EC-0DC1F2574D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5" name="Text Placeholder 34">
            <a:extLst>
              <a:ext uri="{FF2B5EF4-FFF2-40B4-BE49-F238E27FC236}">
                <a16:creationId xmlns="" xmlns:a16="http://schemas.microsoft.com/office/drawing/2014/main" id="{D53A16E5-EEB1-409A-9BF4-71F08DF7BF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720000">
            <a:off x="8526498" y="4052877"/>
            <a:ext cx="3689627" cy="642938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35230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=""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Media Placeholder 12">
            <a:extLst>
              <a:ext uri="{FF2B5EF4-FFF2-40B4-BE49-F238E27FC236}">
                <a16:creationId xmlns=""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media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=""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=""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noProof="0" dirty="0"/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=""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=""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83467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65BA1-66C5-4C23-B9BA-F1EDD450FA3F}" type="datetime3">
              <a:rPr lang="en-US" smtClean="0"/>
              <a:t>3 January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976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F4428-25CE-497A-9941-367C16ECCEA0}" type="datetime3">
              <a:rPr lang="en-US" smtClean="0"/>
              <a:t>3 January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57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53F8D-8F5F-4D98-B67F-54B571C7FB47}" type="datetime3">
              <a:rPr lang="en-US" smtClean="0"/>
              <a:t>3 January 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863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C29FF-CCF6-46F0-B460-CA0EFD3579DE}" type="datetime3">
              <a:rPr lang="en-US" smtClean="0"/>
              <a:t>3 January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190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E4715-3104-467E-A5F5-3DDF7E4FA2A3}" type="datetime3">
              <a:rPr lang="en-US" smtClean="0"/>
              <a:t>3 January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898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3F583-97E1-40F8-841A-DA31DC16C36F}" type="datetime3">
              <a:rPr lang="en-US" smtClean="0"/>
              <a:t>3 January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189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A5538-93A8-4427-B2D0-69F246BC64D3}" type="datetime3">
              <a:rPr lang="en-US" smtClean="0"/>
              <a:t>3 January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30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487B0-7C3C-4749-A2B6-DB540BDFBDD3}" type="datetime3">
              <a:rPr lang="en-US" smtClean="0"/>
              <a:t>3 January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963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3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C4949-77A1-40BB-B52A-9D549E788AAB}" type="datetime3">
              <a:rPr lang="en-US" smtClean="0"/>
              <a:t>3 January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1128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5" r:id="rId1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ownload.cnet.com/Kea-Coloring-Book/3000-2102_4-10360620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ownload.cnet.com/Kea-Coloring-Book/3000-2102_4-10360620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Kids on Desk Looking at Notebook">
            <a:extLst>
              <a:ext uri="{FF2B5EF4-FFF2-40B4-BE49-F238E27FC236}">
                <a16:creationId xmlns="" xmlns:a16="http://schemas.microsoft.com/office/drawing/2014/main" id="{F1EACC03-9DC7-4C77-9BAE-11CBF767B58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ar-AE" sz="2800" dirty="0">
                <a:latin typeface="Arial" panose="020B0604020202020204" pitchFamily="34" charset="0"/>
                <a:cs typeface="Arial" panose="020B0604020202020204" pitchFamily="34" charset="0"/>
              </a:rPr>
              <a:t>الهدف: يلون مع البقاء داخل الخطوط بنسبه  90%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A81143F-FBEE-4565-886D-08852310C8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 rtl="1"/>
            <a:r>
              <a:rPr lang="ar-AE" dirty="0">
                <a:latin typeface="Arial" panose="020B0604020202020204" pitchFamily="34" charset="0"/>
                <a:cs typeface="Arial" panose="020B0604020202020204" pitchFamily="34" charset="0"/>
              </a:rPr>
              <a:t>مقدم الهدف: سحر محمد الحوسني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8864">
            <a:off x="9695101" y="503793"/>
            <a:ext cx="1124804" cy="971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528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9564818"/>
              </p:ext>
            </p:extLst>
          </p:nvPr>
        </p:nvGraphicFramePr>
        <p:xfrm>
          <a:off x="154004" y="224444"/>
          <a:ext cx="11906451" cy="64165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9843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413704">
                  <a:extLst>
                    <a:ext uri="{9D8B030D-6E8A-4147-A177-3AD203B41FA5}">
                      <a16:colId xmlns="" xmlns:a16="http://schemas.microsoft.com/office/drawing/2014/main" val="2032493190"/>
                    </a:ext>
                  </a:extLst>
                </a:gridCol>
                <a:gridCol w="2918797">
                  <a:extLst>
                    <a:ext uri="{9D8B030D-6E8A-4147-A177-3AD203B41FA5}">
                      <a16:colId xmlns="" xmlns:a16="http://schemas.microsoft.com/office/drawing/2014/main" val="4078435238"/>
                    </a:ext>
                  </a:extLst>
                </a:gridCol>
                <a:gridCol w="12755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62492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المراجعة</a:t>
                      </a:r>
                      <a:r>
                        <a:rPr lang="ar-AE" sz="1200" b="1" dirty="0" smtClean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r>
                        <a:rPr lang="en-US" sz="1200" b="1" dirty="0" smtClean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ar-AE" sz="1200" b="1" dirty="0" smtClean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أ/</a:t>
                      </a:r>
                      <a:r>
                        <a:rPr lang="ar-AE" sz="1200" b="1" baseline="0" dirty="0" smtClean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عفاف الكربي</a:t>
                      </a:r>
                      <a:endParaRPr lang="en-US" sz="1200" b="1" dirty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الإعداد :</a:t>
                      </a:r>
                      <a:r>
                        <a:rPr lang="ar-AE" sz="1200" b="1" baseline="0" dirty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سحر محمد الحوسني</a:t>
                      </a:r>
                      <a:endParaRPr lang="en-US" sz="1200" b="1" dirty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AE" sz="1200" b="1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+mn-cs"/>
                        </a:rPr>
                        <a:t>يلون مع البقاء داخل الخطوط بنسبه  90%</a:t>
                      </a:r>
                      <a:endParaRPr lang="ar-AE" sz="1200" b="1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>
                          <a:ln>
                            <a:noFill/>
                          </a:ln>
                          <a:latin typeface="Arial" panose="020B0604020202020204" pitchFamily="34" charset="0"/>
                          <a:cs typeface="+mn-cs"/>
                        </a:rPr>
                        <a:t>الهدف 439</a:t>
                      </a:r>
                      <a:endParaRPr lang="en-US" sz="1400" b="1" dirty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540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الفئة العمرية: 5-6 </a:t>
                      </a:r>
                      <a:r>
                        <a:rPr lang="ar-AE" sz="1200" b="1" baseline="0" dirty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سنوات</a:t>
                      </a:r>
                      <a:endParaRPr lang="ar-AE" sz="1200" b="1" dirty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مستوى الشدة: </a:t>
                      </a:r>
                      <a:r>
                        <a:rPr lang="ar-AE" sz="1200" b="1" dirty="0" smtClean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البسيطة</a:t>
                      </a:r>
                      <a:endParaRPr lang="ar-AE" sz="1200" b="1" dirty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فئة الإعاقة : </a:t>
                      </a:r>
                      <a:r>
                        <a:rPr lang="ar-AE" sz="1200" b="1" dirty="0" smtClean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الإعاقة الذهنية</a:t>
                      </a:r>
                      <a:r>
                        <a:rPr lang="en-US" sz="1200" b="1" baseline="0" dirty="0" smtClean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200" b="1" dirty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بيانات الهدف</a:t>
                      </a:r>
                      <a:endParaRPr lang="en-US" sz="1400" b="1" dirty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812628275"/>
                  </a:ext>
                </a:extLst>
              </a:tr>
              <a:tr h="5568603">
                <a:tc gridSpan="3">
                  <a:txBody>
                    <a:bodyPr/>
                    <a:lstStyle/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AE" sz="1200" b="1" u="none" baseline="0" dirty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لعبة الحدود..</a:t>
                      </a: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AE" sz="1200" b="1" u="none" baseline="0" dirty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في يوم الجمعة، يستيقظ </a:t>
                      </a:r>
                      <a:r>
                        <a:rPr lang="ar-AE" sz="1200" b="1" u="non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الاخوان مبكراً.. حمد –خليفة – فاطمة – هند </a:t>
                      </a:r>
                      <a:r>
                        <a:rPr lang="ar-AE" sz="1200" b="1" u="none" kern="12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يتناولون </a:t>
                      </a:r>
                      <a:r>
                        <a:rPr lang="ar-AE" sz="1200" b="1" u="non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افطارهم سوياً. </a:t>
                      </a:r>
                      <a:endParaRPr lang="ar-AE" sz="1200" b="1" u="none" kern="120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AE" sz="1200" b="1" u="none" kern="12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هند</a:t>
                      </a:r>
                      <a:r>
                        <a:rPr lang="ar-AE" sz="1200" b="1" u="non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 ما رايكم يا اخوتي ان نلعب لعبة جديدة بعد تناول </a:t>
                      </a:r>
                      <a:r>
                        <a:rPr lang="ar-AE" sz="1200" b="1" u="none" kern="12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الإفطار</a:t>
                      </a: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AE" sz="1200" b="1" u="none" kern="12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ar-AE" sz="1200" b="1" u="non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حمد: ماهي اللعبة يا هند أخبرينا.</a:t>
                      </a: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AE" sz="1200" b="1" u="non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فاطمة: انتظر يا حمد انني لم انتهى من تناول افطاري.. </a:t>
                      </a:r>
                      <a:r>
                        <a:rPr lang="ar-AE" sz="1200" b="1" u="none" kern="120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تاكل</a:t>
                      </a:r>
                      <a:r>
                        <a:rPr lang="ar-AE" sz="1200" b="1" u="non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سريعا فاطمة افطارها..</a:t>
                      </a: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AE" sz="1200" b="1" u="non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بعد الإفطار اجتمع الاخوة الأربع في غرفة اللعب..</a:t>
                      </a: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AE" sz="1200" b="1" u="non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هند </a:t>
                      </a:r>
                      <a:r>
                        <a:rPr lang="ar-AE" sz="1200" b="1" u="none" kern="12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:هل انتم </a:t>
                      </a:r>
                      <a:r>
                        <a:rPr lang="ar-AE" sz="1200" b="1" u="non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مستعدون للعبة</a:t>
                      </a:r>
                      <a:r>
                        <a:rPr lang="ar-AE" sz="1200" b="1" u="none" kern="12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؟</a:t>
                      </a: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AE" sz="1200" b="1" u="none" kern="12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ar-AE" sz="1200" b="1" u="non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خليفة وحمد نعم نعم يا هند </a:t>
                      </a:r>
                      <a:endParaRPr lang="ar-AE" sz="1200" b="1" u="none" kern="120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AE" sz="1200" b="1" u="none" kern="12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ar-AE" sz="1200" b="1" u="non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فاطمة: اخبرينا ماهي اللعبة يا هند</a:t>
                      </a: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AE" sz="1200" b="1" u="non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هند: اللعبة سوف نغمض اعينا ونمشي مع الموسيقي وعند ايقافها يجب علينا الوقوف ولكن ويجب علينا المشي في الحدود ولا نخرج خارجها .. والفائز سيحصل </a:t>
                      </a:r>
                      <a:r>
                        <a:rPr lang="ar-AE" sz="1200" b="1" u="none" kern="12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عل قطعة من الحلوى</a:t>
                      </a:r>
                      <a:endParaRPr lang="ar-AE" sz="1200" b="1" u="none" kern="120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AE" sz="1200" b="1" u="non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رسمت هند مربع على الأرض من خلال الشربط اللاصق. </a:t>
                      </a:r>
                      <a:r>
                        <a:rPr lang="ar-AE" sz="1200" b="1" u="none" kern="12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هند: </a:t>
                      </a:r>
                      <a:r>
                        <a:rPr lang="ar-AE" sz="1200" b="1" u="non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يجب علينا المشي في المربع ولا نخرج خارج حدوده.</a:t>
                      </a: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AE" sz="1200" b="1" u="non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كان دور حمد أولا هند: هيا يا حمد </a:t>
                      </a:r>
                      <a:r>
                        <a:rPr lang="ar-AE" sz="1200" b="1" u="none" kern="12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اغمض </a:t>
                      </a:r>
                      <a:r>
                        <a:rPr lang="ar-AE" sz="1200" b="1" u="non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عينيك والآن هل انت مستعد.. تم فتح الموسيقي ولكن سرعان ما خسر حمد وخرج خارج الحدود..</a:t>
                      </a: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AE" sz="1200" b="1" u="non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وكذلك فاطمة. ولكن عند دور خليفة كان ذكي جدا ومتأني في المشي.، كان يمشى </a:t>
                      </a:r>
                      <a:r>
                        <a:rPr lang="ar-AE" sz="1200" b="1" u="none" kern="12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ببطء ببطء </a:t>
                      </a:r>
                      <a:r>
                        <a:rPr lang="ar-AE" sz="1200" b="1" u="non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حتي تم إيقاف الموسيفي ولم يخرج خارج حدود المربع</a:t>
                      </a: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AE" sz="1200" b="1" u="non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وحصل خليفة على </a:t>
                      </a:r>
                      <a:r>
                        <a:rPr lang="ar-AE" sz="1200" b="1" u="none" kern="12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قطعة الحلوى </a:t>
                      </a:r>
                      <a:r>
                        <a:rPr lang="ar-AE" sz="1200" b="1" u="non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وكان سعيد جدا باللعبة</a:t>
                      </a: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AE" sz="1200" b="1" u="non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وبعد بضع ساعات طلب حمد بإعادة اللعبة.. </a:t>
                      </a:r>
                      <a:r>
                        <a:rPr lang="ar-AE" sz="1200" b="1" u="none" kern="120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لانها</a:t>
                      </a:r>
                      <a:r>
                        <a:rPr lang="ar-AE" sz="1200" b="1" u="non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مشوقة جدا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AE" sz="1600" b="1" dirty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/>
                      <a:r>
                        <a:rPr lang="ar-AE" sz="1600" b="1" dirty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كتاب</a:t>
                      </a:r>
                      <a:r>
                        <a:rPr lang="ar-AE" sz="1600" b="1" baseline="0" dirty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الطالب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3815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6551122"/>
              </p:ext>
            </p:extLst>
          </p:nvPr>
        </p:nvGraphicFramePr>
        <p:xfrm>
          <a:off x="124387" y="136525"/>
          <a:ext cx="11943226" cy="64778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369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0625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28764">
                <a:tc>
                  <a:txBody>
                    <a:bodyPr/>
                    <a:lstStyle/>
                    <a:p>
                      <a:pPr algn="r" rtl="1" fontAlgn="ctr"/>
                      <a:r>
                        <a:rPr lang="ar-AE" sz="1200" b="1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+mn-cs"/>
                        </a:rPr>
                        <a:t>يلون مع البقاء داخل الخطوط بنسبه  90%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الهدف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78810">
                <a:tc>
                  <a:txBody>
                    <a:bodyPr/>
                    <a:lstStyle/>
                    <a:p>
                      <a:pPr algn="r" rtl="1"/>
                      <a:r>
                        <a:rPr lang="ar-SA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انشطه</a:t>
                      </a:r>
                      <a:r>
                        <a:rPr lang="ar-SA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مهارية</a:t>
                      </a:r>
                      <a:endParaRPr lang="ar-AE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المكونات 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470228">
                <a:tc>
                  <a:txBody>
                    <a:bodyPr/>
                    <a:lstStyle/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SA" sz="1200" b="1" u="sng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الانشطه الصفية </a:t>
                      </a:r>
                      <a:endParaRPr lang="ar-AE" sz="1200" b="1" u="sng" baseline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endParaRPr lang="ar-AE" sz="12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تنفيذ نشاط التلوين من خلال تحديد الاطار للرسمة باستخدام مسدس الشمع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تنفيذ نشاط باستخدام برنامج </a:t>
                      </a:r>
                      <a:r>
                        <a:rPr lang="en-US" sz="120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Kea Coloring Book </a:t>
                      </a:r>
                      <a:r>
                        <a:rPr lang="ar-AE" sz="120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228600" marR="0" lvl="0" indent="-2286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ar-AE" sz="120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تنفيذ نشاط التلوين داخل الاطار</a:t>
                      </a: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ar-SA" sz="12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ar-SA" sz="12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ar-SA" sz="12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endParaRPr lang="ar-SA" sz="16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endParaRPr lang="ar-SA" sz="16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endParaRPr lang="ar-SA" sz="16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endParaRPr lang="ar-SA" sz="16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endParaRPr lang="ar-SA" sz="16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endParaRPr lang="ar-SA" sz="16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endParaRPr lang="ar-AE" sz="16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endParaRPr lang="ar-SA" sz="1600" b="1" u="none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endParaRPr lang="ar-SA" sz="1600" b="1" u="none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endParaRPr lang="ar-SA" sz="1600" b="1" u="none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endParaRPr lang="ar-SA" sz="1600" b="1" u="none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/>
                      <a:r>
                        <a:rPr lang="ar-AE" sz="1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3</a:t>
            </a:fld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08A2F81F-1FBC-4E0C-A3E5-92E0198E3E0F}"/>
              </a:ext>
            </a:extLst>
          </p:cNvPr>
          <p:cNvSpPr txBox="1"/>
          <p:nvPr/>
        </p:nvSpPr>
        <p:spPr>
          <a:xfrm>
            <a:off x="5693791" y="4635458"/>
            <a:ext cx="2867777" cy="30777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>
              <a:defRPr/>
            </a:pPr>
            <a:r>
              <a:rPr lang="ar-AE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برنامج </a:t>
            </a:r>
            <a:r>
              <a:rPr lang="en-US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Kea Coloring Book </a:t>
            </a:r>
            <a:r>
              <a:rPr lang="ar-AE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للكمبيوتر</a:t>
            </a:r>
            <a:endParaRPr lang="en-GB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ounded Rectangle 1">
            <a:extLst>
              <a:ext uri="{FF2B5EF4-FFF2-40B4-BE49-F238E27FC236}">
                <a16:creationId xmlns="" xmlns:a16="http://schemas.microsoft.com/office/drawing/2014/main" id="{2F1BACD5-FD30-4478-AE9B-D33ABEF8D47A}"/>
              </a:ext>
            </a:extLst>
          </p:cNvPr>
          <p:cNvSpPr/>
          <p:nvPr/>
        </p:nvSpPr>
        <p:spPr>
          <a:xfrm>
            <a:off x="4232636" y="5039729"/>
            <a:ext cx="6353666" cy="76831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DC69680D-B405-4A15-8F02-5AAF77EB38AA}"/>
              </a:ext>
            </a:extLst>
          </p:cNvPr>
          <p:cNvSpPr txBox="1"/>
          <p:nvPr/>
        </p:nvSpPr>
        <p:spPr>
          <a:xfrm>
            <a:off x="4345970" y="5162279"/>
            <a:ext cx="5891752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https://download.cnet.com/Kea-Coloring-Book/3000-2102_4-10360620.html</a:t>
            </a:r>
            <a:endParaRPr lang="ar-AE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endParaRPr lang="ar-AE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برنامج تلوين للاطفال">
            <a:extLst>
              <a:ext uri="{FF2B5EF4-FFF2-40B4-BE49-F238E27FC236}">
                <a16:creationId xmlns="" xmlns:a16="http://schemas.microsoft.com/office/drawing/2014/main" id="{A07A0FA3-C79F-46DF-9BC6-214A09A0A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26" y="3429000"/>
            <a:ext cx="3810000" cy="28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964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78069" y="98386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6893338"/>
              </p:ext>
            </p:extLst>
          </p:nvPr>
        </p:nvGraphicFramePr>
        <p:xfrm>
          <a:off x="193963" y="240911"/>
          <a:ext cx="11804073" cy="649835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3345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7061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340904">
                <a:tc>
                  <a:txBody>
                    <a:bodyPr/>
                    <a:lstStyle/>
                    <a:p>
                      <a:pPr algn="r" rtl="1"/>
                      <a:r>
                        <a:rPr lang="ar-AE" sz="1200" b="1" u="none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الحصة الدراسية:</a:t>
                      </a:r>
                      <a:endParaRPr lang="ar-AE" sz="1200" b="0" u="none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 fontAlgn="ctr"/>
                      <a:r>
                        <a:rPr lang="ar-AE" sz="1200" b="0" u="none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ar-AE" sz="1200" b="1" u="non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الهدف الرئيسي هو </a:t>
                      </a:r>
                      <a:r>
                        <a:rPr lang="ar-AE" sz="1200" b="1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+mn-cs"/>
                        </a:rPr>
                        <a:t>يلون مع البقاء داخل الخطوط بنسبه  90%</a:t>
                      </a:r>
                    </a:p>
                    <a:p>
                      <a:pPr algn="r" rtl="1"/>
                      <a:r>
                        <a:rPr lang="ar-AE" sz="1200" b="0" u="non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أهداف أخرى: ان يقلد  الطالب الأصوات التي يسمعها.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0" u="non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استخدم مسدس الشمع لتحديد مساحة داخل الورقة و تلوين الإطار الشمعي بألوان غامقة لإظهار الحدود على الورقة.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0" u="non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تشجيع الطالب للتلوين داخل الإطار و نقوم بذلك أمام الطالب و التعليق على أدائنا " ننطلع بره </a:t>
                      </a:r>
                      <a:r>
                        <a:rPr lang="ar-AE" sz="1200" b="0" u="non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لا" </a:t>
                      </a:r>
                      <a:r>
                        <a:rPr lang="ar-AE" sz="1200" b="0" u="non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للإشارة الى عدم الخروج عن الإطار.</a:t>
                      </a:r>
                    </a:p>
                    <a:p>
                      <a:pPr marL="228600" marR="0" lvl="0" indent="-2286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ar-AE" sz="1200" b="0" u="non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أمسك يد الطالب وعلّمه كيفية التلوين داخل الخطوط المميزة بدون ترك اللون منتشرًا خارج الخطوط</a:t>
                      </a:r>
                      <a:endParaRPr lang="ar-AE" sz="1200" b="0" u="non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0" u="non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شجع الطالب على التلوين داخل الإطار و نراقب الطالب أثناء التلوين و نشجع الطالب على ذلك .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0" u="non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نمارس كل مرحلة من المراحل السابقة لوقت كاف حتى يتقن الطالب المهارة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0" u="non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نقوم بتصغير المساحة داخل الإطار تدريجياً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0" u="non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نقوم بإحضار صور أبيض و أسود ليقوم الطفل بتلوينها تحت إشراف مباشر مع مراعاة أن تكون هذه الصور كبيرة في البداية ثم يتم تصغيرها تدريجياً</a:t>
                      </a:r>
                    </a:p>
                    <a:p>
                      <a:pPr marL="0" indent="0" algn="r" rtl="1">
                        <a:buFont typeface="+mj-lt"/>
                        <a:buNone/>
                      </a:pPr>
                      <a:r>
                        <a:rPr lang="ar-AE" sz="1200" b="0" u="non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عند القيام بما سبق يراعى:</a:t>
                      </a:r>
                      <a:br>
                        <a:rPr lang="ar-AE" sz="1200" b="0" u="non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ar-AE" sz="1200" b="0" u="non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التحلي بالصبر مع الطالب.</a:t>
                      </a:r>
                      <a:br>
                        <a:rPr lang="ar-AE" sz="1200" b="0" u="non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ar-AE" sz="1200" b="0" u="non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التحلي بروح المرح , ترغيب الطالب في العمل.</a:t>
                      </a:r>
                      <a:br>
                        <a:rPr lang="ar-AE" sz="1200" b="0" u="non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ar-AE" sz="1200" b="0" u="non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التنوع في الأدوات المستخدمة</a:t>
                      </a:r>
                      <a:r>
                        <a:rPr lang="ar-AE" sz="1200" b="0" u="non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0" indent="0" algn="r" rtl="1">
                        <a:buFont typeface="+mj-lt"/>
                        <a:buNone/>
                      </a:pPr>
                      <a:endParaRPr lang="ar-AE" sz="1200" b="0" u="none" kern="120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 algn="r" rtl="1">
                        <a:buFont typeface="+mj-lt"/>
                        <a:buNone/>
                      </a:pPr>
                      <a:r>
                        <a:rPr lang="ar-AE" sz="1200" b="1" u="none" kern="120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النشاط الرياضي :</a:t>
                      </a:r>
                    </a:p>
                    <a:p>
                      <a:pPr marL="0" indent="0" algn="r" rtl="1">
                        <a:buFont typeface="+mj-lt"/>
                        <a:buNone/>
                      </a:pPr>
                      <a:r>
                        <a:rPr lang="ar-AE" sz="1200" b="0" u="non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أن يمشي الطالب داخل الحدود المرسومه له على الارض</a:t>
                      </a:r>
                    </a:p>
                    <a:p>
                      <a:pPr marL="0" indent="0" algn="r" rtl="1">
                        <a:buFont typeface="+mj-lt"/>
                        <a:buNone/>
                      </a:pPr>
                      <a:r>
                        <a:rPr lang="ar-AE" sz="1200" b="1" u="none" kern="120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النشاط الفني :</a:t>
                      </a:r>
                    </a:p>
                    <a:p>
                      <a:pPr marL="0" indent="0" algn="r" rtl="1">
                        <a:buFont typeface="+mj-lt"/>
                        <a:buNone/>
                      </a:pPr>
                      <a:r>
                        <a:rPr lang="ar-AE" sz="1200" b="0" u="non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أن يلون الطالب الرسمة باستخدام الفرشاة او اصابع يده داخل الحدود</a:t>
                      </a:r>
                      <a:endParaRPr lang="ar-AE" sz="1200" b="0" u="non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 sz="1400" b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/>
                      <a:r>
                        <a:rPr lang="ar-AE" sz="1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دليل للمعلم</a:t>
                      </a:r>
                    </a:p>
                    <a:p>
                      <a:pPr algn="ctr" rtl="1"/>
                      <a:endParaRPr lang="ar-AE" sz="1400" b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4492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إعطاء ولي الامر بعض أوراق التلوين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الواجب المنزلي 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608962">
                <a:tc>
                  <a:txBody>
                    <a:bodyPr/>
                    <a:lstStyle/>
                    <a:p>
                      <a:pPr algn="r" rtl="1"/>
                      <a:r>
                        <a:rPr lang="ar-AE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مجموعة المقاطع التعليمية تتضمن: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ar-S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تمارين الكترونية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78302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متوسط :</a:t>
                      </a:r>
                      <a:r>
                        <a:rPr lang="ar-AE" sz="120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يلون </a:t>
                      </a:r>
                      <a:r>
                        <a:rPr lang="ar-AE" sz="120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مع البقاء داخل الخطوط بنسبه  </a:t>
                      </a:r>
                      <a:r>
                        <a:rPr lang="ar-AE" sz="120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30</a:t>
                      </a:r>
                      <a:r>
                        <a:rPr lang="ar-AE" sz="120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%  </a:t>
                      </a:r>
                      <a:r>
                        <a:rPr lang="ar-AE" sz="120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1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جيد: </a:t>
                      </a:r>
                      <a:r>
                        <a:rPr lang="ar-AE" sz="120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يلون مع البقاء داخل الخطوط بنسبه  50% </a:t>
                      </a:r>
                      <a:r>
                        <a:rPr lang="ar-AE" sz="120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  </a:t>
                      </a:r>
                      <a:r>
                        <a:rPr lang="ar-AE" sz="1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مرتفع: </a:t>
                      </a:r>
                      <a:r>
                        <a:rPr lang="ar-AE" sz="120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يلون مع البقاء داخل الخطوط بنسبه  </a:t>
                      </a:r>
                      <a:r>
                        <a:rPr lang="ar-AE" sz="120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90</a:t>
                      </a:r>
                      <a:r>
                        <a:rPr lang="ar-AE" sz="120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</a:p>
                    <a:p>
                      <a:pPr algn="r" rtl="1"/>
                      <a:endParaRPr lang="ar-AE" sz="12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التقييم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60F9F505-338F-4A63-8E60-F3E66EC2060F}" type="slidenum">
              <a:rPr lang="en-GB" smtClean="0"/>
              <a:pPr rtl="1"/>
              <a:t>4</a:t>
            </a:fld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109331A6-4E67-47DF-BFBE-DA8798C893A5}"/>
              </a:ext>
            </a:extLst>
          </p:cNvPr>
          <p:cNvSpPr txBox="1"/>
          <p:nvPr/>
        </p:nvSpPr>
        <p:spPr>
          <a:xfrm>
            <a:off x="5175317" y="4590570"/>
            <a:ext cx="2867777" cy="30777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>
              <a:defRPr/>
            </a:pPr>
            <a:r>
              <a:rPr lang="ar-AE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برنامج </a:t>
            </a:r>
            <a:r>
              <a:rPr lang="en-US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Kea Coloring Book </a:t>
            </a:r>
            <a:r>
              <a:rPr lang="ar-AE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للكمبيوتر</a:t>
            </a:r>
            <a:endParaRPr lang="en-GB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1">
            <a:extLst>
              <a:ext uri="{FF2B5EF4-FFF2-40B4-BE49-F238E27FC236}">
                <a16:creationId xmlns="" xmlns:a16="http://schemas.microsoft.com/office/drawing/2014/main" id="{A9A173B2-D139-4BA3-AAB3-1CE706E96170}"/>
              </a:ext>
            </a:extLst>
          </p:cNvPr>
          <p:cNvSpPr/>
          <p:nvPr/>
        </p:nvSpPr>
        <p:spPr>
          <a:xfrm>
            <a:off x="3280528" y="4971362"/>
            <a:ext cx="6985689" cy="76831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0DDC769-57FD-4419-B4A3-D99935613774}"/>
              </a:ext>
            </a:extLst>
          </p:cNvPr>
          <p:cNvSpPr txBox="1"/>
          <p:nvPr/>
        </p:nvSpPr>
        <p:spPr>
          <a:xfrm>
            <a:off x="3827496" y="5117391"/>
            <a:ext cx="5891752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https://download.cnet.com/Kea-Coloring-Book/3000-2102_4-10360620.html</a:t>
            </a:r>
            <a:endParaRPr lang="ar-AE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endParaRPr lang="ar-AE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801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AE" sz="1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لون داخل الحدود </a:t>
            </a:r>
            <a:endParaRPr lang="en-US" sz="1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5</a:t>
            </a:fld>
            <a:endParaRPr lang="en-US" dirty="0"/>
          </a:p>
        </p:txBody>
      </p:sp>
      <p:pic>
        <p:nvPicPr>
          <p:cNvPr id="3" name="Picture 2" descr="Premium Vector | Color by numbers strawberry. coloring book for kids. food  character.">
            <a:extLst>
              <a:ext uri="{FF2B5EF4-FFF2-40B4-BE49-F238E27FC236}">
                <a16:creationId xmlns="" xmlns:a16="http://schemas.microsoft.com/office/drawing/2014/main" id="{031DA07B-6146-41A0-87AF-A114363BA0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2" t="14720" r="15251" b="11877"/>
          <a:stretch/>
        </p:blipFill>
        <p:spPr bwMode="auto">
          <a:xfrm>
            <a:off x="6433712" y="513707"/>
            <a:ext cx="4056204" cy="437679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enguin Printable Coloring Pages | Penguin coloring, Penguin coloring  pages, Cute coloring pages">
            <a:extLst>
              <a:ext uri="{FF2B5EF4-FFF2-40B4-BE49-F238E27FC236}">
                <a16:creationId xmlns="" xmlns:a16="http://schemas.microsoft.com/office/drawing/2014/main" id="{7CF6CC83-34C0-4F5C-A24E-30B8E87EC8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91" b="11760"/>
          <a:stretch/>
        </p:blipFill>
        <p:spPr bwMode="auto">
          <a:xfrm>
            <a:off x="1702084" y="518779"/>
            <a:ext cx="4183283" cy="437172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7833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AE" sz="1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لون داخل الحدود </a:t>
            </a:r>
            <a:endParaRPr lang="en-US" sz="1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6</a:t>
            </a:fld>
            <a:endParaRPr lang="en-US" dirty="0"/>
          </a:p>
        </p:txBody>
      </p:sp>
      <p:pic>
        <p:nvPicPr>
          <p:cNvPr id="1026" name="Picture 2" descr="Beach Ball Color Page - Coloring Home">
            <a:extLst>
              <a:ext uri="{FF2B5EF4-FFF2-40B4-BE49-F238E27FC236}">
                <a16:creationId xmlns="" xmlns:a16="http://schemas.microsoft.com/office/drawing/2014/main" id="{00751ACD-69F6-4FFF-9C85-BFE3961EFE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543" y="408110"/>
            <a:ext cx="4700820" cy="470082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ute boy cartoon coloring page — Stock Vector © izakowski #36679793">
            <a:extLst>
              <a:ext uri="{FF2B5EF4-FFF2-40B4-BE49-F238E27FC236}">
                <a16:creationId xmlns="" xmlns:a16="http://schemas.microsoft.com/office/drawing/2014/main" id="{F6D180FD-EE75-4286-A6CF-2D8ACE1F02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4880"/>
          <a:stretch/>
        </p:blipFill>
        <p:spPr bwMode="auto">
          <a:xfrm>
            <a:off x="2205872" y="408110"/>
            <a:ext cx="3280527" cy="469915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3538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Boy Carrying Red Backpack">
            <a:extLst>
              <a:ext uri="{FF2B5EF4-FFF2-40B4-BE49-F238E27FC236}">
                <a16:creationId xmlns="" xmlns:a16="http://schemas.microsoft.com/office/drawing/2014/main" id="{10962572-14B4-44BB-89AB-9ADA56D6B40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17932" t="26156" r="14038" b="34430"/>
          <a:stretch/>
        </p:blipFill>
        <p:spPr>
          <a:xfrm>
            <a:off x="-1600" y="1096296"/>
            <a:ext cx="6052552" cy="5259842"/>
          </a:xfr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434AA4C6-BA7F-40BC-AD51-EFDDDBEA5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AE" sz="4400" dirty="0">
                <a:latin typeface="Arial" panose="020B0604020202020204" pitchFamily="34" charset="0"/>
                <a:cs typeface="Arial" panose="020B0604020202020204" pitchFamily="34" charset="0"/>
              </a:rPr>
              <a:t>شكراً للجميع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155FC3B-DD33-4B9A-A5EB-A2301786CE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ctr" rtl="1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2640467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F0A00B7A297B40A126585C06040BF9" ma:contentTypeVersion="13" ma:contentTypeDescription="Create a new document." ma:contentTypeScope="" ma:versionID="e211a196983eb4ca7a51c67aa200c8b9">
  <xsd:schema xmlns:xsd="http://www.w3.org/2001/XMLSchema" xmlns:xs="http://www.w3.org/2001/XMLSchema" xmlns:p="http://schemas.microsoft.com/office/2006/metadata/properties" xmlns:ns3="0860e916-1933-4f54-bf75-902e7a9d18bb" xmlns:ns4="c1803469-1359-4921-b8b2-4aa11e6de6e4" targetNamespace="http://schemas.microsoft.com/office/2006/metadata/properties" ma:root="true" ma:fieldsID="fbe2735384649c69160ac846166d8c23" ns3:_="" ns4:_="">
    <xsd:import namespace="0860e916-1933-4f54-bf75-902e7a9d18bb"/>
    <xsd:import namespace="c1803469-1359-4921-b8b2-4aa11e6de6e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60e916-1933-4f54-bf75-902e7a9d18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803469-1359-4921-b8b2-4aa11e6de6e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1D1AD35-AF57-4B32-8A96-2853E34EF9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5E79A6E-C66F-474D-AEC3-AC8B4C5AC1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860e916-1933-4f54-bf75-902e7a9d18bb"/>
    <ds:schemaRef ds:uri="c1803469-1359-4921-b8b2-4aa11e6de6e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2EED42B-3B47-45C2-9F50-0B4533C0F1E3}">
  <ds:schemaRefs>
    <ds:schemaRef ds:uri="http://schemas.microsoft.com/office/2006/metadata/properties"/>
    <ds:schemaRef ds:uri="0860e916-1933-4f54-bf75-902e7a9d18bb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c1803469-1359-4921-b8b2-4aa11e6de6e4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464</TotalTime>
  <Words>544</Words>
  <Application>Microsoft Office PowerPoint</Application>
  <PresentationFormat>Widescreen</PresentationFormat>
  <Paragraphs>92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Sakkal Majalla</vt:lpstr>
      <vt:lpstr>Times New Roman</vt:lpstr>
      <vt:lpstr>Office Theme</vt:lpstr>
      <vt:lpstr>1_Office Theme</vt:lpstr>
      <vt:lpstr>الهدف: يلون مع البقاء داخل الخطوط بنسبه  90%</vt:lpstr>
      <vt:lpstr>PowerPoint Presentation</vt:lpstr>
      <vt:lpstr>PowerPoint Presentation</vt:lpstr>
      <vt:lpstr>PowerPoint Presentation</vt:lpstr>
      <vt:lpstr>لون داخل الحدود </vt:lpstr>
      <vt:lpstr>لون داخل الحدود </vt:lpstr>
      <vt:lpstr>شكراً للجميع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العنوان الرئيسي للهدف</dc:title>
  <dc:creator>NADYAH NASSER ALKAABI</dc:creator>
  <cp:lastModifiedBy>Microsoft account</cp:lastModifiedBy>
  <cp:revision>44</cp:revision>
  <dcterms:created xsi:type="dcterms:W3CDTF">2020-07-26T19:33:45Z</dcterms:created>
  <dcterms:modified xsi:type="dcterms:W3CDTF">2021-01-03T07:51:36Z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0x01010020F0A00B7A297B40A126585C06040BF9</vt:lpwstr>
  </property>
</Properties>
</file>