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13"/>
  </p:notesMasterIdLst>
  <p:sldIdLst>
    <p:sldId id="267" r:id="rId6"/>
    <p:sldId id="257" r:id="rId7"/>
    <p:sldId id="258" r:id="rId8"/>
    <p:sldId id="264" r:id="rId9"/>
    <p:sldId id="293" r:id="rId10"/>
    <p:sldId id="288" r:id="rId11"/>
    <p:sldId id="29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7" autoAdjust="0"/>
    <p:restoredTop sz="94660"/>
  </p:normalViewPr>
  <p:slideViewPr>
    <p:cSldViewPr snapToGrid="0">
      <p:cViewPr varScale="1">
        <p:scale>
          <a:sx n="66" d="100"/>
          <a:sy n="66" d="100"/>
        </p:scale>
        <p:origin x="485" y="2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0" d="100"/>
          <a:sy n="50" d="100"/>
        </p:scale>
        <p:origin x="2640"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284D9-1D4B-468A-A010-F649C632A758}" type="datetimeFigureOut">
              <a:rPr lang="en-US" smtClean="0"/>
              <a:t>11/29/2020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7DD44-B744-42AC-B498-54EF3C6033B8}" type="slidenum">
              <a:rPr lang="en-US" smtClean="0"/>
              <a:t>‹#›</a:t>
            </a:fld>
            <a:endParaRPr lang="en-US"/>
          </a:p>
        </p:txBody>
      </p:sp>
    </p:spTree>
    <p:extLst>
      <p:ext uri="{BB962C8B-B14F-4D97-AF65-F5344CB8AC3E}">
        <p14:creationId xmlns:p14="http://schemas.microsoft.com/office/powerpoint/2010/main" val="3138303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0817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7237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5696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0F5DDA-372B-43CF-86FE-C9B6645BBCC7}" type="datetime3">
              <a:rPr lang="en-US" smtClean="0"/>
              <a:t>29 November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853342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52F16D-244F-47C2-842A-9317BC736D29}" type="datetime3">
              <a:rPr lang="en-US" smtClean="0"/>
              <a:t>29 November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203488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1A787B-4AB8-4174-BC68-AD1479FF75F2}" type="datetime3">
              <a:rPr lang="en-US" smtClean="0"/>
              <a:t>29 November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127966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796671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 xmlns:a16="http://schemas.microsoft.com/office/drawing/2014/main" id="{4DBF8466-F90A-4774-B172-0061F1A7985F}"/>
              </a:ext>
            </a:extLst>
          </p:cNvPr>
          <p:cNvSpPr>
            <a:spLocks noGrp="1"/>
          </p:cNvSpPr>
          <p:nvPr>
            <p:ph type="dt" sz="half" idx="10"/>
          </p:nvPr>
        </p:nvSpPr>
        <p:spPr/>
        <p:txBody>
          <a:bodyPr/>
          <a:lstStyle/>
          <a:p>
            <a:fld id="{D17A6D05-D16B-4603-A323-876374AD20C5}" type="datetime3">
              <a:rPr lang="en-US" noProof="0" smtClean="0"/>
              <a:t>29 November 2020</a:t>
            </a:fld>
            <a:endParaRPr lang="en-US" noProof="0" dirty="0"/>
          </a:p>
        </p:txBody>
      </p:sp>
      <p:sp>
        <p:nvSpPr>
          <p:cNvPr id="5" name="Footer Placeholder 4">
            <a:extLst>
              <a:ext uri="{FF2B5EF4-FFF2-40B4-BE49-F238E27FC236}">
                <a16:creationId xmlns="" xmlns:a16="http://schemas.microsoft.com/office/drawing/2014/main" id="{7BC76C28-113A-459C-BD12-125E112B10B7}"/>
              </a:ext>
            </a:extLst>
          </p:cNvPr>
          <p:cNvSpPr>
            <a:spLocks noGrp="1"/>
          </p:cNvSpPr>
          <p:nvPr>
            <p:ph type="ftr" sz="quarter" idx="11"/>
          </p:nvPr>
        </p:nvSpPr>
        <p:spPr/>
        <p:txBody>
          <a:bodyPr lIns="0"/>
          <a:lstStyle/>
          <a:p>
            <a:endParaRPr lang="en-US" noProof="0" dirty="0"/>
          </a:p>
        </p:txBody>
      </p:sp>
      <p:sp>
        <p:nvSpPr>
          <p:cNvPr id="6" name="Slide Number Placeholder 5">
            <a:extLst>
              <a:ext uri="{FF2B5EF4-FFF2-40B4-BE49-F238E27FC236}">
                <a16:creationId xmlns=""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19" name="Graphic 17">
            <a:extLst>
              <a:ext uri="{FF2B5EF4-FFF2-40B4-BE49-F238E27FC236}">
                <a16:creationId xmlns=""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3511452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68C1685-7933-4893-93CD-584791D7F10F}" type="datetime3">
              <a:rPr lang="en-US" smtClean="0"/>
              <a:t>29 November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671007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C1780D-DAAC-4CAC-AE62-1A67156FB528}" type="datetime3">
              <a:rPr lang="en-US" smtClean="0"/>
              <a:t>29 November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44542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6D25B4-CC4C-4EFB-A44E-87BF4A4DC3F4}" type="datetime3">
              <a:rPr lang="en-US" smtClean="0"/>
              <a:t>29 November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4132797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2CDA938-F1B5-4E67-A02C-9BCC4C2F9DA0}" type="datetime3">
              <a:rPr lang="en-US" smtClean="0"/>
              <a:t>29 November 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739791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242AD15-594A-4FB9-B2B8-10786D4C4BC0}" type="datetime3">
              <a:rPr lang="en-US" smtClean="0"/>
              <a:t>29 November 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382487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C75B283-5B98-4FE8-8FC6-B76E00DC4565}" type="datetime3">
              <a:rPr lang="en-US" smtClean="0"/>
              <a:t>29 November 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898363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2998D2-4126-411A-8949-6F4D826F56A2}" type="datetime3">
              <a:rPr lang="en-US" smtClean="0"/>
              <a:t>29 November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715948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1294A2-9656-4745-B2D6-CACA84C83854}" type="datetime3">
              <a:rPr lang="en-US" smtClean="0"/>
              <a:t>29 November 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25716055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7ED719-B36A-46AD-9CFF-82BE8320A41F}" type="datetime3">
              <a:rPr lang="en-US" smtClean="0"/>
              <a:t>29 November 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217378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F704C3-F6CC-498F-BC59-5F55BF57AFC9}" type="datetime3">
              <a:rPr lang="en-US" smtClean="0"/>
              <a:t>29 November 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2308978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BFEE24-E4A7-4E9A-95AD-6574493E8F41}" type="datetime3">
              <a:rPr lang="en-US" smtClean="0"/>
              <a:t>29 November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0231189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050551-4CE6-4950-8D1F-8A1EE9D6E42D}" type="datetime3">
              <a:rPr lang="en-US" smtClean="0"/>
              <a:t>29 November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6698051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2856957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665BA1-66C5-4C23-B9BA-F1EDD450FA3F}" type="datetime3">
              <a:rPr lang="en-US" smtClean="0"/>
              <a:t>29 November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2531976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4F4428-25CE-497A-9941-367C16ECCEA0}" type="datetime3">
              <a:rPr lang="en-US" smtClean="0"/>
              <a:t>29 November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16557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A53F8D-8F5F-4D98-B67F-54B571C7FB47}" type="datetime3">
              <a:rPr lang="en-US" smtClean="0"/>
              <a:t>29 November 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522863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6C29FF-CCF6-46F0-B460-CA0EFD3579DE}" type="datetime3">
              <a:rPr lang="en-US" smtClean="0"/>
              <a:t>29 November 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305190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AE4715-3104-467E-A5F5-3DDF7E4FA2A3}" type="datetime3">
              <a:rPr lang="en-US" smtClean="0"/>
              <a:t>29 November 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2085898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73F583-97E1-40F8-841A-DA31DC16C36F}" type="datetime3">
              <a:rPr lang="en-US" smtClean="0"/>
              <a:t>29 November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813189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6A5538-93A8-4427-B2D0-69F246BC64D3}" type="datetime3">
              <a:rPr lang="en-US" smtClean="0"/>
              <a:t>29 November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432530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6487B0-7C3C-4749-A2B6-DB540BDFBDD3}" type="datetime3">
              <a:rPr lang="en-US" smtClean="0"/>
              <a:t>29 November 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F8585A-9C13-4586-A4AB-6DF698F2DFD9}" type="slidenum">
              <a:rPr lang="en-US" smtClean="0"/>
              <a:t>‹#›</a:t>
            </a:fld>
            <a:endParaRPr lang="en-US"/>
          </a:p>
        </p:txBody>
      </p:sp>
    </p:spTree>
    <p:extLst>
      <p:ext uri="{BB962C8B-B14F-4D97-AF65-F5344CB8AC3E}">
        <p14:creationId xmlns:p14="http://schemas.microsoft.com/office/powerpoint/2010/main" val="4197963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 id="2147483676" r:id="rId1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C4949-77A1-40BB-B52A-9D549E788AAB}" type="datetime3">
              <a:rPr lang="en-US" smtClean="0"/>
              <a:t>29 November 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9F505-338F-4A63-8E60-F3E66EC2060F}" type="slidenum">
              <a:rPr lang="en-GB" smtClean="0"/>
              <a:t>‹#›</a:t>
            </a:fld>
            <a:endParaRPr lang="en-GB"/>
          </a:p>
        </p:txBody>
      </p:sp>
    </p:spTree>
    <p:extLst>
      <p:ext uri="{BB962C8B-B14F-4D97-AF65-F5344CB8AC3E}">
        <p14:creationId xmlns:p14="http://schemas.microsoft.com/office/powerpoint/2010/main" val="1511128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0AjT5XTWmEw" TargetMode="External"/><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s://youtu.be/XAMtgyiUhIo" TargetMode="External"/><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F535A0-9A52-40AD-972C-D0F96C905295}"/>
              </a:ext>
            </a:extLst>
          </p:cNvPr>
          <p:cNvSpPr>
            <a:spLocks noGrp="1"/>
          </p:cNvSpPr>
          <p:nvPr>
            <p:ph type="ctrTitle"/>
          </p:nvPr>
        </p:nvSpPr>
        <p:spPr>
          <a:xfrm rot="840000">
            <a:off x="7315459" y="2608024"/>
            <a:ext cx="4851352" cy="1827069"/>
          </a:xfrm>
        </p:spPr>
        <p:txBody>
          <a:bodyPr>
            <a:normAutofit/>
          </a:bodyPr>
          <a:lstStyle/>
          <a:p>
            <a:pPr algn="ctr" rtl="1" fontAlgn="b"/>
            <a:r>
              <a:rPr lang="ar-AE" sz="2800" b="1" dirty="0">
                <a:solidFill>
                  <a:schemeClr val="tx1"/>
                </a:solidFill>
                <a:latin typeface="Sakkal Majalla" panose="02000000000000000000" pitchFamily="2" charset="-78"/>
                <a:cs typeface="Sakkal Majalla" panose="02000000000000000000" pitchFamily="2" charset="-78"/>
              </a:rPr>
              <a:t>يميز  بين الاشياء الكبيرة و الصغيرة أو القصيرة والطويلة أو فوق وتحت</a:t>
            </a:r>
          </a:p>
        </p:txBody>
      </p:sp>
      <p:pic>
        <p:nvPicPr>
          <p:cNvPr id="4" name="Picture 3"/>
          <p:cNvPicPr>
            <a:picLocks noChangeAspect="1"/>
          </p:cNvPicPr>
          <p:nvPr/>
        </p:nvPicPr>
        <p:blipFill>
          <a:blip r:embed="rId2">
            <a:clrChange>
              <a:clrFrom>
                <a:srgbClr val="FFFCFF"/>
              </a:clrFrom>
              <a:clrTo>
                <a:srgbClr val="FFFCFF">
                  <a:alpha val="0"/>
                </a:srgbClr>
              </a:clrTo>
            </a:clrChange>
            <a:extLst>
              <a:ext uri="{28A0092B-C50C-407E-A947-70E740481C1C}">
                <a14:useLocalDpi xmlns:a14="http://schemas.microsoft.com/office/drawing/2010/main" val="0"/>
              </a:ext>
            </a:extLst>
          </a:blip>
          <a:stretch>
            <a:fillRect/>
          </a:stretch>
        </p:blipFill>
        <p:spPr>
          <a:xfrm rot="798864">
            <a:off x="9695101" y="503793"/>
            <a:ext cx="1124804" cy="971217"/>
          </a:xfrm>
          <a:prstGeom prst="rect">
            <a:avLst/>
          </a:prstGeom>
        </p:spPr>
      </p:pic>
      <p:sp>
        <p:nvSpPr>
          <p:cNvPr id="5" name="Rectangle 4"/>
          <p:cNvSpPr/>
          <p:nvPr/>
        </p:nvSpPr>
        <p:spPr>
          <a:xfrm rot="557694">
            <a:off x="8725799" y="5266975"/>
            <a:ext cx="2137124" cy="369332"/>
          </a:xfrm>
          <a:prstGeom prst="rect">
            <a:avLst/>
          </a:prstGeom>
        </p:spPr>
        <p:txBody>
          <a:bodyPr wrap="none">
            <a:spAutoFit/>
          </a:bodyPr>
          <a:lstStyle/>
          <a:p>
            <a:r>
              <a:rPr lang="ar-AE" b="1" dirty="0">
                <a:solidFill>
                  <a:schemeClr val="bg1"/>
                </a:solidFill>
                <a:latin typeface="Sakkal Majalla" panose="02000000000000000000" pitchFamily="2" charset="-78"/>
                <a:cs typeface="Sakkal Majalla" panose="02000000000000000000" pitchFamily="2" charset="-78"/>
              </a:rPr>
              <a:t>مقدم الهدف:</a:t>
            </a:r>
            <a:r>
              <a:rPr lang="ar-EG" b="1" dirty="0">
                <a:solidFill>
                  <a:schemeClr val="bg1"/>
                </a:solidFill>
                <a:latin typeface="Sakkal Majalla" panose="02000000000000000000" pitchFamily="2" charset="-78"/>
                <a:cs typeface="Sakkal Majalla" panose="02000000000000000000" pitchFamily="2" charset="-78"/>
              </a:rPr>
              <a:t> </a:t>
            </a:r>
            <a:r>
              <a:rPr lang="ar-AE" b="1" dirty="0" smtClean="0">
                <a:solidFill>
                  <a:schemeClr val="bg1"/>
                </a:solidFill>
                <a:latin typeface="Sakkal Majalla" panose="02000000000000000000" pitchFamily="2" charset="-78"/>
                <a:cs typeface="Sakkal Majalla" panose="02000000000000000000" pitchFamily="2" charset="-78"/>
              </a:rPr>
              <a:t>عائشة المزروعي</a:t>
            </a:r>
            <a:endParaRPr lang="en-US" dirty="0">
              <a:solidFill>
                <a:schemeClr val="bg1"/>
              </a:solidFill>
            </a:endParaRPr>
          </a:p>
        </p:txBody>
      </p:sp>
      <p:pic>
        <p:nvPicPr>
          <p:cNvPr id="8" name="Picture Placeholder 8" descr="Kids on Desk Looking at Notebook">
            <a:extLst>
              <a:ext uri="{FF2B5EF4-FFF2-40B4-BE49-F238E27FC236}">
                <a16:creationId xmlns="" xmlns:a16="http://schemas.microsoft.com/office/drawing/2014/main" id="{F1EACC03-9DC7-4C77-9BAE-11CBF767B58D}"/>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a:stretch/>
        </p:blipFill>
        <p:spPr>
          <a:xfrm>
            <a:off x="90" y="1115082"/>
            <a:ext cx="6230657" cy="5314602"/>
          </a:xfrm>
        </p:spPr>
      </p:pic>
    </p:spTree>
    <p:extLst>
      <p:ext uri="{BB962C8B-B14F-4D97-AF65-F5344CB8AC3E}">
        <p14:creationId xmlns:p14="http://schemas.microsoft.com/office/powerpoint/2010/main" val="2243528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66717124"/>
              </p:ext>
            </p:extLst>
          </p:nvPr>
        </p:nvGraphicFramePr>
        <p:xfrm>
          <a:off x="142774" y="209301"/>
          <a:ext cx="11906451" cy="6704291"/>
        </p:xfrm>
        <a:graphic>
          <a:graphicData uri="http://schemas.openxmlformats.org/drawingml/2006/table">
            <a:tbl>
              <a:tblPr firstRow="1" bandRow="1">
                <a:tableStyleId>{5940675A-B579-460E-94D1-54222C63F5DA}</a:tableStyleId>
              </a:tblPr>
              <a:tblGrid>
                <a:gridCol w="4298430">
                  <a:extLst>
                    <a:ext uri="{9D8B030D-6E8A-4147-A177-3AD203B41FA5}">
                      <a16:colId xmlns="" xmlns:a16="http://schemas.microsoft.com/office/drawing/2014/main" val="20000"/>
                    </a:ext>
                  </a:extLst>
                </a:gridCol>
                <a:gridCol w="3413704">
                  <a:extLst>
                    <a:ext uri="{9D8B030D-6E8A-4147-A177-3AD203B41FA5}">
                      <a16:colId xmlns="" xmlns:a16="http://schemas.microsoft.com/office/drawing/2014/main" val="2032493190"/>
                    </a:ext>
                  </a:extLst>
                </a:gridCol>
                <a:gridCol w="2894627">
                  <a:extLst>
                    <a:ext uri="{9D8B030D-6E8A-4147-A177-3AD203B41FA5}">
                      <a16:colId xmlns="" xmlns:a16="http://schemas.microsoft.com/office/drawing/2014/main" val="4078435238"/>
                    </a:ext>
                  </a:extLst>
                </a:gridCol>
                <a:gridCol w="1299690">
                  <a:extLst>
                    <a:ext uri="{9D8B030D-6E8A-4147-A177-3AD203B41FA5}">
                      <a16:colId xmlns="" xmlns:a16="http://schemas.microsoft.com/office/drawing/2014/main" val="20001"/>
                    </a:ext>
                  </a:extLst>
                </a:gridCol>
              </a:tblGrid>
              <a:tr h="455055">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المراجعة</a:t>
                      </a:r>
                      <a:r>
                        <a:rPr lang="ar-AE" sz="1200" b="1" dirty="0" smtClean="0">
                          <a:latin typeface="Sakkal Majalla" panose="02000000000000000000" pitchFamily="2" charset="-78"/>
                          <a:cs typeface="Sakkal Majalla" panose="02000000000000000000" pitchFamily="2" charset="-78"/>
                        </a:rPr>
                        <a:t>: أ/ عفاف الكربي</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الإعداد :</a:t>
                      </a:r>
                      <a:r>
                        <a:rPr lang="ar-EG" sz="1200" b="1" dirty="0">
                          <a:latin typeface="Sakkal Majalla" panose="02000000000000000000" pitchFamily="2" charset="-78"/>
                          <a:cs typeface="Sakkal Majalla" panose="02000000000000000000" pitchFamily="2" charset="-78"/>
                        </a:rPr>
                        <a:t> </a:t>
                      </a:r>
                      <a:r>
                        <a:rPr lang="ar-AE" sz="1200" b="1" dirty="0">
                          <a:latin typeface="Sakkal Majalla" panose="02000000000000000000" pitchFamily="2" charset="-78"/>
                          <a:cs typeface="Sakkal Majalla" panose="02000000000000000000" pitchFamily="2" charset="-78"/>
                        </a:rPr>
                        <a:t>عائشة المزروعي</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b"/>
                      <a:r>
                        <a:rPr lang="ar-AE" sz="1200" b="1" kern="1200" dirty="0">
                          <a:solidFill>
                            <a:schemeClr val="tx1"/>
                          </a:solidFill>
                          <a:latin typeface="Sakkal Majalla" panose="02000000000000000000" pitchFamily="2" charset="-78"/>
                          <a:ea typeface="+mn-ea"/>
                          <a:cs typeface="Sakkal Majalla" panose="02000000000000000000" pitchFamily="2" charset="-78"/>
                        </a:rPr>
                        <a:t>يميز  بين الاشياء الكبيرة و الصغيرة أو القصيرة والطويلة أو فوق وتحت</a:t>
                      </a:r>
                    </a:p>
                    <a:p>
                      <a:pPr marL="171450" marR="0" lvl="0" indent="-171450" algn="ctr" defTabSz="914400" rtl="1" eaLnBrk="1" fontAlgn="ctr" latinLnBrk="0" hangingPunct="1">
                        <a:lnSpc>
                          <a:spcPct val="100000"/>
                        </a:lnSpc>
                        <a:spcBef>
                          <a:spcPts val="0"/>
                        </a:spcBef>
                        <a:spcAft>
                          <a:spcPts val="0"/>
                        </a:spcAft>
                        <a:buClrTx/>
                        <a:buSzTx/>
                        <a:buFontTx/>
                        <a:buChar char="-"/>
                        <a:tabLst/>
                        <a:defRPr/>
                      </a:pPr>
                      <a:r>
                        <a:rPr kumimoji="0" lang="ar-AE" sz="12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رقم الهدف :(483)  </a:t>
                      </a:r>
                    </a:p>
                  </a:txBody>
                  <a:tcPr marL="9525" marR="9525" marT="9525" marB="0" anchor="b">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kern="1200" dirty="0">
                          <a:solidFill>
                            <a:schemeClr val="tx1"/>
                          </a:solidFill>
                          <a:latin typeface="Sakkal Majalla" panose="02000000000000000000" pitchFamily="2" charset="-78"/>
                          <a:ea typeface="+mn-ea"/>
                          <a:cs typeface="Sakkal Majalla" panose="02000000000000000000" pitchFamily="2" charset="-78"/>
                        </a:rPr>
                        <a:t>الهدف</a:t>
                      </a:r>
                      <a:endParaRPr lang="en-US" sz="1200" b="1" kern="1200" dirty="0">
                        <a:solidFill>
                          <a:schemeClr val="tx1"/>
                        </a:solidFill>
                        <a:latin typeface="Sakkal Majalla" panose="02000000000000000000" pitchFamily="2" charset="-78"/>
                        <a:ea typeface="+mn-ea"/>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38540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الفئة العمرية:</a:t>
                      </a:r>
                      <a:r>
                        <a:rPr lang="ar-EG" sz="1200" b="1" dirty="0">
                          <a:latin typeface="Sakkal Majalla" panose="02000000000000000000" pitchFamily="2" charset="-78"/>
                          <a:cs typeface="Sakkal Majalla" panose="02000000000000000000" pitchFamily="2" charset="-78"/>
                        </a:rPr>
                        <a:t> </a:t>
                      </a:r>
                      <a:r>
                        <a:rPr lang="ar-AE" sz="1200" b="1" dirty="0">
                          <a:latin typeface="Sakkal Majalla" panose="02000000000000000000" pitchFamily="2" charset="-78"/>
                          <a:cs typeface="Sakkal Majalla" panose="02000000000000000000" pitchFamily="2" charset="-78"/>
                        </a:rPr>
                        <a:t>4-5</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مستوى الشدة: بسيطة</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فئة الإعاقة : الاعاقة العقلية</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بيانات الهدف</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12628275"/>
                  </a:ext>
                </a:extLst>
              </a:tr>
              <a:tr h="5568603">
                <a:tc gridSpan="3">
                  <a:txBody>
                    <a:bodyPr/>
                    <a:lstStyle/>
                    <a:p>
                      <a:pPr algn="r" rtl="1"/>
                      <a:r>
                        <a:rPr lang="ar-AE" sz="1200" b="1" dirty="0">
                          <a:solidFill>
                            <a:srgbClr val="FF0000"/>
                          </a:solidFill>
                          <a:latin typeface="Sakkal Majalla" panose="02000000000000000000" pitchFamily="2" charset="-78"/>
                          <a:cs typeface="Sakkal Majalla" panose="02000000000000000000" pitchFamily="2" charset="-78"/>
                        </a:rPr>
                        <a:t>درس </a:t>
                      </a:r>
                      <a:r>
                        <a:rPr lang="ar-EG" sz="1200" b="1" dirty="0">
                          <a:solidFill>
                            <a:srgbClr val="FF0000"/>
                          </a:solidFill>
                          <a:latin typeface="Sakkal Majalla" panose="02000000000000000000" pitchFamily="2" charset="-78"/>
                          <a:cs typeface="Sakkal Majalla" panose="02000000000000000000" pitchFamily="2" charset="-78"/>
                        </a:rPr>
                        <a:t>: </a:t>
                      </a:r>
                      <a:r>
                        <a:rPr lang="ar-AE" sz="1200" b="1" dirty="0">
                          <a:solidFill>
                            <a:srgbClr val="FF0000"/>
                          </a:solidFill>
                          <a:latin typeface="Sakkal Majalla" panose="02000000000000000000" pitchFamily="2" charset="-78"/>
                          <a:cs typeface="Sakkal Majalla" panose="02000000000000000000" pitchFamily="2" charset="-78"/>
                        </a:rPr>
                        <a:t>تمييز الاشياء الكبيرة والصغيرة </a:t>
                      </a:r>
                      <a:endParaRPr lang="ar-EG" sz="1200" b="1" dirty="0">
                        <a:solidFill>
                          <a:srgbClr val="FF0000"/>
                        </a:solidFill>
                        <a:latin typeface="Sakkal Majalla" panose="02000000000000000000" pitchFamily="2" charset="-78"/>
                        <a:cs typeface="Sakkal Majalla" panose="02000000000000000000" pitchFamily="2" charset="-78"/>
                      </a:endParaRPr>
                    </a:p>
                    <a:p>
                      <a:pPr algn="r" rtl="1"/>
                      <a:r>
                        <a:rPr lang="ar-EG" sz="1200" b="1" dirty="0">
                          <a:solidFill>
                            <a:srgbClr val="FF0000"/>
                          </a:solidFill>
                          <a:latin typeface="Sakkal Majalla" panose="02000000000000000000" pitchFamily="2" charset="-78"/>
                          <a:cs typeface="Sakkal Majalla" panose="02000000000000000000" pitchFamily="2" charset="-78"/>
                        </a:rPr>
                        <a:t>قصة: الا</a:t>
                      </a:r>
                      <a:r>
                        <a:rPr lang="ar-AE" sz="1200" b="1" dirty="0">
                          <a:solidFill>
                            <a:srgbClr val="FF0000"/>
                          </a:solidFill>
                          <a:latin typeface="Sakkal Majalla" panose="02000000000000000000" pitchFamily="2" charset="-78"/>
                          <a:cs typeface="Sakkal Majalla" panose="02000000000000000000" pitchFamily="2" charset="-78"/>
                        </a:rPr>
                        <a:t>سد ملك الغابة والفأر الغير </a:t>
                      </a:r>
                      <a:r>
                        <a:rPr lang="ar-EG" sz="1200" b="1" dirty="0">
                          <a:solidFill>
                            <a:srgbClr val="FF0000"/>
                          </a:solidFill>
                          <a:latin typeface="Sakkal Majalla" panose="02000000000000000000" pitchFamily="2" charset="-78"/>
                          <a:cs typeface="Sakkal Majalla" panose="02000000000000000000" pitchFamily="2" charset="-78"/>
                        </a:rPr>
                        <a:t> .</a:t>
                      </a:r>
                      <a:endParaRPr lang="ar-AE" sz="1200" b="1" dirty="0">
                        <a:solidFill>
                          <a:srgbClr val="FF0000"/>
                        </a:solidFill>
                        <a:latin typeface="Sakkal Majalla" panose="02000000000000000000" pitchFamily="2" charset="-78"/>
                        <a:cs typeface="Sakkal Majalla" panose="02000000000000000000" pitchFamily="2" charset="-78"/>
                      </a:endParaRPr>
                    </a:p>
                    <a:p>
                      <a:pPr algn="r" rtl="1"/>
                      <a:endParaRPr lang="ar-AE" sz="1200" b="1" dirty="0">
                        <a:solidFill>
                          <a:srgbClr val="FF0000"/>
                        </a:solidFill>
                        <a:latin typeface="Sakkal Majalla" panose="02000000000000000000" pitchFamily="2" charset="-78"/>
                        <a:cs typeface="Sakkal Majalla" panose="02000000000000000000" pitchFamily="2" charset="-78"/>
                      </a:endParaRPr>
                    </a:p>
                    <a:p>
                      <a:pPr algn="r" rtl="1"/>
                      <a:endParaRPr lang="ar-AE" sz="1200" b="1" dirty="0">
                        <a:solidFill>
                          <a:srgbClr val="FF0000"/>
                        </a:solidFill>
                        <a:latin typeface="Sakkal Majalla" panose="02000000000000000000" pitchFamily="2" charset="-78"/>
                        <a:cs typeface="Sakkal Majalla" panose="02000000000000000000" pitchFamily="2" charset="-78"/>
                      </a:endParaRPr>
                    </a:p>
                    <a:p>
                      <a:pPr algn="just" rtl="1"/>
                      <a:r>
                        <a:rPr lang="ar-AE" sz="1200" dirty="0">
                          <a:effectLst/>
                        </a:rPr>
                        <a:t>وقعت أحداث هذه الحكاية في احدى الغابات الواسعة البعيدة حيث يعيش ملكها الأسد القوي مع باقي حيوانات الغابة, وفي احدى الليالي بينما كان الأسد غارقاً في نومه العميق, دخل عرينه فأرٌ صغيرٌ. وأخذ هذا الفأر يجري ويلهو داخل العرين مما أزعج الأسد كثيراً أثناء نومه وتسبب في إيقاظه فجأة. ولما استيقظ الأسد بحث عن هذا الشىء المزعج إلى أن وقعت عيناه على ذلك الفأر الصغير, فالتقطه الأسد بكفه القوي من ذيله الطويل, وقربه من فمه الكبير حتى يقضم رأسه الصغيرة بأنيابه الكبيرة ويلتهمه مرة واحدة, لذلك صاح الفأر فجأةً من الخوف طالباً العفو من الأسد فقال: أرجوك يا سيدي ملك الغابة اصفح عني هذه المرة, وسأعدك بألا أكررها مرة أخرى, فقط سامحني ولا تأكلني.</a:t>
                      </a:r>
                    </a:p>
                    <a:p>
                      <a:pPr algn="just" rtl="1"/>
                      <a:r>
                        <a:rPr lang="ar-AE" sz="1200" dirty="0">
                          <a:effectLst/>
                        </a:rPr>
                        <a:t>    </a:t>
                      </a:r>
                    </a:p>
                    <a:p>
                      <a:pPr algn="just" rtl="1"/>
                      <a:r>
                        <a:rPr lang="ar-AE" sz="1200" dirty="0">
                          <a:effectLst/>
                        </a:rPr>
                        <a:t>    ولكن الأسد رفض كل محاولات الفأر في التوسل إليه وعزم كل العزم على التهامه , ولكن الفأر توسل إليه مرة أخرى قائلاً: أرجوك اتركني ولا تقتلني, ربما ستحتاج إلي يوماُ ما لأساعدك.</a:t>
                      </a:r>
                    </a:p>
                    <a:p>
                      <a:pPr algn="just" rtl="1"/>
                      <a:r>
                        <a:rPr lang="ar-AE" sz="1200" dirty="0">
                          <a:effectLst/>
                        </a:rPr>
                        <a:t>وعندها ضحك الأسد كثيراً وقال: وكيف لفأر صغير مثلك أن يساعد أسد قوي مثلي؟! ثم قال له: حسناً سأعفو عنك هذه المرة فقط, ولكن دون أن تكررها مرة أخرى وإلا لن أرحمك حينها, وسألتهمك دفعة واحدة.</a:t>
                      </a:r>
                    </a:p>
                    <a:p>
                      <a:pPr algn="just" rtl="1"/>
                      <a:r>
                        <a:rPr lang="ar-AE" sz="1200" dirty="0">
                          <a:effectLst/>
                        </a:rPr>
                        <a:t/>
                      </a:r>
                      <a:br>
                        <a:rPr lang="ar-AE" sz="1200" dirty="0">
                          <a:effectLst/>
                        </a:rPr>
                      </a:br>
                      <a:r>
                        <a:rPr lang="ar-AE" sz="1200" dirty="0">
                          <a:effectLst/>
                        </a:rPr>
                        <a:t>   وفي أحد الأيام بينما كان الأسد يبحث عن فريسة شهية من أجل تناول وجبة الغداء, وقع في شباك أحد الصيادون, ولما وجد نفسه ضعيفاً لا يستطيع الهروب من هذه الشبكة, أخذ يزأر بصوت قوي طلباً للمساعدة, وعندها تعرف الفأر الصغير على صوت الأسد ملك الغابة, فذهب مسرعاً لإنقاذه من شباك الصياد حيث قام بقضم الشبكة عدة مرات إلى أن خرج منها الأسد بسلامة,</a:t>
                      </a:r>
                    </a:p>
                    <a:p>
                      <a:pPr algn="r" rtl="1"/>
                      <a:endParaRPr lang="ar-AE" sz="1200" b="1" dirty="0">
                        <a:solidFill>
                          <a:srgbClr val="FF0000"/>
                        </a:solidFill>
                        <a:latin typeface="Sakkal Majalla" panose="02000000000000000000" pitchFamily="2" charset="-78"/>
                        <a:cs typeface="Sakkal Majalla" panose="02000000000000000000" pitchFamily="2" charset="-78"/>
                      </a:endParaRPr>
                    </a:p>
                    <a:p>
                      <a:pPr algn="r" rtl="1"/>
                      <a:endParaRPr lang="ar-AE" sz="1200" b="1" dirty="0">
                        <a:solidFill>
                          <a:srgbClr val="FF0000"/>
                        </a:solidFill>
                        <a:latin typeface="Sakkal Majalla" panose="02000000000000000000" pitchFamily="2" charset="-78"/>
                        <a:cs typeface="Sakkal Majalla" panose="02000000000000000000" pitchFamily="2" charset="-78"/>
                      </a:endParaRPr>
                    </a:p>
                    <a:p>
                      <a:pPr algn="r" rtl="1"/>
                      <a:endParaRPr lang="en-US" sz="1200" b="1" baseline="0" dirty="0">
                        <a:latin typeface="Sakkal Majalla" panose="02000000000000000000" pitchFamily="2" charset="-78"/>
                        <a:cs typeface="Sakkal Majalla" panose="02000000000000000000" pitchFamily="2" charset="-78"/>
                      </a:endParaRPr>
                    </a:p>
                    <a:p>
                      <a:pPr algn="r" rtl="1"/>
                      <a:endParaRPr lang="en-US" sz="1200" b="1" baseline="0" dirty="0">
                        <a:latin typeface="Sakkal Majalla" panose="02000000000000000000" pitchFamily="2" charset="-78"/>
                        <a:cs typeface="Sakkal Majalla" panose="02000000000000000000" pitchFamily="2" charset="-78"/>
                      </a:endParaRPr>
                    </a:p>
                    <a:p>
                      <a:pPr algn="r" rtl="1"/>
                      <a:endParaRPr lang="en-US"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r>
                        <a:rPr lang="ar-AE" sz="1200" b="1" baseline="0" dirty="0">
                          <a:latin typeface="Sakkal Majalla" panose="02000000000000000000" pitchFamily="2" charset="-78"/>
                          <a:cs typeface="Sakkal Majalla" panose="02000000000000000000" pitchFamily="2" charset="-78"/>
                        </a:rPr>
                        <a:t> </a:t>
                      </a:r>
                      <a:endParaRPr lang="ar-SA" sz="1200" b="1" dirty="0">
                        <a:latin typeface="Sakkal Majalla" panose="02000000000000000000" pitchFamily="2" charset="-78"/>
                        <a:cs typeface="Sakkal Majalla" panose="02000000000000000000" pitchFamily="2" charset="-78"/>
                      </a:endParaRPr>
                    </a:p>
                    <a:p>
                      <a:pPr algn="r" rtl="1"/>
                      <a:endParaRPr lang="en-US" sz="1200" b="1" u="sng" baseline="0" dirty="0">
                        <a:solidFill>
                          <a:srgbClr val="FF0000"/>
                        </a:solidFill>
                        <a:latin typeface="Sakkal Majalla" panose="02000000000000000000" pitchFamily="2" charset="-78"/>
                        <a:cs typeface="Sakkal Majalla" panose="02000000000000000000" pitchFamily="2" charset="-78"/>
                      </a:endParaRPr>
                    </a:p>
                    <a:p>
                      <a:pPr algn="r" rtl="1"/>
                      <a:endParaRPr lang="ar-AE" sz="1200" b="1" u="none"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gn="ctr" rtl="1"/>
                      <a:endParaRPr lang="ar-AE" sz="1400" b="1" dirty="0">
                        <a:latin typeface="Sakkal Majalla" panose="02000000000000000000" pitchFamily="2" charset="-78"/>
                        <a:cs typeface="Sakkal Majalla" panose="02000000000000000000" pitchFamily="2" charset="-78"/>
                      </a:endParaRPr>
                    </a:p>
                    <a:p>
                      <a:pPr algn="ctr" rtl="1"/>
                      <a:r>
                        <a:rPr lang="ar-AE" sz="1400" b="1" dirty="0">
                          <a:latin typeface="Sakkal Majalla" panose="02000000000000000000" pitchFamily="2" charset="-78"/>
                          <a:cs typeface="Sakkal Majalla" panose="02000000000000000000" pitchFamily="2" charset="-78"/>
                        </a:rPr>
                        <a:t>كتاب</a:t>
                      </a:r>
                      <a:r>
                        <a:rPr lang="ar-AE" sz="1400" b="1" baseline="0" dirty="0">
                          <a:latin typeface="Sakkal Majalla" panose="02000000000000000000" pitchFamily="2" charset="-78"/>
                          <a:cs typeface="Sakkal Majalla" panose="02000000000000000000" pitchFamily="2" charset="-78"/>
                        </a:rPr>
                        <a:t> الطالب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bl>
          </a:graphicData>
        </a:graphic>
      </p:graphicFrame>
      <p:sp>
        <p:nvSpPr>
          <p:cNvPr id="9" name="Date Placeholder 8"/>
          <p:cNvSpPr>
            <a:spLocks noGrp="1"/>
          </p:cNvSpPr>
          <p:nvPr>
            <p:ph type="dt" sz="half" idx="10"/>
          </p:nvPr>
        </p:nvSpPr>
        <p:spPr/>
        <p:txBody>
          <a:bodyPr/>
          <a:lstStyle/>
          <a:p>
            <a:fld id="{F81D01CF-05FC-40DD-9306-5E37CEF60A8F}" type="datetime3">
              <a:rPr lang="en-US" smtClean="0"/>
              <a:t>29 November 2020</a:t>
            </a:fld>
            <a:endParaRPr lang="en-GB" dirty="0"/>
          </a:p>
        </p:txBody>
      </p:sp>
      <p:sp>
        <p:nvSpPr>
          <p:cNvPr id="15" name="Slide Number Placeholder 14"/>
          <p:cNvSpPr>
            <a:spLocks noGrp="1"/>
          </p:cNvSpPr>
          <p:nvPr>
            <p:ph type="sldNum" sz="quarter" idx="12"/>
          </p:nvPr>
        </p:nvSpPr>
        <p:spPr/>
        <p:txBody>
          <a:bodyPr/>
          <a:lstStyle/>
          <a:p>
            <a:fld id="{60F9F505-338F-4A63-8E60-F3E66EC2060F}" type="slidenum">
              <a:rPr lang="en-GB" smtClean="0"/>
              <a:t>2</a:t>
            </a:fld>
            <a:endParaRPr lang="en-GB"/>
          </a:p>
        </p:txBody>
      </p:sp>
      <p:pic>
        <p:nvPicPr>
          <p:cNvPr id="5" name="Picture 4">
            <a:extLst>
              <a:ext uri="{FF2B5EF4-FFF2-40B4-BE49-F238E27FC236}">
                <a16:creationId xmlns="" xmlns:a16="http://schemas.microsoft.com/office/drawing/2014/main" id="{63A8807D-A816-47D9-AB5D-D7C790F71553}"/>
              </a:ext>
            </a:extLst>
          </p:cNvPr>
          <p:cNvPicPr>
            <a:picLocks noChangeAspect="1"/>
          </p:cNvPicPr>
          <p:nvPr/>
        </p:nvPicPr>
        <p:blipFill>
          <a:blip r:embed="rId3"/>
          <a:stretch>
            <a:fillRect/>
          </a:stretch>
        </p:blipFill>
        <p:spPr>
          <a:xfrm>
            <a:off x="4075289" y="4554008"/>
            <a:ext cx="3048000" cy="1543050"/>
          </a:xfrm>
          <a:prstGeom prst="rect">
            <a:avLst/>
          </a:prstGeom>
        </p:spPr>
      </p:pic>
    </p:spTree>
    <p:extLst>
      <p:ext uri="{BB962C8B-B14F-4D97-AF65-F5344CB8AC3E}">
        <p14:creationId xmlns:p14="http://schemas.microsoft.com/office/powerpoint/2010/main" val="873815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43108875"/>
              </p:ext>
            </p:extLst>
          </p:nvPr>
        </p:nvGraphicFramePr>
        <p:xfrm>
          <a:off x="371061" y="245889"/>
          <a:ext cx="11589108" cy="6477802"/>
        </p:xfrm>
        <a:graphic>
          <a:graphicData uri="http://schemas.openxmlformats.org/drawingml/2006/table">
            <a:tbl>
              <a:tblPr firstRow="1" bandRow="1">
                <a:tableStyleId>{5940675A-B579-460E-94D1-54222C63F5DA}</a:tableStyleId>
              </a:tblPr>
              <a:tblGrid>
                <a:gridCol w="10429461">
                  <a:extLst>
                    <a:ext uri="{9D8B030D-6E8A-4147-A177-3AD203B41FA5}">
                      <a16:colId xmlns="" xmlns:a16="http://schemas.microsoft.com/office/drawing/2014/main" val="20000"/>
                    </a:ext>
                  </a:extLst>
                </a:gridCol>
                <a:gridCol w="1159647">
                  <a:extLst>
                    <a:ext uri="{9D8B030D-6E8A-4147-A177-3AD203B41FA5}">
                      <a16:colId xmlns="" xmlns:a16="http://schemas.microsoft.com/office/drawing/2014/main" val="20001"/>
                    </a:ext>
                  </a:extLst>
                </a:gridCol>
              </a:tblGrid>
              <a:tr h="52876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100" b="1" dirty="0">
                          <a:latin typeface="Sakkal Majalla" panose="02000000000000000000" pitchFamily="2" charset="-78"/>
                          <a:cs typeface="Sakkal Majalla" panose="02000000000000000000" pitchFamily="2" charset="-78"/>
                        </a:rPr>
                        <a:t>- </a:t>
                      </a:r>
                      <a:r>
                        <a:rPr lang="ar-AE" sz="1100" b="1" dirty="0">
                          <a:latin typeface="Sakkal Majalla" panose="02000000000000000000" pitchFamily="2" charset="-78"/>
                          <a:cs typeface="Sakkal Majalla" panose="02000000000000000000" pitchFamily="2" charset="-78"/>
                        </a:rPr>
                        <a:t>يميز بين الاشياء الكبيرة والصغيرة</a:t>
                      </a:r>
                      <a:endParaRPr lang="ar-AE" sz="1100" b="1" i="0" u="none" strike="noStrike" dirty="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الهدف</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 xmlns:a16="http://schemas.microsoft.com/office/drawing/2014/main" val="10000"/>
                  </a:ext>
                </a:extLst>
              </a:tr>
              <a:tr h="478810">
                <a:tc>
                  <a:txBody>
                    <a:bodyPr/>
                    <a:lstStyle/>
                    <a:p>
                      <a:pPr algn="r" rtl="1"/>
                      <a:r>
                        <a:rPr lang="ar-SA" sz="1100" b="1" dirty="0">
                          <a:latin typeface="Sakkal Majalla" panose="02000000000000000000" pitchFamily="2" charset="-78"/>
                          <a:cs typeface="Sakkal Majalla" panose="02000000000000000000" pitchFamily="2" charset="-78"/>
                        </a:rPr>
                        <a:t>انشطه</a:t>
                      </a:r>
                      <a:r>
                        <a:rPr lang="ar-SA" sz="1100" b="1" baseline="0" dirty="0">
                          <a:latin typeface="Sakkal Majalla" panose="02000000000000000000" pitchFamily="2" charset="-78"/>
                          <a:cs typeface="Sakkal Majalla" panose="02000000000000000000" pitchFamily="2" charset="-78"/>
                        </a:rPr>
                        <a:t> مهارية</a:t>
                      </a:r>
                      <a:endParaRPr lang="ar-AE" sz="11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r>
                        <a:rPr lang="ar-AE" sz="1200" b="1" dirty="0">
                          <a:latin typeface="Sakkal Majalla" panose="02000000000000000000" pitchFamily="2" charset="-78"/>
                          <a:cs typeface="Sakkal Majalla" panose="02000000000000000000" pitchFamily="2" charset="-78"/>
                        </a:rPr>
                        <a:t>المكونات </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r h="5470228">
                <a:tc>
                  <a:txBody>
                    <a:bodyPr/>
                    <a:lstStyle/>
                    <a:p>
                      <a:pPr marL="228600" indent="-228600" algn="justLow" rtl="1">
                        <a:spcAft>
                          <a:spcPts val="0"/>
                        </a:spcAft>
                      </a:pPr>
                      <a:r>
                        <a:rPr lang="ar-EG" sz="1100" b="1" baseline="0" dirty="0">
                          <a:solidFill>
                            <a:srgbClr val="FF0000"/>
                          </a:solidFill>
                          <a:latin typeface="Sakkal Majalla" panose="02000000000000000000" pitchFamily="2" charset="-78"/>
                          <a:cs typeface="Sakkal Majalla" panose="02000000000000000000" pitchFamily="2" charset="-78"/>
                        </a:rPr>
                        <a:t>ا ستراتيجيات التعليم:</a:t>
                      </a:r>
                      <a:endParaRPr lang="ar-AE" sz="1100" b="1" baseline="0" dirty="0">
                        <a:solidFill>
                          <a:srgbClr val="FF0000"/>
                        </a:solidFill>
                        <a:latin typeface="Sakkal Majalla" panose="02000000000000000000" pitchFamily="2" charset="-78"/>
                        <a:cs typeface="Sakkal Majalla" panose="02000000000000000000" pitchFamily="2" charset="-78"/>
                      </a:endParaRPr>
                    </a:p>
                    <a:p>
                      <a:pPr marL="228600" indent="-228600" algn="justLow" rtl="1">
                        <a:spcAft>
                          <a:spcPts val="0"/>
                        </a:spcAft>
                      </a:pPr>
                      <a:r>
                        <a:rPr lang="en-US" sz="1200" b="0" i="0" kern="1200" dirty="0">
                          <a:solidFill>
                            <a:schemeClr val="tx1"/>
                          </a:solidFill>
                          <a:effectLst/>
                          <a:latin typeface="Sakkal Majalla" panose="02000000000000000000" pitchFamily="2" charset="-78"/>
                          <a:ea typeface="+mn-ea"/>
                          <a:cs typeface="Sakkal Majalla" panose="02000000000000000000" pitchFamily="2" charset="-78"/>
                        </a:rPr>
                        <a:t/>
                      </a:r>
                      <a:br>
                        <a:rPr lang="en-US" sz="1200" b="0" i="0" kern="1200" dirty="0">
                          <a:solidFill>
                            <a:schemeClr val="tx1"/>
                          </a:solidFill>
                          <a:effectLst/>
                          <a:latin typeface="Sakkal Majalla" panose="02000000000000000000" pitchFamily="2" charset="-78"/>
                          <a:ea typeface="+mn-ea"/>
                          <a:cs typeface="Sakkal Majalla" panose="02000000000000000000" pitchFamily="2" charset="-78"/>
                        </a:rPr>
                      </a:br>
                      <a:r>
                        <a:rPr lang="ar-SA" sz="1200" dirty="0">
                          <a:effectLst/>
                          <a:latin typeface="Times New Roman" panose="02020603050405020304" pitchFamily="18" charset="0"/>
                        </a:rPr>
                        <a:t>أن يميز الطفل بين العلاقات المكانية  التالية (</a:t>
                      </a:r>
                      <a:r>
                        <a:rPr lang="ar-AE" sz="1200" dirty="0">
                          <a:effectLst/>
                          <a:latin typeface="Times New Roman" panose="02020603050405020304" pitchFamily="18" charset="0"/>
                        </a:rPr>
                        <a:t>كبير</a:t>
                      </a:r>
                      <a:r>
                        <a:rPr lang="ar-SA" sz="1200" dirty="0">
                          <a:effectLst/>
                          <a:latin typeface="Times New Roman" panose="02020603050405020304" pitchFamily="18" charset="0"/>
                        </a:rPr>
                        <a:t> ، </a:t>
                      </a:r>
                      <a:r>
                        <a:rPr lang="ar-AE" sz="1200" dirty="0">
                          <a:effectLst/>
                          <a:latin typeface="Times New Roman" panose="02020603050405020304" pitchFamily="18" charset="0"/>
                        </a:rPr>
                        <a:t>صغير</a:t>
                      </a:r>
                      <a:r>
                        <a:rPr lang="ar-SA" sz="1200" dirty="0">
                          <a:effectLst/>
                          <a:latin typeface="Times New Roman" panose="02020603050405020304" pitchFamily="18" charset="0"/>
                        </a:rPr>
                        <a:t>) من خلال وضع القطع في مكانها الصحيح على </a:t>
                      </a:r>
                      <a:r>
                        <a:rPr lang="ar-AE" sz="1200" dirty="0">
                          <a:effectLst/>
                          <a:latin typeface="Times New Roman" panose="02020603050405020304" pitchFamily="18" charset="0"/>
                        </a:rPr>
                        <a:t>الوتد </a:t>
                      </a:r>
                      <a:r>
                        <a:rPr lang="ar-SA" sz="1200" dirty="0">
                          <a:effectLst/>
                          <a:latin typeface="Times New Roman" panose="02020603050405020304" pitchFamily="18" charset="0"/>
                        </a:rPr>
                        <a:t>  .</a:t>
                      </a:r>
                      <a:endParaRPr lang="ar-AE" sz="1200" dirty="0">
                        <a:effectLst/>
                        <a:latin typeface="Times New Roman" panose="02020603050405020304" pitchFamily="18" charset="0"/>
                      </a:endParaRPr>
                    </a:p>
                    <a:p>
                      <a:pPr marL="228600" indent="-228600" algn="justLow" rtl="1">
                        <a:spcAft>
                          <a:spcPts val="0"/>
                        </a:spcAft>
                      </a:pPr>
                      <a:endParaRPr lang="ar-SA" sz="1050" dirty="0">
                        <a:effectLst/>
                        <a:latin typeface="Times New Roman" panose="02020603050405020304" pitchFamily="18" charset="0"/>
                      </a:endParaRPr>
                    </a:p>
                    <a:p>
                      <a:pPr algn="justLow" rtl="1">
                        <a:spcAft>
                          <a:spcPts val="0"/>
                        </a:spcAft>
                      </a:pPr>
                      <a:r>
                        <a:rPr lang="ar-SA" sz="1400" b="1" dirty="0">
                          <a:effectLst/>
                          <a:latin typeface="Times New Roman" panose="02020603050405020304" pitchFamily="18" charset="0"/>
                        </a:rPr>
                        <a:t>الوسائط التعليمية المستخدمة : </a:t>
                      </a:r>
                      <a:endParaRPr lang="ar-AE" sz="1400" b="1" dirty="0">
                        <a:effectLst/>
                        <a:latin typeface="Times New Roman" panose="02020603050405020304" pitchFamily="18" charset="0"/>
                      </a:endParaRPr>
                    </a:p>
                    <a:p>
                      <a:pPr algn="justLow" rtl="1">
                        <a:spcAft>
                          <a:spcPts val="0"/>
                        </a:spcAft>
                      </a:pPr>
                      <a:endParaRPr lang="ar-SA" sz="1050" dirty="0">
                        <a:effectLst/>
                        <a:latin typeface="Times New Roman" panose="02020603050405020304" pitchFamily="18" charset="0"/>
                      </a:endParaRPr>
                    </a:p>
                    <a:p>
                      <a:pPr algn="r"/>
                      <a:r>
                        <a:rPr lang="ar-EG" sz="1200" b="0" i="0" kern="1200" dirty="0">
                          <a:solidFill>
                            <a:srgbClr val="FF0000"/>
                          </a:solidFill>
                          <a:effectLst/>
                          <a:latin typeface="Sakkal Majalla" panose="02000000000000000000" pitchFamily="2" charset="-78"/>
                          <a:ea typeface="+mn-ea"/>
                          <a:cs typeface="Sakkal Majalla" panose="02000000000000000000" pitchFamily="2" charset="-78"/>
                        </a:rPr>
                        <a:t>1- </a:t>
                      </a:r>
                      <a:r>
                        <a:rPr lang="ar-AE" sz="1200" b="0" i="0" kern="1200" dirty="0">
                          <a:solidFill>
                            <a:srgbClr val="FF0000"/>
                          </a:solidFill>
                          <a:effectLst/>
                          <a:latin typeface="Sakkal Majalla" panose="02000000000000000000" pitchFamily="2" charset="-78"/>
                          <a:ea typeface="+mn-ea"/>
                          <a:cs typeface="Sakkal Majalla" panose="02000000000000000000" pitchFamily="2" charset="-78"/>
                        </a:rPr>
                        <a:t>التعرف على المفاهيم </a:t>
                      </a:r>
                      <a:r>
                        <a:rPr lang="ar-EG" sz="1200" b="0" i="0" kern="1200" dirty="0">
                          <a:solidFill>
                            <a:srgbClr val="FF0000"/>
                          </a:solidFill>
                          <a:effectLst/>
                          <a:latin typeface="Sakkal Majalla" panose="02000000000000000000" pitchFamily="2" charset="-78"/>
                          <a:ea typeface="+mn-ea"/>
                          <a:cs typeface="Sakkal Majalla" panose="02000000000000000000" pitchFamily="2" charset="-78"/>
                        </a:rPr>
                        <a:t>:</a:t>
                      </a:r>
                      <a:endParaRPr lang="ar-EG" sz="1200" b="0" i="0" kern="1200" dirty="0">
                        <a:solidFill>
                          <a:schemeClr val="tx1"/>
                        </a:solidFill>
                        <a:effectLst/>
                        <a:latin typeface="Sakkal Majalla" panose="02000000000000000000" pitchFamily="2" charset="-78"/>
                        <a:ea typeface="+mn-ea"/>
                        <a:cs typeface="Sakkal Majalla" panose="02000000000000000000" pitchFamily="2" charset="-78"/>
                      </a:endParaRPr>
                    </a:p>
                    <a:p>
                      <a:pPr algn="r"/>
                      <a:r>
                        <a:rPr lang="en-US" sz="1200" b="0" i="0" kern="1200" dirty="0">
                          <a:solidFill>
                            <a:schemeClr val="tx1"/>
                          </a:solidFill>
                          <a:effectLst/>
                          <a:latin typeface="Sakkal Majalla" panose="02000000000000000000" pitchFamily="2" charset="-78"/>
                          <a:ea typeface="+mn-ea"/>
                          <a:cs typeface="Sakkal Majalla" panose="02000000000000000000" pitchFamily="2" charset="-78"/>
                        </a:rPr>
                        <a:t> </a:t>
                      </a:r>
                      <a:r>
                        <a:rPr lang="ar-AE" sz="1200" b="0" i="0" kern="1200" dirty="0" smtClean="0">
                          <a:solidFill>
                            <a:srgbClr val="000000"/>
                          </a:solidFill>
                          <a:effectLst/>
                          <a:latin typeface="cairo"/>
                          <a:ea typeface="+mn-ea"/>
                          <a:cs typeface="+mn-cs"/>
                        </a:rPr>
                        <a:t>البدء</a:t>
                      </a:r>
                      <a:r>
                        <a:rPr lang="ar-AE" sz="1200" b="0" i="0" kern="1200" baseline="0" dirty="0" smtClean="0">
                          <a:solidFill>
                            <a:srgbClr val="000000"/>
                          </a:solidFill>
                          <a:effectLst/>
                          <a:latin typeface="cairo"/>
                          <a:ea typeface="+mn-ea"/>
                          <a:cs typeface="+mn-cs"/>
                        </a:rPr>
                        <a:t> </a:t>
                      </a:r>
                      <a:r>
                        <a:rPr lang="ar-AE" sz="1200" dirty="0" smtClean="0">
                          <a:solidFill>
                            <a:srgbClr val="000000"/>
                          </a:solidFill>
                          <a:effectLst/>
                          <a:latin typeface="cairo"/>
                        </a:rPr>
                        <a:t> </a:t>
                      </a:r>
                      <a:r>
                        <a:rPr lang="ar-AE" sz="1200" dirty="0">
                          <a:solidFill>
                            <a:srgbClr val="000000"/>
                          </a:solidFill>
                          <a:effectLst/>
                          <a:latin typeface="cairo"/>
                        </a:rPr>
                        <a:t>بتوضيح المفهومين للطفل ” كبير .. صغير ” مع اختلاف الصوت وحركة اليد فى كبير عن صغير للتعبير عنه حتى  يدرك  الطفل </a:t>
                      </a:r>
                      <a:r>
                        <a:rPr lang="ar-AE" sz="1200" dirty="0" smtClean="0">
                          <a:solidFill>
                            <a:srgbClr val="000000"/>
                          </a:solidFill>
                          <a:effectLst/>
                          <a:latin typeface="cairo"/>
                        </a:rPr>
                        <a:t>المفهوم </a:t>
                      </a:r>
                      <a:r>
                        <a:rPr lang="ar-EG" sz="1200" b="0" i="0" kern="1200" dirty="0">
                          <a:solidFill>
                            <a:schemeClr val="tx1"/>
                          </a:solidFill>
                          <a:effectLst/>
                          <a:latin typeface="Sakkal Majalla" panose="02000000000000000000" pitchFamily="2" charset="-78"/>
                          <a:ea typeface="+mn-ea"/>
                          <a:cs typeface="Sakkal Majalla" panose="02000000000000000000" pitchFamily="2" charset="-78"/>
                        </a:rPr>
                        <a:t>.</a:t>
                      </a:r>
                    </a:p>
                    <a:p>
                      <a:pPr algn="r"/>
                      <a:r>
                        <a:rPr lang="ar-EG" sz="1200" b="0" i="0" kern="1200" dirty="0">
                          <a:solidFill>
                            <a:srgbClr val="FF0000"/>
                          </a:solidFill>
                          <a:effectLst/>
                          <a:latin typeface="Sakkal Majalla" panose="02000000000000000000" pitchFamily="2" charset="-78"/>
                          <a:ea typeface="+mn-ea"/>
                          <a:cs typeface="Sakkal Majalla" panose="02000000000000000000" pitchFamily="2" charset="-78"/>
                        </a:rPr>
                        <a:t>2- تدريب و تقوية العضلات الدقيقة:</a:t>
                      </a:r>
                      <a:endParaRPr lang="ar-EG" sz="1200" b="0" i="0" kern="1200" dirty="0">
                        <a:solidFill>
                          <a:schemeClr val="tx1"/>
                        </a:solidFill>
                        <a:effectLst/>
                        <a:latin typeface="Sakkal Majalla" panose="02000000000000000000" pitchFamily="2" charset="-78"/>
                        <a:ea typeface="+mn-ea"/>
                        <a:cs typeface="Sakkal Majalla" panose="02000000000000000000" pitchFamily="2" charset="-78"/>
                      </a:endParaRPr>
                    </a:p>
                    <a:p>
                      <a:pPr algn="r" rtl="1"/>
                      <a:r>
                        <a:rPr lang="ar-AE" sz="1200" dirty="0">
                          <a:effectLst/>
                        </a:rPr>
                        <a:t>تنمي مهارات التركيز والتحكم في حركة اليدين، كما تنمي القدرة على ترتيب الحلقات من الأكبر إلى الأصغر، والمميز في هذه اللعبة وجود الحلقات بألوان متعددة محببة للأطفال وتجذب انتباههم بسهولة.</a:t>
                      </a:r>
                    </a:p>
                    <a:p>
                      <a:pPr algn="r" rtl="1"/>
                      <a:r>
                        <a:rPr lang="ar-AE" sz="1200" b="0" i="0" kern="1200" dirty="0">
                          <a:solidFill>
                            <a:srgbClr val="FF0000"/>
                          </a:solidFill>
                          <a:effectLst/>
                          <a:latin typeface="Sakkal Majalla" panose="02000000000000000000" pitchFamily="2" charset="-78"/>
                          <a:ea typeface="+mn-ea"/>
                          <a:cs typeface="Sakkal Majalla" panose="02000000000000000000" pitchFamily="2" charset="-78"/>
                        </a:rPr>
                        <a:t>3- الدقة والتركيز  </a:t>
                      </a:r>
                      <a:endParaRPr lang="ar-AE" sz="1200" kern="1200" dirty="0">
                        <a:solidFill>
                          <a:schemeClr val="tx1"/>
                        </a:solidFill>
                        <a:effectLst/>
                        <a:latin typeface="+mn-lt"/>
                        <a:ea typeface="+mn-ea"/>
                        <a:cs typeface="+mn-cs"/>
                      </a:endParaRPr>
                    </a:p>
                    <a:p>
                      <a:pPr algn="r" rtl="1"/>
                      <a:r>
                        <a:rPr lang="ar-AE" sz="1200" kern="1200" dirty="0">
                          <a:solidFill>
                            <a:schemeClr val="tx1"/>
                          </a:solidFill>
                          <a:effectLst/>
                          <a:latin typeface="+mn-lt"/>
                          <a:ea typeface="+mn-ea"/>
                          <a:cs typeface="+mn-cs"/>
                        </a:rPr>
                        <a:t>تركيب الحلقات في مكانها الصحيح تحتاج إلى تركيز ،فأنها تزيد عند الطفل التآزر البصري الحركي لتحقيق الهدف  </a:t>
                      </a:r>
                      <a:r>
                        <a:rPr lang="ar-AE" sz="1200" dirty="0">
                          <a:effectLst/>
                        </a:rPr>
                        <a:t/>
                      </a:r>
                      <a:br>
                        <a:rPr lang="ar-AE" sz="1200" dirty="0">
                          <a:effectLst/>
                        </a:rPr>
                      </a:br>
                      <a:r>
                        <a:rPr lang="ar-EG" sz="1200" b="0" i="0" kern="1200" dirty="0">
                          <a:solidFill>
                            <a:srgbClr val="FF0000"/>
                          </a:solidFill>
                          <a:effectLst/>
                          <a:latin typeface="Sakkal Majalla" panose="02000000000000000000" pitchFamily="2" charset="-78"/>
                          <a:ea typeface="+mn-ea"/>
                          <a:cs typeface="Sakkal Majalla" panose="02000000000000000000" pitchFamily="2" charset="-78"/>
                        </a:rPr>
                        <a:t>4- الثقة بالنفس:</a:t>
                      </a:r>
                      <a:endParaRPr lang="ar-EG" sz="1200" b="0" i="0" kern="1200" dirty="0">
                        <a:solidFill>
                          <a:schemeClr val="tx1"/>
                        </a:solidFill>
                        <a:effectLst/>
                        <a:latin typeface="Sakkal Majalla" panose="02000000000000000000" pitchFamily="2" charset="-78"/>
                        <a:ea typeface="+mn-ea"/>
                        <a:cs typeface="Sakkal Majalla" panose="02000000000000000000" pitchFamily="2" charset="-78"/>
                      </a:endParaRPr>
                    </a:p>
                    <a:p>
                      <a:pPr algn="r"/>
                      <a:r>
                        <a:rPr lang="ar-EG" sz="1200" b="0" i="0" kern="1200" dirty="0">
                          <a:solidFill>
                            <a:schemeClr val="tx1"/>
                          </a:solidFill>
                          <a:effectLst/>
                          <a:latin typeface="Sakkal Majalla" panose="02000000000000000000" pitchFamily="2" charset="-78"/>
                          <a:ea typeface="+mn-ea"/>
                          <a:cs typeface="Sakkal Majalla" panose="02000000000000000000" pitchFamily="2" charset="-78"/>
                        </a:rPr>
                        <a:t>عندما يقوم الطفل </a:t>
                      </a:r>
                      <a:r>
                        <a:rPr lang="ar-AE" sz="1200" b="0" i="0" kern="1200" dirty="0">
                          <a:solidFill>
                            <a:schemeClr val="tx1"/>
                          </a:solidFill>
                          <a:effectLst/>
                          <a:latin typeface="Sakkal Majalla" panose="02000000000000000000" pitchFamily="2" charset="-78"/>
                          <a:ea typeface="+mn-ea"/>
                          <a:cs typeface="Sakkal Majalla" panose="02000000000000000000" pitchFamily="2" charset="-78"/>
                        </a:rPr>
                        <a:t>بتركيب الحلقات بشكل صحيح </a:t>
                      </a:r>
                      <a:r>
                        <a:rPr lang="ar-EG" sz="1200" b="0" i="0" kern="1200" dirty="0">
                          <a:solidFill>
                            <a:schemeClr val="tx1"/>
                          </a:solidFill>
                          <a:effectLst/>
                          <a:latin typeface="Sakkal Majalla" panose="02000000000000000000" pitchFamily="2" charset="-78"/>
                          <a:ea typeface="+mn-ea"/>
                          <a:cs typeface="Sakkal Majalla" panose="02000000000000000000" pitchFamily="2" charset="-78"/>
                        </a:rPr>
                        <a:t>فهو يرى نجاحه و تزيد ثقته بنفسه، لذلك يجب التدرج معه بتقديم </a:t>
                      </a:r>
                      <a:r>
                        <a:rPr lang="ar-AE" sz="1200" b="0" i="0" kern="1200" dirty="0">
                          <a:solidFill>
                            <a:schemeClr val="tx1"/>
                          </a:solidFill>
                          <a:effectLst/>
                          <a:latin typeface="Sakkal Majalla" panose="02000000000000000000" pitchFamily="2" charset="-78"/>
                          <a:ea typeface="+mn-ea"/>
                          <a:cs typeface="Sakkal Majalla" panose="02000000000000000000" pitchFamily="2" charset="-78"/>
                        </a:rPr>
                        <a:t>حلقيتين (كبير وصغير  )</a:t>
                      </a:r>
                      <a:r>
                        <a:rPr lang="ar-EG" sz="1200" b="0" i="0" kern="1200" dirty="0">
                          <a:solidFill>
                            <a:schemeClr val="tx1"/>
                          </a:solidFill>
                          <a:effectLst/>
                          <a:latin typeface="Sakkal Majalla" panose="02000000000000000000" pitchFamily="2" charset="-78"/>
                          <a:ea typeface="+mn-ea"/>
                          <a:cs typeface="Sakkal Majalla" panose="02000000000000000000" pitchFamily="2" charset="-78"/>
                        </a:rPr>
                        <a:t> حتى يرى نجاحا سريعا يشجعه على الإكمال في المستويات الأعلى بالتدريج.</a:t>
                      </a:r>
                    </a:p>
                    <a:p>
                      <a:pPr algn="r" rtl="1"/>
                      <a:endParaRPr lang="ar-EG" sz="1400" b="1" u="none" baseline="0" dirty="0">
                        <a:latin typeface="Sakkal Majalla" panose="02000000000000000000" pitchFamily="2" charset="-78"/>
                        <a:cs typeface="Sakkal Majalla" panose="02000000000000000000" pitchFamily="2" charset="-78"/>
                      </a:endParaRPr>
                    </a:p>
                    <a:p>
                      <a:pPr algn="r" rtl="1"/>
                      <a:endParaRPr lang="ar-EG" sz="1400" b="1" u="none" baseline="0" dirty="0">
                        <a:latin typeface="Sakkal Majalla" panose="02000000000000000000" pitchFamily="2" charset="-78"/>
                        <a:cs typeface="Sakkal Majalla" panose="02000000000000000000" pitchFamily="2" charset="-78"/>
                      </a:endParaRPr>
                    </a:p>
                    <a:p>
                      <a:pPr algn="r" rtl="1"/>
                      <a:endParaRPr lang="ar-EG" sz="1400" b="1" u="none" baseline="0" dirty="0">
                        <a:latin typeface="Sakkal Majalla" panose="02000000000000000000" pitchFamily="2" charset="-78"/>
                        <a:cs typeface="Sakkal Majalla" panose="02000000000000000000" pitchFamily="2" charset="-78"/>
                      </a:endParaRPr>
                    </a:p>
                    <a:p>
                      <a:pPr algn="r" rtl="1"/>
                      <a:r>
                        <a:rPr lang="ar-AE" sz="1400" b="1" u="none" baseline="0" dirty="0">
                          <a:latin typeface="Sakkal Majalla" panose="02000000000000000000" pitchFamily="2" charset="-78"/>
                          <a:cs typeface="Sakkal Majalla" panose="02000000000000000000" pitchFamily="2" charset="-78"/>
                        </a:rPr>
                        <a:t> </a:t>
                      </a:r>
                      <a:endParaRPr lang="ar-EG" sz="1400" b="1" u="none" baseline="0" dirty="0">
                        <a:latin typeface="Sakkal Majalla" panose="02000000000000000000" pitchFamily="2" charset="-78"/>
                        <a:cs typeface="Sakkal Majalla" panose="02000000000000000000" pitchFamily="2" charset="-78"/>
                      </a:endParaRPr>
                    </a:p>
                    <a:p>
                      <a:pPr algn="r" rtl="1"/>
                      <a:endParaRPr lang="ar-EG" sz="1400" b="1" u="none" baseline="0" dirty="0">
                        <a:latin typeface="Sakkal Majalla" panose="02000000000000000000" pitchFamily="2" charset="-78"/>
                        <a:cs typeface="Sakkal Majalla" panose="02000000000000000000" pitchFamily="2" charset="-78"/>
                      </a:endParaRPr>
                    </a:p>
                    <a:p>
                      <a:pPr algn="r" rtl="1"/>
                      <a:endParaRPr lang="ar-EG" sz="1400" b="1" u="none" baseline="0" dirty="0">
                        <a:latin typeface="Sakkal Majalla" panose="02000000000000000000" pitchFamily="2" charset="-78"/>
                        <a:cs typeface="Sakkal Majalla" panose="02000000000000000000" pitchFamily="2" charset="-78"/>
                      </a:endParaRPr>
                    </a:p>
                    <a:p>
                      <a:pPr algn="r" rtl="1"/>
                      <a:endParaRPr lang="ar-EG" sz="1400" b="1" u="none" baseline="0" dirty="0">
                        <a:latin typeface="Sakkal Majalla" panose="02000000000000000000" pitchFamily="2" charset="-78"/>
                        <a:cs typeface="Sakkal Majalla" panose="02000000000000000000" pitchFamily="2" charset="-78"/>
                      </a:endParaRPr>
                    </a:p>
                    <a:p>
                      <a:pPr algn="r" rtl="1"/>
                      <a:endParaRPr lang="ar-EG" sz="1400" b="1" u="none" baseline="0" dirty="0">
                        <a:latin typeface="Sakkal Majalla" panose="02000000000000000000" pitchFamily="2" charset="-78"/>
                        <a:cs typeface="Sakkal Majalla" panose="02000000000000000000" pitchFamily="2" charset="-78"/>
                      </a:endParaRPr>
                    </a:p>
                    <a:p>
                      <a:pPr algn="r" rtl="1"/>
                      <a:r>
                        <a:rPr lang="ar-AE" sz="1200" b="0" i="0" kern="1200" dirty="0">
                          <a:solidFill>
                            <a:srgbClr val="FF0000"/>
                          </a:solidFill>
                          <a:effectLst/>
                          <a:latin typeface="Sakkal Majalla" panose="02000000000000000000" pitchFamily="2" charset="-78"/>
                          <a:ea typeface="+mn-ea"/>
                          <a:cs typeface="Sakkal Majalla" panose="02000000000000000000" pitchFamily="2" charset="-78"/>
                        </a:rPr>
                        <a:t>الاستماع إلى قصة  الماعز والارنب </a:t>
                      </a:r>
                      <a:endParaRPr lang="ar-EG" sz="1200" b="0" i="0" kern="1200" dirty="0">
                        <a:solidFill>
                          <a:srgbClr val="FF0000"/>
                        </a:solidFill>
                        <a:effectLst/>
                        <a:latin typeface="Sakkal Majalla" panose="02000000000000000000" pitchFamily="2" charset="-78"/>
                        <a:ea typeface="+mn-ea"/>
                        <a:cs typeface="Sakkal Majalla" panose="02000000000000000000" pitchFamily="2" charset="-78"/>
                      </a:endParaRPr>
                    </a:p>
                    <a:p>
                      <a:pPr algn="r" rtl="1"/>
                      <a:endParaRPr lang="ar-EG" sz="1400" b="1" u="none" baseline="0" dirty="0">
                        <a:latin typeface="Sakkal Majalla" panose="02000000000000000000" pitchFamily="2" charset="-78"/>
                        <a:cs typeface="Sakkal Majalla" panose="02000000000000000000" pitchFamily="2" charset="-78"/>
                      </a:endParaRPr>
                    </a:p>
                    <a:p>
                      <a:pPr algn="r" rtl="1"/>
                      <a:endParaRPr lang="ar-EG" sz="1400" b="1" u="none" baseline="0" dirty="0">
                        <a:latin typeface="Sakkal Majalla" panose="02000000000000000000" pitchFamily="2" charset="-78"/>
                        <a:cs typeface="Sakkal Majalla" panose="02000000000000000000" pitchFamily="2" charset="-78"/>
                      </a:endParaRPr>
                    </a:p>
                    <a:p>
                      <a:pPr algn="r" rtl="1"/>
                      <a:endParaRPr lang="ar-EG" sz="1400" b="1" u="none" baseline="0" dirty="0">
                        <a:latin typeface="Sakkal Majalla" panose="02000000000000000000" pitchFamily="2" charset="-78"/>
                        <a:cs typeface="Sakkal Majalla" panose="02000000000000000000" pitchFamily="2" charset="-78"/>
                      </a:endParaRPr>
                    </a:p>
                    <a:p>
                      <a:pPr algn="r" rtl="1"/>
                      <a:endParaRPr lang="ar-SA" sz="1400" b="1" u="none"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bg1"/>
                    </a:solidFill>
                  </a:tcPr>
                </a:tc>
                <a:tc>
                  <a:txBody>
                    <a:bodyPr/>
                    <a:lstStyle/>
                    <a:p>
                      <a:pPr algn="ctr" rtl="1"/>
                      <a:r>
                        <a:rPr lang="ar-EG" sz="1200" b="1" dirty="0">
                          <a:latin typeface="Sakkal Majalla" panose="02000000000000000000" pitchFamily="2" charset="-78"/>
                          <a:cs typeface="Sakkal Majalla" panose="02000000000000000000" pitchFamily="2" charset="-78"/>
                        </a:rPr>
                        <a:t>المقدمة </a:t>
                      </a:r>
                      <a:endParaRPr lang="ar-AE" sz="1200" b="1" dirty="0">
                        <a:latin typeface="Sakkal Majalla" panose="02000000000000000000" pitchFamily="2" charset="-78"/>
                        <a:cs typeface="Sakkal Majalla" panose="02000000000000000000" pitchFamily="2" charset="-78"/>
                      </a:endParaRPr>
                    </a:p>
                    <a:p>
                      <a:pPr algn="ctr" rtl="1"/>
                      <a:endParaRPr lang="ar-EG" sz="1200" b="1" baseline="0" dirty="0">
                        <a:latin typeface="Sakkal Majalla" panose="02000000000000000000" pitchFamily="2" charset="-78"/>
                        <a:cs typeface="Sakkal Majalla" panose="02000000000000000000" pitchFamily="2" charset="-78"/>
                      </a:endParaRPr>
                    </a:p>
                    <a:p>
                      <a:pPr algn="ctr" rtl="1"/>
                      <a:r>
                        <a:rPr lang="ar-AE" sz="1200" b="1" baseline="0" dirty="0">
                          <a:latin typeface="Sakkal Majalla" panose="02000000000000000000" pitchFamily="2" charset="-78"/>
                          <a:cs typeface="Sakkal Majalla" panose="02000000000000000000" pitchFamily="2" charset="-78"/>
                        </a:rPr>
                        <a:t>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2" name="Rounded Rectangle 1"/>
          <p:cNvSpPr/>
          <p:nvPr/>
        </p:nvSpPr>
        <p:spPr>
          <a:xfrm>
            <a:off x="6997148" y="5929922"/>
            <a:ext cx="3712704" cy="60148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6" name="TextBox 5"/>
          <p:cNvSpPr txBox="1"/>
          <p:nvPr/>
        </p:nvSpPr>
        <p:spPr>
          <a:xfrm>
            <a:off x="7008841" y="6076777"/>
            <a:ext cx="3360841" cy="307777"/>
          </a:xfrm>
          <a:prstGeom prst="rect">
            <a:avLst/>
          </a:prstGeom>
          <a:solidFill>
            <a:schemeClr val="accent4">
              <a:lumMod val="20000"/>
              <a:lumOff val="80000"/>
            </a:schemeClr>
          </a:solidFill>
        </p:spPr>
        <p:txBody>
          <a:bodyPr wrap="square" rtlCol="0">
            <a:spAutoFit/>
          </a:bodyPr>
          <a:lstStyle/>
          <a:p>
            <a:pPr lvl="0" algn="ctr">
              <a:defRPr/>
            </a:pPr>
            <a:r>
              <a:rPr lang="en-US" sz="1400" dirty="0">
                <a:solidFill>
                  <a:prstClr val="black"/>
                </a:solidFill>
                <a:latin typeface="Sakkal Majalla" panose="02000000000000000000" pitchFamily="2" charset="-78"/>
                <a:cs typeface="Sakkal Majalla" panose="02000000000000000000" pitchFamily="2" charset="-78"/>
                <a:hlinkClick r:id="rId3"/>
              </a:rPr>
              <a:t>https://youtu.be/0AjT5XTWmEw</a:t>
            </a:r>
            <a:r>
              <a:rPr lang="ar-AE" sz="1400" dirty="0">
                <a:solidFill>
                  <a:prstClr val="black"/>
                </a:solidFill>
                <a:latin typeface="Sakkal Majalla" panose="02000000000000000000" pitchFamily="2" charset="-78"/>
                <a:cs typeface="Sakkal Majalla" panose="02000000000000000000" pitchFamily="2" charset="-78"/>
              </a:rPr>
              <a:t> </a:t>
            </a:r>
            <a:endParaRPr kumimoji="0" lang="en-US" sz="1400"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18" name="Date Placeholder 17"/>
          <p:cNvSpPr>
            <a:spLocks noGrp="1"/>
          </p:cNvSpPr>
          <p:nvPr>
            <p:ph type="dt" sz="half" idx="10"/>
          </p:nvPr>
        </p:nvSpPr>
        <p:spPr/>
        <p:txBody>
          <a:bodyPr/>
          <a:lstStyle/>
          <a:p>
            <a:fld id="{8CADBA5E-4532-4792-A258-A0D67C635858}" type="datetime3">
              <a:rPr lang="en-US" smtClean="0"/>
              <a:t>29 November 2020</a:t>
            </a:fld>
            <a:endParaRPr lang="en-GB"/>
          </a:p>
        </p:txBody>
      </p:sp>
      <p:sp>
        <p:nvSpPr>
          <p:cNvPr id="19" name="Slide Number Placeholder 18"/>
          <p:cNvSpPr>
            <a:spLocks noGrp="1"/>
          </p:cNvSpPr>
          <p:nvPr>
            <p:ph type="sldNum" sz="quarter" idx="12"/>
          </p:nvPr>
        </p:nvSpPr>
        <p:spPr/>
        <p:txBody>
          <a:bodyPr/>
          <a:lstStyle/>
          <a:p>
            <a:fld id="{60F9F505-338F-4A63-8E60-F3E66EC2060F}" type="slidenum">
              <a:rPr lang="en-GB" smtClean="0"/>
              <a:t>3</a:t>
            </a:fld>
            <a:endParaRPr lang="en-GB" dirty="0"/>
          </a:p>
        </p:txBody>
      </p:sp>
      <p:pic>
        <p:nvPicPr>
          <p:cNvPr id="7" name="Picture 6">
            <a:extLst>
              <a:ext uri="{FF2B5EF4-FFF2-40B4-BE49-F238E27FC236}">
                <a16:creationId xmlns="" xmlns:a16="http://schemas.microsoft.com/office/drawing/2014/main" id="{8D9984F1-1F76-4452-8117-3D97EAEC101F}"/>
              </a:ext>
            </a:extLst>
          </p:cNvPr>
          <p:cNvPicPr>
            <a:picLocks noChangeAspect="1"/>
          </p:cNvPicPr>
          <p:nvPr/>
        </p:nvPicPr>
        <p:blipFill>
          <a:blip r:embed="rId4"/>
          <a:stretch>
            <a:fillRect/>
          </a:stretch>
        </p:blipFill>
        <p:spPr>
          <a:xfrm>
            <a:off x="793628" y="4822911"/>
            <a:ext cx="2261222" cy="1505126"/>
          </a:xfrm>
          <a:prstGeom prst="rect">
            <a:avLst/>
          </a:prstGeom>
        </p:spPr>
      </p:pic>
      <p:pic>
        <p:nvPicPr>
          <p:cNvPr id="8" name="Picture 7">
            <a:extLst>
              <a:ext uri="{FF2B5EF4-FFF2-40B4-BE49-F238E27FC236}">
                <a16:creationId xmlns="" xmlns:a16="http://schemas.microsoft.com/office/drawing/2014/main" id="{4D95A35A-4C2A-4DCA-9431-48C342094756}"/>
              </a:ext>
            </a:extLst>
          </p:cNvPr>
          <p:cNvPicPr>
            <a:picLocks noChangeAspect="1"/>
          </p:cNvPicPr>
          <p:nvPr/>
        </p:nvPicPr>
        <p:blipFill>
          <a:blip r:embed="rId5"/>
          <a:stretch>
            <a:fillRect/>
          </a:stretch>
        </p:blipFill>
        <p:spPr>
          <a:xfrm>
            <a:off x="3473841" y="4794597"/>
            <a:ext cx="2344974" cy="1561753"/>
          </a:xfrm>
          <a:prstGeom prst="rect">
            <a:avLst/>
          </a:prstGeom>
        </p:spPr>
      </p:pic>
    </p:spTree>
    <p:extLst>
      <p:ext uri="{BB962C8B-B14F-4D97-AF65-F5344CB8AC3E}">
        <p14:creationId xmlns:p14="http://schemas.microsoft.com/office/powerpoint/2010/main" val="202964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78069" y="98386"/>
            <a:ext cx="18473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AE"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264367837"/>
              </p:ext>
            </p:extLst>
          </p:nvPr>
        </p:nvGraphicFramePr>
        <p:xfrm>
          <a:off x="-25949" y="133279"/>
          <a:ext cx="11998037" cy="6655260"/>
        </p:xfrm>
        <a:graphic>
          <a:graphicData uri="http://schemas.openxmlformats.org/drawingml/2006/table">
            <a:tbl>
              <a:tblPr firstRow="1" bandRow="1">
                <a:tableStyleId>{5940675A-B579-460E-94D1-54222C63F5DA}</a:tableStyleId>
              </a:tblPr>
              <a:tblGrid>
                <a:gridCol w="10884345">
                  <a:extLst>
                    <a:ext uri="{9D8B030D-6E8A-4147-A177-3AD203B41FA5}">
                      <a16:colId xmlns="" xmlns:a16="http://schemas.microsoft.com/office/drawing/2014/main" val="20000"/>
                    </a:ext>
                  </a:extLst>
                </a:gridCol>
                <a:gridCol w="1113692">
                  <a:extLst>
                    <a:ext uri="{9D8B030D-6E8A-4147-A177-3AD203B41FA5}">
                      <a16:colId xmlns="" xmlns:a16="http://schemas.microsoft.com/office/drawing/2014/main" val="20001"/>
                    </a:ext>
                  </a:extLst>
                </a:gridCol>
              </a:tblGrid>
              <a:tr h="4392435">
                <a:tc>
                  <a:txBody>
                    <a:bodyPr/>
                    <a:lstStyle/>
                    <a:p>
                      <a:pPr marL="0" marR="0" lvl="0" indent="0" algn="r" defTabSz="914400" rtl="1" eaLnBrk="1" fontAlgn="auto" latinLnBrk="0" hangingPunct="1">
                        <a:lnSpc>
                          <a:spcPct val="100000"/>
                        </a:lnSpc>
                        <a:spcBef>
                          <a:spcPts val="0"/>
                        </a:spcBef>
                        <a:spcAft>
                          <a:spcPts val="0"/>
                        </a:spcAft>
                        <a:buClrTx/>
                        <a:buSzTx/>
                        <a:buFont typeface="+mj-lt"/>
                        <a:buNone/>
                        <a:tabLst/>
                        <a:defRPr/>
                      </a:pPr>
                      <a:r>
                        <a:rPr kumimoji="0" lang="ar-AE" sz="1600" b="0"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الد</a:t>
                      </a:r>
                      <a:r>
                        <a:rPr kumimoji="0" lang="ar-EG" sz="1600" b="0"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رس:</a:t>
                      </a:r>
                      <a:r>
                        <a:rPr kumimoji="0" lang="ar-AE" sz="1600" b="0"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 فرز الصغير والكبير </a:t>
                      </a:r>
                      <a:endParaRPr kumimoji="0" lang="ar-SA" sz="1600" b="0"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أنشطة تحفيزية تساعد على </a:t>
                      </a:r>
                      <a:r>
                        <a:rPr kumimoji="0" lang="ar-EG" sz="1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تع</a:t>
                      </a:r>
                      <a:r>
                        <a:rPr kumimoji="0" lang="ar-AE" sz="1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ليم الطفل </a:t>
                      </a:r>
                      <a:r>
                        <a:rPr kumimoji="0" lang="ar-EG" sz="1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مفهوم كبير وصغير بطريقة سهلة ومن خامات البيئة التي حولك ، يجب استخدام بطاقات مكتوب فيها كبير وصغير حتى لو لم يكن طفلك يعرف القراءة ، فهو سيحفظ شكل الكلمة وهذا سيساعده على القراءة فيما بعد .</a:t>
                      </a:r>
                      <a:endParaRPr kumimoji="0" lang="ar-AE" sz="1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AE" sz="1600" b="0"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أدوات النشاط</a:t>
                      </a:r>
                      <a:endParaRPr kumimoji="0" lang="ar-EG" sz="1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sz="1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سجادة صغيرة – طبق – أشياء متماثلة ومختلفة في الحجم - بطاقتان مكتوب فيهما ( كبير – صغير )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sz="1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a:t>
                      </a:r>
                      <a:r>
                        <a:rPr kumimoji="0" lang="ar-EG" sz="1600" b="0"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النشاط :</a:t>
                      </a:r>
                      <a:endParaRPr kumimoji="0" lang="ar-EG" sz="1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sz="1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1- </a:t>
                      </a:r>
                      <a:r>
                        <a:rPr kumimoji="0" lang="ar-AE" sz="1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فرد</a:t>
                      </a:r>
                      <a:r>
                        <a:rPr kumimoji="0" lang="ar-EG" sz="1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السجادة على الطاولة ، </a:t>
                      </a:r>
                      <a:r>
                        <a:rPr kumimoji="0" lang="ar-AE" sz="1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وضع </a:t>
                      </a:r>
                      <a:r>
                        <a:rPr kumimoji="0" lang="ar-EG" sz="1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الطبق أعلى يسار السجادة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ar-EG" sz="1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sz="1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2- </a:t>
                      </a:r>
                      <a:r>
                        <a:rPr kumimoji="0" lang="ar-AE" sz="1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نأخذ بطاقتين ونضعها </a:t>
                      </a:r>
                      <a:r>
                        <a:rPr kumimoji="0" lang="ar-EG" sz="1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على السجادة و</a:t>
                      </a:r>
                      <a:r>
                        <a:rPr kumimoji="0" lang="ar-AE" sz="1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ن</a:t>
                      </a:r>
                      <a:r>
                        <a:rPr kumimoji="0" lang="ar-EG" sz="1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قول كبير/صغير .</a:t>
                      </a:r>
                      <a:endParaRPr kumimoji="0" lang="ar-AE" sz="1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ar-EG" sz="1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sz="1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3- </a:t>
                      </a:r>
                      <a:r>
                        <a:rPr kumimoji="0" lang="ar-AE" sz="1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فرز </a:t>
                      </a:r>
                      <a:r>
                        <a:rPr kumimoji="0" lang="ar-EG" sz="1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الأشياء </a:t>
                      </a:r>
                      <a:r>
                        <a:rPr kumimoji="0" lang="ar-AE" sz="1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من خلال إخراجها </a:t>
                      </a:r>
                      <a:r>
                        <a:rPr kumimoji="0" lang="ar-EG" sz="1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من الطبق و</a:t>
                      </a:r>
                      <a:r>
                        <a:rPr kumimoji="0" lang="ar-AE" sz="1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a:t>
                      </a:r>
                      <a:r>
                        <a:rPr kumimoji="0" lang="ar-EG" sz="1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ضعهما تحت البطاقتين في المكان المناسب لهما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sz="1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a:t>
                      </a:r>
                      <a:r>
                        <a:rPr kumimoji="0" lang="ar-EG" sz="1600" b="0"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الهدف : </a:t>
                      </a:r>
                      <a:endParaRPr kumimoji="0" lang="ar-EG" sz="1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sz="1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1-  يتعلم الطفل مفهوم صغير وكبير عن طريق حاسة النظر واللمس.</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ar-EG" sz="1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sz="1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2- يميز الطفل بين كلمتي كبير وصغير </a:t>
                      </a:r>
                      <a:endParaRPr kumimoji="0" lang="ar-AE" sz="12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ar-AE" sz="12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AE" sz="1600" b="0" i="0" u="none" strike="noStrike" kern="1200" cap="none" spc="0" normalizeH="0" baseline="0" noProof="0" dirty="0" smtClean="0">
                          <a:ln>
                            <a:noFill/>
                          </a:ln>
                          <a:solidFill>
                            <a:srgbClr val="FF0000"/>
                          </a:solidFill>
                          <a:effectLst/>
                          <a:uLnTx/>
                          <a:uFillTx/>
                          <a:latin typeface="Sakkal Majalla" panose="02000000000000000000" pitchFamily="2" charset="-78"/>
                          <a:ea typeface="+mn-ea"/>
                          <a:cs typeface="Sakkal Majalla" panose="02000000000000000000" pitchFamily="2" charset="-78"/>
                        </a:rPr>
                        <a:t>النشاط الفني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AE" sz="12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يلصق الطالب من خامات البيئة في مجموعتين (كبير وصغير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ar-AE" sz="12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AE" sz="1600" b="0" i="0" u="none" strike="noStrike" kern="1200" cap="none" spc="0" normalizeH="0" baseline="0" noProof="0" dirty="0" smtClean="0">
                          <a:ln>
                            <a:noFill/>
                          </a:ln>
                          <a:solidFill>
                            <a:srgbClr val="FF0000"/>
                          </a:solidFill>
                          <a:effectLst/>
                          <a:uLnTx/>
                          <a:uFillTx/>
                          <a:latin typeface="Sakkal Majalla" panose="02000000000000000000" pitchFamily="2" charset="-78"/>
                          <a:ea typeface="+mn-ea"/>
                          <a:cs typeface="Sakkal Majalla" panose="02000000000000000000" pitchFamily="2" charset="-78"/>
                        </a:rPr>
                        <a:t>النشاط الرياضي:</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AE" sz="12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يجمعالطالب الكور الصغيرة الحجم في وعاء ويركل بالكور الكبيرةالحجم داخل الشبكه</a:t>
                      </a:r>
                      <a:endParaRPr kumimoji="0" lang="ar-AE" sz="1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ar-EG" sz="16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endParaRPr kumimoji="0" lang="ar-AE" sz="1600" b="0" i="0" u="none" strike="noStrike" kern="1200" cap="none" spc="0" normalizeH="0" baseline="0" dirty="0">
                        <a:ln>
                          <a:noFill/>
                        </a:ln>
                        <a:solidFill>
                          <a:srgbClr val="FF0000"/>
                        </a:solidFill>
                        <a:effectLst/>
                        <a:uLnTx/>
                        <a:uFillTx/>
                        <a:latin typeface="Sakkal Majalla" panose="02000000000000000000" pitchFamily="2" charset="-78"/>
                        <a:ea typeface="+mn-ea"/>
                        <a:cs typeface="Sakkal Majalla" panose="02000000000000000000" pitchFamily="2" charset="-78"/>
                      </a:endParaRPr>
                    </a:p>
                    <a:p>
                      <a:pPr algn="ctr" rtl="1"/>
                      <a:r>
                        <a:rPr lang="ar-AE" sz="1600" b="1" kern="1200" baseline="0" dirty="0">
                          <a:solidFill>
                            <a:schemeClr val="tx1"/>
                          </a:solidFill>
                          <a:latin typeface="Sakkal Majalla" panose="02000000000000000000" pitchFamily="2" charset="-78"/>
                          <a:ea typeface="+mn-ea"/>
                          <a:cs typeface="Sakkal Majalla" panose="02000000000000000000" pitchFamily="2" charset="-78"/>
                        </a:rPr>
                        <a:t>أنشطة مهارية </a:t>
                      </a:r>
                    </a:p>
                    <a:p>
                      <a:pPr algn="ctr" rtl="1"/>
                      <a:endParaRPr lang="ar-AE" sz="1600" b="1"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 xmlns:a16="http://schemas.microsoft.com/office/drawing/2014/main" val="10000"/>
                  </a:ext>
                </a:extLst>
              </a:tr>
              <a:tr h="39360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baseline="0">
                          <a:latin typeface="Sakkal Majalla" panose="02000000000000000000" pitchFamily="2" charset="-78"/>
                          <a:cs typeface="Sakkal Majalla" panose="02000000000000000000" pitchFamily="2" charset="-78"/>
                        </a:rPr>
                        <a:t>أن يبحث الطفل عن الاشياء المتماثلة والختلفة في الحجم (كبير وصغير أو طويل وقصير )</a:t>
                      </a:r>
                      <a:endParaRPr lang="ar-EG" sz="1200" b="1"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600" b="1" baseline="0" dirty="0">
                          <a:latin typeface="Sakkal Majalla" panose="02000000000000000000" pitchFamily="2" charset="-78"/>
                          <a:cs typeface="Sakkal Majalla" panose="02000000000000000000" pitchFamily="2" charset="-78"/>
                        </a:rPr>
                        <a:t>الواجب المنزلي </a:t>
                      </a:r>
                      <a:endParaRPr lang="en-US" sz="16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 xmlns:a16="http://schemas.microsoft.com/office/drawing/2014/main" val="10001"/>
                  </a:ext>
                </a:extLst>
              </a:tr>
              <a:tr h="938862">
                <a:tc>
                  <a:txBody>
                    <a:bodyPr/>
                    <a:lstStyle/>
                    <a:p>
                      <a:pPr algn="r" rtl="1"/>
                      <a:r>
                        <a:rPr lang="ar-AE" sz="1200" b="1" baseline="0" dirty="0">
                          <a:latin typeface="Sakkal Majalla" panose="02000000000000000000" pitchFamily="2" charset="-78"/>
                          <a:cs typeface="Sakkal Majalla" panose="02000000000000000000" pitchFamily="2" charset="-78"/>
                        </a:rPr>
                        <a:t>التعرف على الكبير والصغير من خلال الحيوانات </a:t>
                      </a:r>
                      <a:endParaRPr lang="en-US" sz="1200" b="1" baseline="0" dirty="0">
                        <a:latin typeface="Sakkal Majalla" panose="02000000000000000000" pitchFamily="2" charset="-78"/>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b="1" baseline="0" dirty="0">
                        <a:latin typeface="Sakkal Majalla" panose="02000000000000000000" pitchFamily="2" charset="-78"/>
                        <a:cs typeface="Sakkal Majalla" panose="02000000000000000000" pitchFamily="2" charset="-78"/>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600" b="1" baseline="0" dirty="0">
                          <a:latin typeface="Sakkal Majalla" panose="02000000000000000000" pitchFamily="2" charset="-78"/>
                          <a:cs typeface="Sakkal Majalla" panose="02000000000000000000" pitchFamily="2" charset="-78"/>
                        </a:rPr>
                        <a:t>تمارين الكترونية</a:t>
                      </a:r>
                      <a:endParaRPr lang="en-US" sz="16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r h="781278">
                <a:tc>
                  <a:txBody>
                    <a:bodyPr/>
                    <a:lstStyle/>
                    <a:p>
                      <a:pPr algn="r" rtl="1"/>
                      <a:r>
                        <a:rPr lang="ar-EG" sz="1200" b="1" baseline="0" dirty="0">
                          <a:latin typeface="Sakkal Majalla" panose="02000000000000000000" pitchFamily="2" charset="-78"/>
                          <a:cs typeface="Sakkal Majalla" panose="02000000000000000000" pitchFamily="2" charset="-78"/>
                        </a:rPr>
                        <a:t>جيد </a:t>
                      </a:r>
                      <a:r>
                        <a:rPr lang="ar-AE" sz="1200" b="1" baseline="0" dirty="0" smtClean="0">
                          <a:latin typeface="Sakkal Majalla" panose="02000000000000000000" pitchFamily="2" charset="-78"/>
                          <a:cs typeface="Sakkal Majalla" panose="02000000000000000000" pitchFamily="2" charset="-78"/>
                        </a:rPr>
                        <a:t>:</a:t>
                      </a:r>
                      <a:r>
                        <a:rPr lang="ar-EG" sz="1200" b="1" baseline="0" dirty="0" smtClean="0">
                          <a:latin typeface="Sakkal Majalla" panose="02000000000000000000" pitchFamily="2" charset="-78"/>
                          <a:cs typeface="Sakkal Majalla" panose="02000000000000000000" pitchFamily="2" charset="-78"/>
                        </a:rPr>
                        <a:t>ان </a:t>
                      </a:r>
                      <a:r>
                        <a:rPr lang="ar-AE" sz="1200" b="1" baseline="0" dirty="0">
                          <a:latin typeface="Sakkal Majalla" panose="02000000000000000000" pitchFamily="2" charset="-78"/>
                          <a:cs typeface="Sakkal Majalla" panose="02000000000000000000" pitchFamily="2" charset="-78"/>
                        </a:rPr>
                        <a:t>يميز</a:t>
                      </a:r>
                      <a:r>
                        <a:rPr lang="ar-EG" sz="1200" b="1" baseline="0" dirty="0">
                          <a:latin typeface="Sakkal Majalla" panose="02000000000000000000" pitchFamily="2" charset="-78"/>
                          <a:cs typeface="Sakkal Majalla" panose="02000000000000000000" pitchFamily="2" charset="-78"/>
                        </a:rPr>
                        <a:t> الطفل  3/4    من </a:t>
                      </a:r>
                      <a:r>
                        <a:rPr lang="ar-AE" sz="1200" b="1" baseline="0" dirty="0">
                          <a:latin typeface="Sakkal Majalla" panose="02000000000000000000" pitchFamily="2" charset="-78"/>
                          <a:cs typeface="Sakkal Majalla" panose="02000000000000000000" pitchFamily="2" charset="-78"/>
                        </a:rPr>
                        <a:t>الحجم</a:t>
                      </a:r>
                      <a:r>
                        <a:rPr lang="ar-EG" sz="1200" b="1" baseline="0" dirty="0">
                          <a:latin typeface="Sakkal Majalla" panose="02000000000000000000" pitchFamily="2" charset="-78"/>
                          <a:cs typeface="Sakkal Majalla" panose="02000000000000000000" pitchFamily="2" charset="-78"/>
                        </a:rPr>
                        <a:t>       متوسط :ان </a:t>
                      </a:r>
                      <a:r>
                        <a:rPr lang="ar-AE" sz="1200" b="1" baseline="0" dirty="0">
                          <a:latin typeface="Sakkal Majalla" panose="02000000000000000000" pitchFamily="2" charset="-78"/>
                          <a:cs typeface="Sakkal Majalla" panose="02000000000000000000" pitchFamily="2" charset="-78"/>
                        </a:rPr>
                        <a:t>يميز </a:t>
                      </a:r>
                      <a:r>
                        <a:rPr lang="ar-EG" sz="1200" b="1" baseline="0" dirty="0">
                          <a:latin typeface="Sakkal Majalla" panose="02000000000000000000" pitchFamily="2" charset="-78"/>
                          <a:cs typeface="Sakkal Majalla" panose="02000000000000000000" pitchFamily="2" charset="-78"/>
                        </a:rPr>
                        <a:t> الطفل 2/4  من </a:t>
                      </a:r>
                      <a:r>
                        <a:rPr lang="ar-AE" sz="1200" b="1" baseline="0" dirty="0">
                          <a:latin typeface="Sakkal Majalla" panose="02000000000000000000" pitchFamily="2" charset="-78"/>
                          <a:cs typeface="Sakkal Majalla" panose="02000000000000000000" pitchFamily="2" charset="-78"/>
                        </a:rPr>
                        <a:t>الحجم</a:t>
                      </a:r>
                      <a:r>
                        <a:rPr lang="ar-EG" sz="1200" b="1" baseline="0" dirty="0">
                          <a:latin typeface="Sakkal Majalla" panose="02000000000000000000" pitchFamily="2" charset="-78"/>
                          <a:cs typeface="Sakkal Majalla" panose="02000000000000000000" pitchFamily="2" charset="-78"/>
                        </a:rPr>
                        <a:t>         ضعيف : ان </a:t>
                      </a:r>
                      <a:r>
                        <a:rPr lang="ar-AE" sz="1200" b="1" baseline="0" dirty="0">
                          <a:latin typeface="Sakkal Majalla" panose="02000000000000000000" pitchFamily="2" charset="-78"/>
                          <a:cs typeface="Sakkal Majalla" panose="02000000000000000000" pitchFamily="2" charset="-78"/>
                        </a:rPr>
                        <a:t>يميز </a:t>
                      </a:r>
                      <a:r>
                        <a:rPr lang="ar-EG" sz="1200" b="1" baseline="0" dirty="0">
                          <a:latin typeface="Sakkal Majalla" panose="02000000000000000000" pitchFamily="2" charset="-78"/>
                          <a:cs typeface="Sakkal Majalla" panose="02000000000000000000" pitchFamily="2" charset="-78"/>
                        </a:rPr>
                        <a:t> الطفل 1/4 من </a:t>
                      </a:r>
                      <a:r>
                        <a:rPr lang="ar-AE" sz="1200" b="1" baseline="0" dirty="0">
                          <a:latin typeface="Sakkal Majalla" panose="02000000000000000000" pitchFamily="2" charset="-78"/>
                          <a:cs typeface="Sakkal Majalla" panose="02000000000000000000" pitchFamily="2" charset="-78"/>
                        </a:rPr>
                        <a:t>الحجم</a:t>
                      </a:r>
                      <a:r>
                        <a:rPr lang="ar-EG" sz="1200" b="1" baseline="0" dirty="0">
                          <a:latin typeface="Sakkal Majalla" panose="02000000000000000000" pitchFamily="2" charset="-78"/>
                          <a:cs typeface="Sakkal Majalla" panose="02000000000000000000" pitchFamily="2" charset="-78"/>
                        </a:rPr>
                        <a:t>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600" b="1" dirty="0">
                          <a:latin typeface="Sakkal Majalla" panose="02000000000000000000" pitchFamily="2" charset="-78"/>
                          <a:cs typeface="Sakkal Majalla" panose="02000000000000000000" pitchFamily="2" charset="-78"/>
                        </a:rPr>
                        <a:t>التقييم</a:t>
                      </a:r>
                      <a:endParaRPr lang="en-US" sz="16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 xmlns:a16="http://schemas.microsoft.com/office/drawing/2014/main" val="505768529"/>
                  </a:ext>
                </a:extLst>
              </a:tr>
            </a:tbl>
          </a:graphicData>
        </a:graphic>
      </p:graphicFrame>
      <p:sp>
        <p:nvSpPr>
          <p:cNvPr id="4" name="TextBox 3"/>
          <p:cNvSpPr txBox="1"/>
          <p:nvPr/>
        </p:nvSpPr>
        <p:spPr>
          <a:xfrm rot="10800000" flipH="1" flipV="1">
            <a:off x="5033790" y="5394656"/>
            <a:ext cx="2007496"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1400" b="1" dirty="0">
                <a:solidFill>
                  <a:srgbClr val="FF0000"/>
                </a:solidFill>
                <a:latin typeface="Arial" panose="020B0604020202020204" pitchFamily="34" charset="0"/>
                <a:cs typeface="Arial" panose="020B0604020202020204" pitchFamily="34" charset="0"/>
              </a:rPr>
              <a:t>الأستمتاع بالأنشودة الغنائية</a:t>
            </a:r>
            <a:r>
              <a:rPr kumimoji="0" lang="ar-AE"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ounded Rectangle 4"/>
          <p:cNvSpPr/>
          <p:nvPr/>
        </p:nvSpPr>
        <p:spPr>
          <a:xfrm>
            <a:off x="7215002" y="5377425"/>
            <a:ext cx="3532092" cy="46166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lvl="0" algn="ctr">
              <a:defRPr/>
            </a:pPr>
            <a:r>
              <a:rPr lang="en-US" dirty="0">
                <a:solidFill>
                  <a:prstClr val="black"/>
                </a:solidFill>
                <a:hlinkClick r:id="rId3"/>
              </a:rPr>
              <a:t>https://youtu.be/XAMtgyiUhIo</a:t>
            </a:r>
            <a:r>
              <a:rPr lang="en-US" dirty="0">
                <a:solidFill>
                  <a:prstClr val="black"/>
                </a:solidFill>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Date Placeholder 7"/>
          <p:cNvSpPr>
            <a:spLocks noGrp="1"/>
          </p:cNvSpPr>
          <p:nvPr>
            <p:ph type="dt" sz="half" idx="10"/>
          </p:nvPr>
        </p:nvSpPr>
        <p:spPr/>
        <p:txBody>
          <a:bodyPr/>
          <a:lstStyle/>
          <a:p>
            <a:fld id="{13E19267-0502-414C-ADC8-E730C18BC296}" type="datetime3">
              <a:rPr lang="en-US" smtClean="0"/>
              <a:t>29 November 2020</a:t>
            </a:fld>
            <a:endParaRPr lang="en-GB" dirty="0"/>
          </a:p>
        </p:txBody>
      </p:sp>
      <p:sp>
        <p:nvSpPr>
          <p:cNvPr id="9" name="Slide Number Placeholder 8"/>
          <p:cNvSpPr>
            <a:spLocks noGrp="1"/>
          </p:cNvSpPr>
          <p:nvPr>
            <p:ph type="sldNum" sz="quarter" idx="12"/>
          </p:nvPr>
        </p:nvSpPr>
        <p:spPr/>
        <p:txBody>
          <a:bodyPr/>
          <a:lstStyle/>
          <a:p>
            <a:fld id="{60F9F505-338F-4A63-8E60-F3E66EC2060F}" type="slidenum">
              <a:rPr lang="en-GB" smtClean="0"/>
              <a:t>4</a:t>
            </a:fld>
            <a:endParaRPr lang="en-GB"/>
          </a:p>
        </p:txBody>
      </p:sp>
      <p:pic>
        <p:nvPicPr>
          <p:cNvPr id="6" name="Picture 5">
            <a:extLst>
              <a:ext uri="{FF2B5EF4-FFF2-40B4-BE49-F238E27FC236}">
                <a16:creationId xmlns="" xmlns:a16="http://schemas.microsoft.com/office/drawing/2014/main" id="{3B04FCE4-3948-4579-AC1F-2E0358125921}"/>
              </a:ext>
            </a:extLst>
          </p:cNvPr>
          <p:cNvPicPr>
            <a:picLocks noChangeAspect="1"/>
          </p:cNvPicPr>
          <p:nvPr/>
        </p:nvPicPr>
        <p:blipFill>
          <a:blip r:embed="rId4"/>
          <a:stretch>
            <a:fillRect/>
          </a:stretch>
        </p:blipFill>
        <p:spPr>
          <a:xfrm>
            <a:off x="1631592" y="1264993"/>
            <a:ext cx="2944143" cy="2421544"/>
          </a:xfrm>
          <a:prstGeom prst="rect">
            <a:avLst/>
          </a:prstGeom>
        </p:spPr>
      </p:pic>
    </p:spTree>
    <p:extLst>
      <p:ext uri="{BB962C8B-B14F-4D97-AF65-F5344CB8AC3E}">
        <p14:creationId xmlns:p14="http://schemas.microsoft.com/office/powerpoint/2010/main" val="183423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45AB00-1C5C-4EB0-B93F-C03AB7A9BC6F}"/>
              </a:ext>
            </a:extLst>
          </p:cNvPr>
          <p:cNvSpPr>
            <a:spLocks noGrp="1"/>
          </p:cNvSpPr>
          <p:nvPr>
            <p:ph type="title"/>
          </p:nvPr>
        </p:nvSpPr>
        <p:spPr>
          <a:xfrm>
            <a:off x="3699026" y="287639"/>
            <a:ext cx="4685739" cy="832104"/>
          </a:xfrm>
        </p:spPr>
        <p:txBody>
          <a:bodyPr>
            <a:normAutofit/>
          </a:bodyPr>
          <a:lstStyle/>
          <a:p>
            <a:pPr algn="ctr"/>
            <a:r>
              <a:rPr lang="ar-EG" sz="1600" dirty="0">
                <a:latin typeface="Sakkal Majalla" panose="02000000000000000000" pitchFamily="2" charset="-78"/>
                <a:cs typeface="Sakkal Majalla" panose="02000000000000000000" pitchFamily="2" charset="-78"/>
              </a:rPr>
              <a:t>- </a:t>
            </a:r>
            <a:r>
              <a:rPr lang="ar-AE" sz="1600" dirty="0">
                <a:latin typeface="Sakkal Majalla" panose="02000000000000000000" pitchFamily="2" charset="-78"/>
                <a:cs typeface="Sakkal Majalla" panose="02000000000000000000" pitchFamily="2" charset="-78"/>
              </a:rPr>
              <a:t>ضع دائرة حول  الشي الكبير </a:t>
            </a:r>
            <a:r>
              <a:rPr lang="ar-EG" sz="1600" dirty="0">
                <a:latin typeface="Sakkal Majalla" panose="02000000000000000000" pitchFamily="2" charset="-78"/>
                <a:cs typeface="Sakkal Majalla" panose="02000000000000000000" pitchFamily="2" charset="-78"/>
              </a:rPr>
              <a:t/>
            </a:r>
            <a:br>
              <a:rPr lang="ar-EG" sz="1600" dirty="0">
                <a:latin typeface="Sakkal Majalla" panose="02000000000000000000" pitchFamily="2" charset="-78"/>
                <a:cs typeface="Sakkal Majalla" panose="02000000000000000000" pitchFamily="2" charset="-78"/>
              </a:rPr>
            </a:br>
            <a:r>
              <a:rPr lang="ar-AE" sz="1600" dirty="0">
                <a:latin typeface="Sakkal Majalla" panose="02000000000000000000" pitchFamily="2" charset="-78"/>
                <a:cs typeface="Sakkal Majalla" panose="02000000000000000000" pitchFamily="2" charset="-78"/>
              </a:rPr>
              <a:t> </a:t>
            </a:r>
            <a:endParaRPr lang="en-US" sz="1600" dirty="0">
              <a:latin typeface="Sakkal Majalla" panose="02000000000000000000" pitchFamily="2" charset="-78"/>
              <a:cs typeface="Sakkal Majalla" panose="02000000000000000000" pitchFamily="2" charset="-78"/>
            </a:endParaRPr>
          </a:p>
        </p:txBody>
      </p:sp>
      <p:sp>
        <p:nvSpPr>
          <p:cNvPr id="4" name="Slide Number Placeholder 3">
            <a:extLst>
              <a:ext uri="{FF2B5EF4-FFF2-40B4-BE49-F238E27FC236}">
                <a16:creationId xmlns="" xmlns:a16="http://schemas.microsoft.com/office/drawing/2014/main" id="{1D6158BA-8D0B-4C52-9952-51D361C7F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C0CDE5-970C-4CC4-BF43-0DA127E73E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 xmlns:a16="http://schemas.microsoft.com/office/drawing/2014/main" id="{3F01FF90-4F07-4847-A2C6-B2629E620DD1}"/>
              </a:ext>
            </a:extLst>
          </p:cNvPr>
          <p:cNvPicPr>
            <a:picLocks noChangeAspect="1"/>
          </p:cNvPicPr>
          <p:nvPr/>
        </p:nvPicPr>
        <p:blipFill>
          <a:blip r:embed="rId2"/>
          <a:stretch>
            <a:fillRect/>
          </a:stretch>
        </p:blipFill>
        <p:spPr>
          <a:xfrm>
            <a:off x="5404727" y="2168525"/>
            <a:ext cx="4306719" cy="3009900"/>
          </a:xfrm>
          <a:prstGeom prst="rect">
            <a:avLst/>
          </a:prstGeom>
        </p:spPr>
      </p:pic>
    </p:spTree>
    <p:extLst>
      <p:ext uri="{BB962C8B-B14F-4D97-AF65-F5344CB8AC3E}">
        <p14:creationId xmlns:p14="http://schemas.microsoft.com/office/powerpoint/2010/main" val="3461548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45AB00-1C5C-4EB0-B93F-C03AB7A9BC6F}"/>
              </a:ext>
            </a:extLst>
          </p:cNvPr>
          <p:cNvSpPr>
            <a:spLocks noGrp="1"/>
          </p:cNvSpPr>
          <p:nvPr>
            <p:ph type="title"/>
          </p:nvPr>
        </p:nvSpPr>
        <p:spPr>
          <a:xfrm>
            <a:off x="3699026" y="253772"/>
            <a:ext cx="4685739" cy="832104"/>
          </a:xfrm>
        </p:spPr>
        <p:txBody>
          <a:bodyPr anchor="b">
            <a:normAutofit/>
          </a:bodyPr>
          <a:lstStyle/>
          <a:p>
            <a:pPr algn="ctr"/>
            <a:r>
              <a:rPr lang="ar-EG" sz="1600" dirty="0">
                <a:latin typeface="Sakkal Majalla" panose="02000000000000000000" pitchFamily="2" charset="-78"/>
                <a:cs typeface="Sakkal Majalla" panose="02000000000000000000" pitchFamily="2" charset="-78"/>
              </a:rPr>
              <a:t>.</a:t>
            </a:r>
            <a:r>
              <a:rPr lang="ar-AE" sz="1600" dirty="0">
                <a:latin typeface="Sakkal Majalla" panose="02000000000000000000" pitchFamily="2" charset="-78"/>
                <a:cs typeface="Sakkal Majalla" panose="02000000000000000000" pitchFamily="2" charset="-78"/>
              </a:rPr>
              <a:t>أين مكان القطة ؟ أين مكان الكلب ؟</a:t>
            </a:r>
            <a:r>
              <a:rPr lang="ar-EG" sz="1600" dirty="0">
                <a:latin typeface="Sakkal Majalla" panose="02000000000000000000" pitchFamily="2" charset="-78"/>
                <a:cs typeface="Sakkal Majalla" panose="02000000000000000000" pitchFamily="2" charset="-78"/>
              </a:rPr>
              <a:t/>
            </a:r>
            <a:br>
              <a:rPr lang="ar-EG" sz="1600" dirty="0">
                <a:latin typeface="Sakkal Majalla" panose="02000000000000000000" pitchFamily="2" charset="-78"/>
                <a:cs typeface="Sakkal Majalla" panose="02000000000000000000" pitchFamily="2" charset="-78"/>
              </a:rPr>
            </a:br>
            <a:r>
              <a:rPr lang="ar-AE" sz="1600" dirty="0">
                <a:latin typeface="Sakkal Majalla" panose="02000000000000000000" pitchFamily="2" charset="-78"/>
                <a:cs typeface="Sakkal Majalla" panose="02000000000000000000" pitchFamily="2" charset="-78"/>
              </a:rPr>
              <a:t> </a:t>
            </a:r>
            <a:endParaRPr lang="en-US" sz="1600" dirty="0">
              <a:latin typeface="Sakkal Majalla" panose="02000000000000000000" pitchFamily="2" charset="-78"/>
              <a:cs typeface="Sakkal Majalla" panose="02000000000000000000" pitchFamily="2" charset="-78"/>
            </a:endParaRPr>
          </a:p>
        </p:txBody>
      </p:sp>
      <p:sp>
        <p:nvSpPr>
          <p:cNvPr id="4" name="Slide Number Placeholder 3">
            <a:extLst>
              <a:ext uri="{FF2B5EF4-FFF2-40B4-BE49-F238E27FC236}">
                <a16:creationId xmlns="" xmlns:a16="http://schemas.microsoft.com/office/drawing/2014/main" id="{1D6158BA-8D0B-4C52-9952-51D361C7F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C0CDE5-970C-4CC4-BF43-0DA127E73E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 name="Picture 7">
            <a:extLst>
              <a:ext uri="{FF2B5EF4-FFF2-40B4-BE49-F238E27FC236}">
                <a16:creationId xmlns="" xmlns:a16="http://schemas.microsoft.com/office/drawing/2014/main" id="{E48C9889-FE8C-41B8-8704-A233B65F90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499" y="1936749"/>
            <a:ext cx="3314701" cy="4419601"/>
          </a:xfrm>
          <a:prstGeom prst="rect">
            <a:avLst/>
          </a:prstGeom>
        </p:spPr>
      </p:pic>
    </p:spTree>
    <p:extLst>
      <p:ext uri="{BB962C8B-B14F-4D97-AF65-F5344CB8AC3E}">
        <p14:creationId xmlns:p14="http://schemas.microsoft.com/office/powerpoint/2010/main" val="1418032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45AB00-1C5C-4EB0-B93F-C03AB7A9BC6F}"/>
              </a:ext>
            </a:extLst>
          </p:cNvPr>
          <p:cNvSpPr>
            <a:spLocks noGrp="1"/>
          </p:cNvSpPr>
          <p:nvPr>
            <p:ph type="title"/>
          </p:nvPr>
        </p:nvSpPr>
        <p:spPr>
          <a:xfrm>
            <a:off x="3699026" y="287639"/>
            <a:ext cx="4685739" cy="832104"/>
          </a:xfrm>
        </p:spPr>
        <p:txBody>
          <a:bodyPr>
            <a:normAutofit/>
          </a:bodyPr>
          <a:lstStyle/>
          <a:p>
            <a:pPr algn="ctr"/>
            <a:r>
              <a:rPr lang="ar-EG" sz="1600" dirty="0">
                <a:latin typeface="Sakkal Majalla" panose="02000000000000000000" pitchFamily="2" charset="-78"/>
                <a:cs typeface="Sakkal Majalla" panose="02000000000000000000" pitchFamily="2" charset="-78"/>
              </a:rPr>
              <a:t>-</a:t>
            </a:r>
            <a:r>
              <a:rPr lang="ar-AE" sz="1600" dirty="0">
                <a:latin typeface="Sakkal Majalla" panose="02000000000000000000" pitchFamily="2" charset="-78"/>
                <a:cs typeface="Sakkal Majalla" panose="02000000000000000000" pitchFamily="2" charset="-78"/>
              </a:rPr>
              <a:t> حوط الشكل الطويل </a:t>
            </a:r>
            <a:r>
              <a:rPr lang="ar-EG" sz="1600" dirty="0">
                <a:latin typeface="Sakkal Majalla" panose="02000000000000000000" pitchFamily="2" charset="-78"/>
                <a:cs typeface="Sakkal Majalla" panose="02000000000000000000" pitchFamily="2" charset="-78"/>
              </a:rPr>
              <a:t/>
            </a:r>
            <a:br>
              <a:rPr lang="ar-EG" sz="1600" dirty="0">
                <a:latin typeface="Sakkal Majalla" panose="02000000000000000000" pitchFamily="2" charset="-78"/>
                <a:cs typeface="Sakkal Majalla" panose="02000000000000000000" pitchFamily="2" charset="-78"/>
              </a:rPr>
            </a:br>
            <a:r>
              <a:rPr lang="ar-AE" sz="1600" dirty="0">
                <a:latin typeface="Sakkal Majalla" panose="02000000000000000000" pitchFamily="2" charset="-78"/>
                <a:cs typeface="Sakkal Majalla" panose="02000000000000000000" pitchFamily="2" charset="-78"/>
              </a:rPr>
              <a:t> </a:t>
            </a:r>
            <a:endParaRPr lang="en-US" sz="1600" dirty="0">
              <a:latin typeface="Sakkal Majalla" panose="02000000000000000000" pitchFamily="2" charset="-78"/>
              <a:cs typeface="Sakkal Majalla" panose="02000000000000000000" pitchFamily="2" charset="-78"/>
            </a:endParaRPr>
          </a:p>
        </p:txBody>
      </p:sp>
      <p:sp>
        <p:nvSpPr>
          <p:cNvPr id="4" name="Slide Number Placeholder 3">
            <a:extLst>
              <a:ext uri="{FF2B5EF4-FFF2-40B4-BE49-F238E27FC236}">
                <a16:creationId xmlns="" xmlns:a16="http://schemas.microsoft.com/office/drawing/2014/main" id="{1D6158BA-8D0B-4C52-9952-51D361C7F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C0CDE5-970C-4CC4-BF43-0DA127E73E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 xmlns:a16="http://schemas.microsoft.com/office/drawing/2014/main" id="{ABDD1EB8-4451-4189-8E9E-03E892FC4880}"/>
              </a:ext>
            </a:extLst>
          </p:cNvPr>
          <p:cNvPicPr>
            <a:picLocks noChangeAspect="1"/>
          </p:cNvPicPr>
          <p:nvPr/>
        </p:nvPicPr>
        <p:blipFill>
          <a:blip r:embed="rId2"/>
          <a:stretch>
            <a:fillRect/>
          </a:stretch>
        </p:blipFill>
        <p:spPr>
          <a:xfrm>
            <a:off x="6200164" y="2305578"/>
            <a:ext cx="3635279" cy="4143728"/>
          </a:xfrm>
          <a:prstGeom prst="rect">
            <a:avLst/>
          </a:prstGeom>
        </p:spPr>
      </p:pic>
      <p:pic>
        <p:nvPicPr>
          <p:cNvPr id="7" name="Picture 6">
            <a:extLst>
              <a:ext uri="{FF2B5EF4-FFF2-40B4-BE49-F238E27FC236}">
                <a16:creationId xmlns="" xmlns:a16="http://schemas.microsoft.com/office/drawing/2014/main" id="{E349F5D4-A21A-4352-B78D-FE355533AD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5890" y="1955622"/>
            <a:ext cx="4264378" cy="4264378"/>
          </a:xfrm>
          <a:prstGeom prst="rect">
            <a:avLst/>
          </a:prstGeom>
        </p:spPr>
      </p:pic>
    </p:spTree>
    <p:extLst>
      <p:ext uri="{BB962C8B-B14F-4D97-AF65-F5344CB8AC3E}">
        <p14:creationId xmlns:p14="http://schemas.microsoft.com/office/powerpoint/2010/main" val="15813699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F0A00B7A297B40A126585C06040BF9" ma:contentTypeVersion="13" ma:contentTypeDescription="Create a new document." ma:contentTypeScope="" ma:versionID="e211a196983eb4ca7a51c67aa200c8b9">
  <xsd:schema xmlns:xsd="http://www.w3.org/2001/XMLSchema" xmlns:xs="http://www.w3.org/2001/XMLSchema" xmlns:p="http://schemas.microsoft.com/office/2006/metadata/properties" xmlns:ns3="0860e916-1933-4f54-bf75-902e7a9d18bb" xmlns:ns4="c1803469-1359-4921-b8b2-4aa11e6de6e4" targetNamespace="http://schemas.microsoft.com/office/2006/metadata/properties" ma:root="true" ma:fieldsID="fbe2735384649c69160ac846166d8c23" ns3:_="" ns4:_="">
    <xsd:import namespace="0860e916-1933-4f54-bf75-902e7a9d18bb"/>
    <xsd:import namespace="c1803469-1359-4921-b8b2-4aa11e6de6e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60e916-1933-4f54-bf75-902e7a9d18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803469-1359-4921-b8b2-4aa11e6de6e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E79A6E-C66F-474D-AEC3-AC8B4C5AC1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60e916-1933-4f54-bf75-902e7a9d18bb"/>
    <ds:schemaRef ds:uri="c1803469-1359-4921-b8b2-4aa11e6de6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EED42B-3B47-45C2-9F50-0B4533C0F1E3}">
  <ds:schemaRefs>
    <ds:schemaRef ds:uri="http://schemas.microsoft.com/office/2006/documentManagement/types"/>
    <ds:schemaRef ds:uri="http://schemas.microsoft.com/office/infopath/2007/PartnerControls"/>
    <ds:schemaRef ds:uri="c1803469-1359-4921-b8b2-4aa11e6de6e4"/>
    <ds:schemaRef ds:uri="http://purl.org/dc/elements/1.1/"/>
    <ds:schemaRef ds:uri="http://schemas.microsoft.com/office/2006/metadata/properties"/>
    <ds:schemaRef ds:uri="0860e916-1933-4f54-bf75-902e7a9d18bb"/>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B1D1AD35-AF57-4B32-8A96-2853E34EF9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6438</TotalTime>
  <Words>484</Words>
  <Application>Microsoft Office PowerPoint</Application>
  <PresentationFormat>Widescreen</PresentationFormat>
  <Paragraphs>113</Paragraphs>
  <Slides>7</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vt:i4>
      </vt:variant>
    </vt:vector>
  </HeadingPairs>
  <TitlesOfParts>
    <vt:vector size="16" baseType="lpstr">
      <vt:lpstr>Arial</vt:lpstr>
      <vt:lpstr>cairo</vt:lpstr>
      <vt:lpstr>Calibri</vt:lpstr>
      <vt:lpstr>Calibri Light</vt:lpstr>
      <vt:lpstr>Franklin Gothic Book</vt:lpstr>
      <vt:lpstr>Sakkal Majalla</vt:lpstr>
      <vt:lpstr>Times New Roman</vt:lpstr>
      <vt:lpstr>Office Theme</vt:lpstr>
      <vt:lpstr>1_Office Theme</vt:lpstr>
      <vt:lpstr>يميز  بين الاشياء الكبيرة و الصغيرة أو القصيرة والطويلة أو فوق وتحت</vt:lpstr>
      <vt:lpstr>PowerPoint Presentation</vt:lpstr>
      <vt:lpstr>PowerPoint Presentation</vt:lpstr>
      <vt:lpstr>PowerPoint Presentation</vt:lpstr>
      <vt:lpstr>- ضع دائرة حول  الشي الكبير   </vt:lpstr>
      <vt:lpstr>.أين مكان القطة ؟ أين مكان الكلب ؟  </vt:lpstr>
      <vt:lpstr>- حوط الشكل الطويل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العنوان الرئيسي للهدف</dc:title>
  <dc:creator>NADYAH NASSER ALKAABI</dc:creator>
  <cp:lastModifiedBy>Microsoft account</cp:lastModifiedBy>
  <cp:revision>286</cp:revision>
  <dcterms:created xsi:type="dcterms:W3CDTF">2020-07-26T19:33:45Z</dcterms:created>
  <dcterms:modified xsi:type="dcterms:W3CDTF">2020-11-29T07:41:34Z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0x01010020F0A00B7A297B40A126585C06040BF9</vt:lpwstr>
  </property>
</Properties>
</file>