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5"/>
  </p:notesMasterIdLst>
  <p:sldIdLst>
    <p:sldId id="267" r:id="rId6"/>
    <p:sldId id="257" r:id="rId7"/>
    <p:sldId id="258" r:id="rId8"/>
    <p:sldId id="264" r:id="rId9"/>
    <p:sldId id="269" r:id="rId10"/>
    <p:sldId id="272" r:id="rId11"/>
    <p:sldId id="270" r:id="rId12"/>
    <p:sldId id="27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10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10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10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25 December 2020</a:t>
            </a:r>
            <a:endParaRPr lang="en-GB" dirty="0"/>
          </a:p>
        </p:txBody>
      </p:sp>
      <p:sp>
        <p:nvSpPr>
          <p:cNvPr id="3" name="Footer Placeholder 2"/>
          <p:cNvSpPr>
            <a:spLocks noGrp="1"/>
          </p:cNvSpPr>
          <p:nvPr>
            <p:ph type="ftr" sz="quarter" idx="11"/>
          </p:nvPr>
        </p:nvSpPr>
        <p:spPr/>
        <p:txBody>
          <a:bodyPr/>
          <a:lstStyle/>
          <a:p>
            <a:r>
              <a:rPr lang="en-GB" dirty="0"/>
              <a:t>Goal No: </a:t>
            </a:r>
            <a:r>
              <a:rPr lang="ar-AE" sz="1200" dirty="0">
                <a:latin typeface="Arial" panose="020B0604020202020204" pitchFamily="34" charset="0"/>
                <a:cs typeface="+mn-cs"/>
              </a:rPr>
              <a:t>421</a:t>
            </a:r>
            <a:endParaRPr lang="en-GB" dirty="0"/>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a16="http://schemas.microsoft.com/office/drawing/2014/main" xmlns="" id="{5D8C9F03-3F18-4D63-B797-20C9E604BF4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a16="http://schemas.microsoft.com/office/drawing/2014/main" xmlns="" id="{DC5C89BE-6E1E-4046-8DD0-4F73306B7B36}"/>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a16="http://schemas.microsoft.com/office/drawing/2014/main" xmlns="" id="{EA68AC63-2BAB-467E-A4BD-DD829DE05E1A}"/>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a16="http://schemas.microsoft.com/office/drawing/2014/main" xmlns="" id="{1DA6D59B-397E-4811-8C79-77AB59DD22DE}"/>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a16="http://schemas.microsoft.com/office/drawing/2014/main" xmlns="" id="{E37A5B64-FE0E-4721-B0AD-A8C20613EC71}"/>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a16="http://schemas.microsoft.com/office/drawing/2014/main" xmlns="" id="{5FEFB028-9822-4D3B-BBDA-6718193A2CB3}"/>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xmlns="" id="{67F5B704-C1E2-454A-B49B-42BF5F966A5D}"/>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a16="http://schemas.microsoft.com/office/drawing/2014/main" xmlns="" id="{A292A45C-F962-4BD6-8ABF-5E2783AA8E65}"/>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a16="http://schemas.microsoft.com/office/drawing/2014/main" xmlns="" id="{1ECCFA08-2B02-4274-B6F3-C79771C5A0AE}"/>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xmlns="" id="{3F5023F1-52C5-49EB-B5B5-E7AE032246F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a16="http://schemas.microsoft.com/office/drawing/2014/main" xmlns="" id="{DEDDBD5F-F4EB-4D83-8544-177AC486265A}"/>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a16="http://schemas.microsoft.com/office/drawing/2014/main" xmlns="" id="{4D56BD4A-F4C6-4D05-9EB3-8A46311A8764}"/>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8346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10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10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10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10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10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dQCja4MBcY"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youtube.com/watch?v=8_4_F8EunR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ar/resource/7293461/%D8%A7%D9%84%D8%AA%D8%B9%D8%B1%D9%81-%D8%B9%D9%84%D9%89-%D8%A7%D9%84%D8%A7%D9%84%D9%88%D8%A7%D9%86-%D8%A7%D9%84%D8%A7%D8%B3%D8%A7%D8%B3%D9%8A%D8%A9"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يصنف  4 الوان الى مجموعات</a:t>
            </a:r>
            <a:endParaRPr lang="ru-R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مقدم الهدف: سحر محمد الحوسني</a:t>
            </a:r>
            <a:endParaRPr lang="ru-R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60968249"/>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المراجعة</a:t>
                      </a:r>
                      <a:r>
                        <a:rPr lang="ar-AE" sz="1200" b="1" dirty="0" smtClean="0">
                          <a:ln>
                            <a:noFill/>
                          </a:ln>
                          <a:latin typeface="Arial" panose="020B0604020202020204" pitchFamily="34" charset="0"/>
                          <a:cs typeface="Arial" panose="020B0604020202020204" pitchFamily="34" charset="0"/>
                        </a:rPr>
                        <a:t>: أ/ عفاف</a:t>
                      </a:r>
                      <a:r>
                        <a:rPr lang="ar-AE" sz="1200" b="1" baseline="0" dirty="0" smtClean="0">
                          <a:ln>
                            <a:noFill/>
                          </a:ln>
                          <a:latin typeface="Arial" panose="020B0604020202020204" pitchFamily="34" charset="0"/>
                          <a:cs typeface="Arial" panose="020B0604020202020204" pitchFamily="34" charset="0"/>
                        </a:rPr>
                        <a:t> الكربي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الإعداد : سحر محمد الحوسني</a:t>
                      </a:r>
                      <a:endParaRPr lang="en-US" sz="1200" b="1" kern="1200" baseline="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AE" sz="1200" b="1" kern="1200" baseline="0" dirty="0">
                          <a:ln>
                            <a:noFill/>
                          </a:ln>
                          <a:solidFill>
                            <a:schemeClr val="tx1"/>
                          </a:solidFill>
                          <a:latin typeface="Arial" panose="020B0604020202020204" pitchFamily="34" charset="0"/>
                          <a:ea typeface="+mn-ea"/>
                          <a:cs typeface="Arial" panose="020B0604020202020204" pitchFamily="34" charset="0"/>
                        </a:rPr>
                        <a:t>يصنف  4 الوان الى </a:t>
                      </a: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مجموعات</a:t>
                      </a:r>
                    </a:p>
                    <a:p>
                      <a:pPr algn="ctr" rtl="1" fontAlgn="ctr"/>
                      <a:r>
                        <a:rPr lang="ar-AE" sz="1200" b="1" kern="1200" baseline="0" dirty="0" smtClean="0">
                          <a:ln>
                            <a:noFill/>
                          </a:ln>
                          <a:solidFill>
                            <a:srgbClr val="FF0000"/>
                          </a:solidFill>
                          <a:latin typeface="Arial" panose="020B0604020202020204" pitchFamily="34" charset="0"/>
                          <a:ea typeface="+mn-ea"/>
                          <a:cs typeface="Arial" panose="020B0604020202020204" pitchFamily="34" charset="0"/>
                        </a:rPr>
                        <a:t>رقم الهدف (490)</a:t>
                      </a:r>
                      <a:endParaRPr lang="ar-AE" sz="1200" b="1" kern="1200" baseline="0" dirty="0">
                        <a:ln>
                          <a:noFill/>
                        </a:ln>
                        <a:solidFill>
                          <a:srgbClr val="FF0000"/>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mn-cs"/>
                        </a:rPr>
                        <a:t>الهدف 490</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الفئة العمرية: 5-6 </a:t>
                      </a:r>
                      <a:r>
                        <a:rPr lang="ar-AE" sz="1200" b="1" baseline="0" dirty="0">
                          <a:ln>
                            <a:noFill/>
                          </a:ln>
                          <a:latin typeface="Arial" panose="020B0604020202020204" pitchFamily="34" charset="0"/>
                          <a:cs typeface="Arial" panose="020B0604020202020204" pitchFamily="34" charset="0"/>
                        </a:rPr>
                        <a:t>سنوات</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فئة الإعاقة : </a:t>
                      </a: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الإعاقة الذهنية</a:t>
                      </a:r>
                      <a:r>
                        <a:rPr lang="en-US" sz="1200" b="1" kern="1200" baseline="0" dirty="0" smtClean="0">
                          <a:ln>
                            <a:noFill/>
                          </a:ln>
                          <a:solidFill>
                            <a:schemeClr val="tx1"/>
                          </a:solidFill>
                          <a:latin typeface="Arial" panose="020B0604020202020204" pitchFamily="34" charset="0"/>
                          <a:ea typeface="+mn-ea"/>
                          <a:cs typeface="Arial" panose="020B0604020202020204" pitchFamily="34" charset="0"/>
                        </a:rPr>
                        <a:t> </a:t>
                      </a:r>
                      <a:endParaRPr lang="en-US" sz="1200" b="1" kern="1200" baseline="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بيانات 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12628275"/>
                  </a:ext>
                </a:extLst>
              </a:tr>
              <a:tr h="5568603">
                <a:tc gridSpan="3">
                  <a:txBody>
                    <a:bodyPr/>
                    <a:lstStyle/>
                    <a:p>
                      <a:pPr marL="0" indent="0" algn="r" defTabSz="914400" rtl="1" eaLnBrk="1" latinLnBrk="0" hangingPunct="1">
                        <a:buFont typeface="Arial" panose="020B0604020202020204" pitchFamily="34" charset="0"/>
                        <a:buNone/>
                      </a:pPr>
                      <a:r>
                        <a:rPr lang="ar-AE" sz="1200" b="1" kern="1200" baseline="0" dirty="0">
                          <a:ln>
                            <a:noFill/>
                          </a:ln>
                          <a:solidFill>
                            <a:schemeClr val="tx1"/>
                          </a:solidFill>
                          <a:latin typeface="Arial" panose="020B0604020202020204" pitchFamily="34" charset="0"/>
                          <a:ea typeface="+mn-ea"/>
                          <a:cs typeface="Arial" panose="020B0604020202020204" pitchFamily="34" charset="0"/>
                        </a:rPr>
                        <a:t>قصة الألوان</a:t>
                      </a:r>
                    </a:p>
                    <a:p>
                      <a:pPr marL="0" indent="0" algn="r" defTabSz="914400" rtl="1" eaLnBrk="1" latinLnBrk="0" hangingPunct="1">
                        <a:buFont typeface="Arial" panose="020B0604020202020204" pitchFamily="34" charset="0"/>
                        <a:buNone/>
                      </a:pPr>
                      <a:r>
                        <a:rPr lang="ar-AE" sz="1200" b="1" kern="1200" baseline="0" dirty="0">
                          <a:ln>
                            <a:noFill/>
                          </a:ln>
                          <a:solidFill>
                            <a:schemeClr val="tx1"/>
                          </a:solidFill>
                          <a:latin typeface="Arial" panose="020B0604020202020204" pitchFamily="34" charset="0"/>
                          <a:ea typeface="+mn-ea"/>
                          <a:cs typeface="Arial" panose="020B0604020202020204" pitchFamily="34" charset="0"/>
                        </a:rPr>
                        <a:t> </a:t>
                      </a:r>
                    </a:p>
                    <a:p>
                      <a:pPr marL="0" indent="0" algn="r" defTabSz="914400" rtl="1" eaLnBrk="1" latinLnBrk="0" hangingPunct="1">
                        <a:buFont typeface="Arial" panose="020B0604020202020204" pitchFamily="34" charset="0"/>
                        <a:buNone/>
                      </a:pPr>
                      <a:r>
                        <a:rPr lang="ar-AE" sz="1200" b="1" kern="1200" baseline="0" dirty="0">
                          <a:ln>
                            <a:noFill/>
                          </a:ln>
                          <a:solidFill>
                            <a:schemeClr val="tx1"/>
                          </a:solidFill>
                          <a:latin typeface="Arial" panose="020B0604020202020204" pitchFamily="34" charset="0"/>
                          <a:ea typeface="+mn-ea"/>
                          <a:cs typeface="Arial" panose="020B0604020202020204" pitchFamily="34" charset="0"/>
                        </a:rPr>
                        <a:t>ذات يوم شعر حمد بالملل وهو يجلس داخل البيت. لذلك خرج حمد من المنزل ليتنزه قليلاً. مر حمد تحت شجرة بها خلية نحل، سقط بعض من قطرات العسل على رأس حمد. شعر حمد أصبح لونه أصفر.</a:t>
                      </a:r>
                    </a:p>
                    <a:p>
                      <a:pPr marL="0" indent="0" algn="r" defTabSz="914400" rtl="1" eaLnBrk="1" latinLnBrk="0" hangingPunct="1">
                        <a:buFont typeface="Arial" panose="020B0604020202020204" pitchFamily="34" charset="0"/>
                        <a:buNone/>
                      </a:pPr>
                      <a:r>
                        <a:rPr lang="ar-AE" sz="1200" b="1" kern="1200" baseline="0" dirty="0">
                          <a:ln>
                            <a:noFill/>
                          </a:ln>
                          <a:solidFill>
                            <a:schemeClr val="tx1"/>
                          </a:solidFill>
                          <a:latin typeface="Arial" panose="020B0604020202020204" pitchFamily="34" charset="0"/>
                          <a:ea typeface="+mn-ea"/>
                          <a:cs typeface="Arial" panose="020B0604020202020204" pitchFamily="34" charset="0"/>
                        </a:rPr>
                        <a:t>ثم جاءت نحلة وطارت بالقرب من حمد فخاف منها ووقع على الأرض. الآن أصبح بطن حمد لونه بني. ثم وجد حمد بعض الفراولة فتناول القليل منه. الآن أصبح فم حمد لونه أحمر. بعد ذلك لعب حمد بالأزهار البنفسجية الموجودة في الحديقة. الآن يد حمد أصبحت لونها بنفسجي. بعد ذلك نام حمد علي العشب الأخضر الموجود في الحديقة. الآن أصبح ظهر حمد لونه أخضر. وبعد ذلك وقف حمد يشاهد رجلاً يقوم بطلاء الأرضية، الآن أقدام حمد أصبح لونها أزرق. فرح حمد بالألوان الموجودة على جسده في كل مكان..</a:t>
                      </a:r>
                    </a:p>
                    <a:p>
                      <a:pPr marL="0" indent="0" algn="r" rtl="1">
                        <a:buFont typeface="+mj-lt"/>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mj-lt"/>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mj-lt"/>
                        <a:buNone/>
                      </a:pPr>
                      <a:r>
                        <a:rPr lang="ar-AE" sz="1200" b="1" baseline="0" dirty="0">
                          <a:ln>
                            <a:noFill/>
                          </a:ln>
                          <a:latin typeface="Arial" panose="020B0604020202020204" pitchFamily="34" charset="0"/>
                          <a:cs typeface="Arial" panose="020B0604020202020204" pitchFamily="34" charset="0"/>
                        </a:rPr>
                        <a:t> </a:t>
                      </a:r>
                      <a:endParaRPr lang="ar-AE" sz="1200" b="1" u="none" baseline="0"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1"/>
                      <a:endParaRPr lang="ar-AE" sz="1600" b="1" dirty="0">
                        <a:ln>
                          <a:noFill/>
                        </a:ln>
                        <a:latin typeface="Arial" panose="020B0604020202020204" pitchFamily="34" charset="0"/>
                        <a:cs typeface="Arial" panose="020B0604020202020204" pitchFamily="34" charset="0"/>
                      </a:endParaRPr>
                    </a:p>
                    <a:p>
                      <a:pPr algn="ctr" rtl="1"/>
                      <a:r>
                        <a:rPr lang="ar-AE" sz="1600" b="1" dirty="0">
                          <a:ln>
                            <a:noFill/>
                          </a:ln>
                          <a:latin typeface="Arial" panose="020B0604020202020204" pitchFamily="34" charset="0"/>
                          <a:cs typeface="Arial" panose="020B0604020202020204" pitchFamily="34" charset="0"/>
                        </a:rPr>
                        <a:t>كتاب</a:t>
                      </a:r>
                      <a:r>
                        <a:rPr lang="ar-AE" sz="1600" b="1" baseline="0" dirty="0">
                          <a:ln>
                            <a:noFill/>
                          </a:ln>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5538286"/>
              </p:ext>
            </p:extLst>
          </p:nvPr>
        </p:nvGraphicFramePr>
        <p:xfrm>
          <a:off x="124387" y="13652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xmlns="" val="20000"/>
                    </a:ext>
                  </a:extLst>
                </a:gridCol>
                <a:gridCol w="1206251">
                  <a:extLst>
                    <a:ext uri="{9D8B030D-6E8A-4147-A177-3AD203B41FA5}">
                      <a16:colId xmlns:a16="http://schemas.microsoft.com/office/drawing/2014/main" xmlns="" val="20001"/>
                    </a:ext>
                  </a:extLst>
                </a:gridCol>
              </a:tblGrid>
              <a:tr h="528764">
                <a:tc>
                  <a:txBody>
                    <a:bodyPr/>
                    <a:lstStyle/>
                    <a:p>
                      <a:pPr algn="r" rtl="1" fontAlgn="ctr"/>
                      <a:r>
                        <a:rPr lang="ar-AE" sz="1200" b="1" kern="1200" baseline="0" dirty="0">
                          <a:ln>
                            <a:noFill/>
                          </a:ln>
                          <a:solidFill>
                            <a:schemeClr val="tx1"/>
                          </a:solidFill>
                          <a:latin typeface="Arial" panose="020B0604020202020204" pitchFamily="34" charset="0"/>
                          <a:ea typeface="+mn-ea"/>
                          <a:cs typeface="+mn-cs"/>
                        </a:rPr>
                        <a:t>يصنف  4 الوان الى مجموعات</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aseline="0" dirty="0">
                        <a:latin typeface="Arial" panose="020B0604020202020204" pitchFamily="34" charset="0"/>
                        <a:cs typeface="Arial" panose="020B0604020202020204" pitchFamily="34" charset="0"/>
                      </a:endParaRP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المقاطع التعليمية انشودة "ألوان" – تعلم الألوان مع زكريا</a:t>
                      </a: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تعريف الطفل على الألوان الأساسية ( أحمر – أصفر – أخضر – أزرق)</a:t>
                      </a: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تنفيذ نشاط التلوين بعد مشاهدة المقطع التعليمي والتعرف على الالوان</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aseline="0" dirty="0">
                          <a:latin typeface="Arial" panose="020B0604020202020204" pitchFamily="34" charset="0"/>
                          <a:cs typeface="+mn-cs"/>
                        </a:rPr>
                        <a:t>تنفيذ نشاط التقليد يقوم المعلم بفرز الكرات في السلة المناسبة لها على حسب اللون ومن ثم يقلد الطفل المعلم </a:t>
                      </a:r>
                      <a:endParaRPr lang="ar-AE" sz="1200" baseline="0" dirty="0" smtClean="0">
                        <a:latin typeface="Arial" panose="020B0604020202020204" pitchFamily="34" charset="0"/>
                        <a:cs typeface="+mn-cs"/>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aseline="0" dirty="0" smtClean="0">
                          <a:latin typeface="Arial" panose="020B0604020202020204" pitchFamily="34" charset="0"/>
                          <a:cs typeface="+mn-cs"/>
                        </a:rPr>
                        <a:t>تصنيف وفرز الصور للون المناسب لها</a:t>
                      </a:r>
                      <a:endParaRPr lang="ar-AE"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Rounded Rectangle 1"/>
          <p:cNvSpPr/>
          <p:nvPr/>
        </p:nvSpPr>
        <p:spPr>
          <a:xfrm>
            <a:off x="5918091" y="5282446"/>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p:cNvSpPr txBox="1"/>
          <p:nvPr/>
        </p:nvSpPr>
        <p:spPr>
          <a:xfrm>
            <a:off x="5986123" y="5435238"/>
            <a:ext cx="4034151" cy="523220"/>
          </a:xfrm>
          <a:prstGeom prst="rect">
            <a:avLst/>
          </a:prstGeom>
          <a:solidFill>
            <a:schemeClr val="accent4">
              <a:lumMod val="20000"/>
              <a:lumOff val="80000"/>
            </a:schemeClr>
          </a:solidFill>
        </p:spPr>
        <p:txBody>
          <a:bodyPr wrap="square" rtlCol="0">
            <a:spAutoFit/>
          </a:bodyPr>
          <a:lstStyle/>
          <a:p>
            <a:pPr lvl="0">
              <a:defRPr/>
            </a:pPr>
            <a:r>
              <a:rPr lang="en-US" sz="1400" dirty="0">
                <a:hlinkClick r:id="rId3"/>
              </a:rPr>
              <a:t>https://www.youtube.com/watch?v=AdQCja4MBcY</a:t>
            </a:r>
            <a:endParaRPr lang="ar-AE" sz="1400" dirty="0"/>
          </a:p>
          <a:p>
            <a:pPr lvl="0">
              <a:defRPr/>
            </a:pPr>
            <a:endParaRPr lang="ar-AE" sz="1400" dirty="0"/>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sp>
        <p:nvSpPr>
          <p:cNvPr id="16" name="TextBox 15">
            <a:extLst>
              <a:ext uri="{FF2B5EF4-FFF2-40B4-BE49-F238E27FC236}">
                <a16:creationId xmlns:a16="http://schemas.microsoft.com/office/drawing/2014/main" xmlns="" id="{D1761EE3-76F6-4C68-9186-59198E9967A6}"/>
              </a:ext>
            </a:extLst>
          </p:cNvPr>
          <p:cNvSpPr txBox="1"/>
          <p:nvPr/>
        </p:nvSpPr>
        <p:spPr>
          <a:xfrm>
            <a:off x="6424666" y="4793960"/>
            <a:ext cx="29202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defRPr/>
            </a:pPr>
            <a:r>
              <a:rPr lang="ar-AE" sz="1400" b="1" dirty="0">
                <a:solidFill>
                  <a:srgbClr val="FF0000"/>
                </a:solidFill>
                <a:latin typeface="Arial" panose="020B0604020202020204" pitchFamily="34" charset="0"/>
                <a:cs typeface="Arial" panose="020B0604020202020204" pitchFamily="34" charset="0"/>
              </a:rPr>
              <a:t>انشودة الوان</a:t>
            </a:r>
          </a:p>
        </p:txBody>
      </p:sp>
      <p:sp>
        <p:nvSpPr>
          <p:cNvPr id="7" name="Rounded Rectangle 1">
            <a:extLst>
              <a:ext uri="{FF2B5EF4-FFF2-40B4-BE49-F238E27FC236}">
                <a16:creationId xmlns:a16="http://schemas.microsoft.com/office/drawing/2014/main" xmlns="" id="{61A07981-6A4E-4ABE-9F4D-E39AF6B6D667}"/>
              </a:ext>
            </a:extLst>
          </p:cNvPr>
          <p:cNvSpPr/>
          <p:nvPr/>
        </p:nvSpPr>
        <p:spPr>
          <a:xfrm>
            <a:off x="1148618" y="5282446"/>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1A0871D5-4F4F-4540-8461-26045E87970B}"/>
              </a:ext>
            </a:extLst>
          </p:cNvPr>
          <p:cNvSpPr txBox="1"/>
          <p:nvPr/>
        </p:nvSpPr>
        <p:spPr>
          <a:xfrm>
            <a:off x="1216650" y="5435238"/>
            <a:ext cx="4034151" cy="523220"/>
          </a:xfrm>
          <a:prstGeom prst="rect">
            <a:avLst/>
          </a:prstGeom>
          <a:solidFill>
            <a:schemeClr val="accent4">
              <a:lumMod val="20000"/>
              <a:lumOff val="80000"/>
            </a:schemeClr>
          </a:solidFill>
        </p:spPr>
        <p:txBody>
          <a:bodyPr wrap="square" rtlCol="0">
            <a:spAutoFit/>
          </a:bodyPr>
          <a:lstStyle/>
          <a:p>
            <a:pPr lvl="0">
              <a:defRPr/>
            </a:pPr>
            <a:r>
              <a:rPr lang="en-US" sz="1400" dirty="0">
                <a:hlinkClick r:id="rId4"/>
              </a:rPr>
              <a:t>https://www.youtube.com/watch?v=8_4_F8EunRI</a:t>
            </a:r>
            <a:endParaRPr lang="ar-AE" sz="1400" dirty="0"/>
          </a:p>
          <a:p>
            <a:pPr lvl="0">
              <a:defRPr/>
            </a:pPr>
            <a:endParaRPr lang="ar-AE" sz="1400" dirty="0"/>
          </a:p>
        </p:txBody>
      </p:sp>
      <p:sp>
        <p:nvSpPr>
          <p:cNvPr id="9" name="TextBox 8">
            <a:extLst>
              <a:ext uri="{FF2B5EF4-FFF2-40B4-BE49-F238E27FC236}">
                <a16:creationId xmlns:a16="http://schemas.microsoft.com/office/drawing/2014/main" xmlns="" id="{5E969B89-E0BD-404C-A972-871A616D46CD}"/>
              </a:ext>
            </a:extLst>
          </p:cNvPr>
          <p:cNvSpPr txBox="1"/>
          <p:nvPr/>
        </p:nvSpPr>
        <p:spPr>
          <a:xfrm>
            <a:off x="1684131" y="4793960"/>
            <a:ext cx="29202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defRPr/>
            </a:pPr>
            <a:r>
              <a:rPr lang="ar-AE" sz="1400" b="1" dirty="0">
                <a:solidFill>
                  <a:srgbClr val="FF0000"/>
                </a:solidFill>
                <a:latin typeface="Arial" panose="020B0604020202020204" pitchFamily="34" charset="0"/>
                <a:cs typeface="Arial" panose="020B0604020202020204" pitchFamily="34" charset="0"/>
              </a:rPr>
              <a:t>تعلم الألوان مع زكريا</a:t>
            </a:r>
          </a:p>
        </p:txBody>
      </p:sp>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8561704"/>
              </p:ext>
            </p:extLst>
          </p:nvPr>
        </p:nvGraphicFramePr>
        <p:xfrm>
          <a:off x="193963" y="136526"/>
          <a:ext cx="11804073" cy="6621125"/>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xmlns="" val="20000"/>
                    </a:ext>
                  </a:extLst>
                </a:gridCol>
                <a:gridCol w="970618">
                  <a:extLst>
                    <a:ext uri="{9D8B030D-6E8A-4147-A177-3AD203B41FA5}">
                      <a16:colId xmlns:a16="http://schemas.microsoft.com/office/drawing/2014/main" xmlns="" val="20001"/>
                    </a:ext>
                  </a:extLst>
                </a:gridCol>
              </a:tblGrid>
              <a:tr h="3220132">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algn="r" rtl="1" fontAlgn="ctr"/>
                      <a:r>
                        <a:rPr lang="ar-AE" sz="1200" b="0" u="none" baseline="0" dirty="0">
                          <a:latin typeface="Arial" panose="020B0604020202020204" pitchFamily="34" charset="0"/>
                          <a:cs typeface="Arial" panose="020B0604020202020204" pitchFamily="34" charset="0"/>
                        </a:rPr>
                        <a:t> </a:t>
                      </a:r>
                      <a:r>
                        <a:rPr lang="ar-AE" sz="1200" b="1" u="none" baseline="0" dirty="0">
                          <a:solidFill>
                            <a:schemeClr val="tx1"/>
                          </a:solidFill>
                          <a:latin typeface="Arial" panose="020B0604020202020204" pitchFamily="34" charset="0"/>
                          <a:cs typeface="Arial" panose="020B0604020202020204" pitchFamily="34" charset="0"/>
                        </a:rPr>
                        <a:t>الهدف الرئيسي هو </a:t>
                      </a:r>
                      <a:r>
                        <a:rPr lang="ar-AE" sz="1200" b="1" kern="1200" baseline="0" dirty="0">
                          <a:ln>
                            <a:noFill/>
                          </a:ln>
                          <a:solidFill>
                            <a:schemeClr val="tx1"/>
                          </a:solidFill>
                          <a:latin typeface="Arial" panose="020B0604020202020204" pitchFamily="34" charset="0"/>
                          <a:ea typeface="+mn-ea"/>
                          <a:cs typeface="+mn-cs"/>
                        </a:rPr>
                        <a:t>يصنف  4 الوان الى </a:t>
                      </a:r>
                      <a:r>
                        <a:rPr lang="ar-AE" sz="1200" b="1" kern="1200" baseline="0" dirty="0" smtClean="0">
                          <a:ln>
                            <a:noFill/>
                          </a:ln>
                          <a:solidFill>
                            <a:schemeClr val="tx1"/>
                          </a:solidFill>
                          <a:latin typeface="Arial" panose="020B0604020202020204" pitchFamily="34" charset="0"/>
                          <a:ea typeface="+mn-ea"/>
                          <a:cs typeface="+mn-cs"/>
                        </a:rPr>
                        <a:t>مجموعات</a:t>
                      </a:r>
                      <a:endParaRPr lang="ar-AE" sz="1200" b="0" u="none" baseline="0" dirty="0">
                        <a:solidFill>
                          <a:schemeClr val="tx1"/>
                        </a:solidFill>
                        <a:latin typeface="Arial" panose="020B0604020202020204" pitchFamily="34" charset="0"/>
                        <a:cs typeface="Arial" panose="020B0604020202020204" pitchFamily="34" charset="0"/>
                      </a:endParaRPr>
                    </a:p>
                    <a:p>
                      <a:pPr algn="r" rtl="1" fontAlgn="ctr"/>
                      <a:endParaRPr lang="ar-AE" sz="1200" b="0" u="none" baseline="0" dirty="0">
                        <a:solidFill>
                          <a:schemeClr val="tx1"/>
                        </a:solidFill>
                        <a:latin typeface="Arial" panose="020B0604020202020204" pitchFamily="34" charset="0"/>
                        <a:cs typeface="+mn-cs"/>
                      </a:endParaRPr>
                    </a:p>
                    <a:p>
                      <a:pPr marL="228600" indent="-228600" algn="r" rtl="1">
                        <a:buFont typeface="+mj-lt"/>
                        <a:buAutoNum type="arabicPeriod"/>
                      </a:pPr>
                      <a:r>
                        <a:rPr lang="ar-AE" sz="1200" b="0" u="none" baseline="0" dirty="0">
                          <a:solidFill>
                            <a:schemeClr val="tx1"/>
                          </a:solidFill>
                          <a:latin typeface="Arial" panose="020B0604020202020204" pitchFamily="34" charset="0"/>
                          <a:cs typeface="+mn-cs"/>
                        </a:rPr>
                        <a:t>تشغيل الفيديو الخاص بالدرس.</a:t>
                      </a:r>
                    </a:p>
                    <a:p>
                      <a:pPr marL="228600" indent="-228600" algn="r" rtl="1">
                        <a:buFont typeface="+mj-lt"/>
                        <a:buAutoNum type="arabicPeriod"/>
                      </a:pPr>
                      <a:r>
                        <a:rPr lang="ar-AE" sz="1200" b="0" u="none" baseline="0" dirty="0">
                          <a:solidFill>
                            <a:schemeClr val="tx1"/>
                          </a:solidFill>
                          <a:latin typeface="Arial" panose="020B0604020202020204" pitchFamily="34" charset="0"/>
                          <a:cs typeface="+mn-cs"/>
                        </a:rPr>
                        <a:t>تنفيذ الأنشطة الصفية </a:t>
                      </a:r>
                    </a:p>
                    <a:p>
                      <a:pPr marL="0" indent="0" algn="r" rtl="1">
                        <a:buFont typeface="+mj-lt"/>
                        <a:buNone/>
                      </a:pPr>
                      <a:endParaRPr lang="ar-AE" sz="1200" b="0" u="none" baseline="0" dirty="0">
                        <a:latin typeface="Arial" panose="020B0604020202020204" pitchFamily="34" charset="0"/>
                        <a:cs typeface="+mn-cs"/>
                      </a:endParaRPr>
                    </a:p>
                    <a:p>
                      <a:pPr algn="r" rtl="1"/>
                      <a:r>
                        <a:rPr lang="ar-AE" sz="1200" b="1" u="none" baseline="0" dirty="0">
                          <a:solidFill>
                            <a:srgbClr val="FF0000"/>
                          </a:solidFill>
                          <a:latin typeface="Arial" panose="020B0604020202020204" pitchFamily="34" charset="0"/>
                          <a:cs typeface="+mn-cs"/>
                        </a:rPr>
                        <a:t>النشاط الفني: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mn-cs"/>
                        </a:rPr>
                        <a:t>تلوين الكرات باللون المشار له (أحمر – أخضر – أصفر – أزرق)</a:t>
                      </a:r>
                    </a:p>
                    <a:p>
                      <a:pPr marL="0" indent="0" algn="r" rtl="1">
                        <a:buFont typeface="+mj-lt"/>
                        <a:buNone/>
                      </a:pPr>
                      <a:endParaRPr lang="ar-AE" sz="1200" b="0" u="none" baseline="0" dirty="0">
                        <a:solidFill>
                          <a:schemeClr val="tx1"/>
                        </a:solidFill>
                        <a:latin typeface="Arial" panose="020B0604020202020204" pitchFamily="34" charset="0"/>
                        <a:cs typeface="+mn-cs"/>
                      </a:endParaRPr>
                    </a:p>
                    <a:p>
                      <a:pPr algn="r" rtl="1"/>
                      <a:r>
                        <a:rPr lang="ar-AE" sz="1200" b="1" u="none" baseline="0" dirty="0">
                          <a:solidFill>
                            <a:srgbClr val="FF0000"/>
                          </a:solidFill>
                          <a:latin typeface="Arial" panose="020B0604020202020204" pitchFamily="34" charset="0"/>
                          <a:cs typeface="+mn-cs"/>
                        </a:rPr>
                        <a:t>النشاط الرياضي:</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aseline="0" dirty="0">
                          <a:latin typeface="Arial" panose="020B0604020202020204" pitchFamily="34" charset="0"/>
                          <a:cs typeface="+mn-cs"/>
                        </a:rPr>
                        <a:t>فرز الكرات في السلة المناسبة لها على حسب اللون</a:t>
                      </a: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aseline="0" dirty="0" smtClean="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1" u="none" kern="1200" baseline="0" dirty="0" smtClean="0">
                          <a:solidFill>
                            <a:srgbClr val="FF0000"/>
                          </a:solidFill>
                          <a:latin typeface="Arial" panose="020B0604020202020204" pitchFamily="34" charset="0"/>
                          <a:ea typeface="+mn-ea"/>
                          <a:cs typeface="+mn-cs"/>
                        </a:rPr>
                        <a:t>النشاط الموسيقي:</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aseline="0" dirty="0" smtClean="0">
                          <a:latin typeface="Arial" panose="020B0604020202020204" pitchFamily="34" charset="0"/>
                          <a:cs typeface="+mn-cs"/>
                        </a:rPr>
                        <a:t>كل طالب يحمل لون بطاقة معين وعند ذكر اللون في الاغنية يقوم الطالب برفع البطاقة التي تدل على اللون</a:t>
                      </a:r>
                      <a:endParaRPr lang="ar-AE" sz="1200" baseline="0" dirty="0">
                        <a:latin typeface="Arial" panose="020B0604020202020204" pitchFamily="34" charset="0"/>
                        <a:cs typeface="+mn-cs"/>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5480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عمل مجموعة من الألوان من الانابيب وتلوينها بالوان مختلفة، ومن ثم يطلب ولي الامر من الطفل </a:t>
                      </a:r>
                      <a:r>
                        <a:rPr lang="ar-AE" sz="1200" baseline="0" dirty="0">
                          <a:latin typeface="Arial" panose="020B0604020202020204" pitchFamily="34" charset="0"/>
                          <a:cs typeface="+mn-cs"/>
                        </a:rPr>
                        <a:t>فرز الخرز أو القطن في الانبوب المناسب له على حسب </a:t>
                      </a:r>
                      <a:r>
                        <a:rPr lang="ar-AE" sz="1200" baseline="0" dirty="0" smtClean="0">
                          <a:latin typeface="Arial" panose="020B0604020202020204" pitchFamily="34" charset="0"/>
                          <a:cs typeface="+mn-cs"/>
                        </a:rPr>
                        <a:t>اللون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smtClean="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smtClean="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smtClean="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smtClean="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a:latin typeface="Arial" panose="020B0604020202020204" pitchFamily="34" charset="0"/>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419862">
                <a:tc>
                  <a:txBody>
                    <a:bodyPr/>
                    <a:lstStyle/>
                    <a:p>
                      <a:pPr algn="r" rtl="1"/>
                      <a:r>
                        <a:rPr lang="ar-AE" sz="1200" b="1" baseline="0" dirty="0">
                          <a:latin typeface="Arial" panose="020B0604020202020204" pitchFamily="34" charset="0"/>
                          <a:cs typeface="Arial" panose="020B0604020202020204" pitchFamily="34" charset="0"/>
                        </a:rPr>
                        <a:t>مجموعة المقاطع التعليمية تتضمن: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a:t>
                      </a:r>
                      <a:endParaRPr lang="ar-SA" sz="120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4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Arial" panose="020B0604020202020204" pitchFamily="34" charset="0"/>
                          <a:cs typeface="Arial" panose="020B0604020202020204" pitchFamily="34" charset="0"/>
                        </a:rPr>
                        <a:t>متوسط : </a:t>
                      </a:r>
                      <a:r>
                        <a:rPr lang="ar-AE" sz="1200" kern="1200" baseline="0" dirty="0">
                          <a:solidFill>
                            <a:schemeClr val="tx1"/>
                          </a:solidFill>
                          <a:latin typeface="Arial" panose="020B0604020202020204" pitchFamily="34" charset="0"/>
                          <a:ea typeface="+mn-ea"/>
                          <a:cs typeface="+mn-cs"/>
                        </a:rPr>
                        <a:t>يصنف  3 الوان الى مجموعات بمساعدة </a:t>
                      </a:r>
                      <a:r>
                        <a:rPr lang="ar-AE" sz="1200" kern="1200" baseline="0" dirty="0" smtClean="0">
                          <a:solidFill>
                            <a:schemeClr val="tx1"/>
                          </a:solidFill>
                          <a:latin typeface="Arial" panose="020B0604020202020204" pitchFamily="34" charset="0"/>
                          <a:ea typeface="+mn-ea"/>
                          <a:cs typeface="+mn-cs"/>
                        </a:rPr>
                        <a:t>       </a:t>
                      </a:r>
                      <a:r>
                        <a:rPr lang="ar-AE" sz="1200" b="1" baseline="0" dirty="0">
                          <a:latin typeface="Arial" panose="020B0604020202020204" pitchFamily="34" charset="0"/>
                          <a:cs typeface="Arial" panose="020B0604020202020204" pitchFamily="34" charset="0"/>
                        </a:rPr>
                        <a:t>جيد: </a:t>
                      </a:r>
                      <a:r>
                        <a:rPr lang="ar-AE" sz="1200" kern="1200" baseline="0" dirty="0">
                          <a:solidFill>
                            <a:schemeClr val="tx1"/>
                          </a:solidFill>
                          <a:latin typeface="Arial" panose="020B0604020202020204" pitchFamily="34" charset="0"/>
                          <a:ea typeface="+mn-ea"/>
                          <a:cs typeface="+mn-cs"/>
                        </a:rPr>
                        <a:t>يصنف  4 الوان الى مجموعات بمساعدة  </a:t>
                      </a:r>
                      <a:r>
                        <a:rPr lang="ar-AE" sz="1200" kern="1200" baseline="0" dirty="0" smtClean="0">
                          <a:solidFill>
                            <a:schemeClr val="tx1"/>
                          </a:solidFill>
                          <a:latin typeface="Arial" panose="020B0604020202020204" pitchFamily="34" charset="0"/>
                          <a:ea typeface="+mn-ea"/>
                          <a:cs typeface="+mn-cs"/>
                        </a:rPr>
                        <a:t>     </a:t>
                      </a:r>
                      <a:r>
                        <a:rPr lang="ar-AE" sz="1200" b="1" baseline="0" dirty="0">
                          <a:latin typeface="Arial" panose="020B0604020202020204" pitchFamily="34" charset="0"/>
                          <a:cs typeface="Arial" panose="020B0604020202020204" pitchFamily="34" charset="0"/>
                        </a:rPr>
                        <a:t>مرتفع: </a:t>
                      </a:r>
                      <a:r>
                        <a:rPr lang="ar-AE" sz="1200" kern="1200" baseline="0" dirty="0">
                          <a:solidFill>
                            <a:schemeClr val="tx1"/>
                          </a:solidFill>
                          <a:latin typeface="Arial" panose="020B0604020202020204" pitchFamily="34" charset="0"/>
                          <a:ea typeface="+mn-ea"/>
                          <a:cs typeface="+mn-cs"/>
                        </a:rPr>
                        <a:t>يصنف  4 الوان الى مجموعات بنفسه</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Slide Number Placeholder 8"/>
          <p:cNvSpPr>
            <a:spLocks noGrp="1"/>
          </p:cNvSpPr>
          <p:nvPr>
            <p:ph type="sldNum" sz="quarter" idx="12"/>
          </p:nvPr>
        </p:nvSpPr>
        <p:spPr>
          <a:xfrm>
            <a:off x="8758551" y="6356350"/>
            <a:ext cx="2743200" cy="365125"/>
          </a:xfrm>
        </p:spPr>
        <p:txBody>
          <a:bodyPr/>
          <a:lstStyle/>
          <a:p>
            <a:pPr rtl="1"/>
            <a:fld id="{60F9F505-338F-4A63-8E60-F3E66EC2060F}" type="slidenum">
              <a:rPr lang="en-GB" smtClean="0"/>
              <a:pPr rtl="1"/>
              <a:t>4</a:t>
            </a:fld>
            <a:endParaRPr lang="en-GB"/>
          </a:p>
        </p:txBody>
      </p:sp>
      <p:sp>
        <p:nvSpPr>
          <p:cNvPr id="12" name="TextBox 11">
            <a:extLst>
              <a:ext uri="{FF2B5EF4-FFF2-40B4-BE49-F238E27FC236}">
                <a16:creationId xmlns:a16="http://schemas.microsoft.com/office/drawing/2014/main" xmlns="" id="{DD24C1B3-14AA-402F-8A93-B9D43ED87D4C}"/>
              </a:ext>
            </a:extLst>
          </p:cNvPr>
          <p:cNvSpPr txBox="1"/>
          <p:nvPr/>
        </p:nvSpPr>
        <p:spPr>
          <a:xfrm>
            <a:off x="338779" y="5003502"/>
            <a:ext cx="10567686" cy="738664"/>
          </a:xfrm>
          <a:prstGeom prst="rect">
            <a:avLst/>
          </a:prstGeom>
          <a:solidFill>
            <a:schemeClr val="accent4">
              <a:lumMod val="20000"/>
              <a:lumOff val="80000"/>
            </a:schemeClr>
          </a:solidFill>
        </p:spPr>
        <p:txBody>
          <a:bodyPr wrap="square" rtlCol="0">
            <a:spAutoFit/>
          </a:bodyPr>
          <a:lstStyle/>
          <a:p>
            <a:pPr lvl="0">
              <a:defRPr/>
            </a:pPr>
            <a:r>
              <a:rPr lang="en-US" sz="1400" dirty="0">
                <a:hlinkClick r:id="rId3"/>
              </a:rPr>
              <a:t>https://wordwall.net/ar/resource/7293461/%D8%A7%D9%84%D8%AA%D8%B9%D8%B1%D9%81-%D8%B9%D9%84%D9%89-%D8%A7%D9%84%D8%A7%D9%84%D9%88%D8%A7%D9%86-%</a:t>
            </a:r>
            <a:r>
              <a:rPr lang="en-US" sz="1400" dirty="0" smtClean="0">
                <a:hlinkClick r:id="rId3"/>
              </a:rPr>
              <a:t>D8%A7%D9%84%D8%A7%D8%B3%D8%A7%D8%B3%D9%8A%D8%A9</a:t>
            </a:r>
            <a:endParaRPr lang="ar-AE" sz="1400" dirty="0" smtClean="0"/>
          </a:p>
          <a:p>
            <a:pPr lvl="0">
              <a:defRPr/>
            </a:pPr>
            <a:endParaRPr lang="ar-AE" sz="1400" dirty="0"/>
          </a:p>
        </p:txBody>
      </p:sp>
      <p:pic>
        <p:nvPicPr>
          <p:cNvPr id="1026" name="Picture 2">
            <a:extLst>
              <a:ext uri="{FF2B5EF4-FFF2-40B4-BE49-F238E27FC236}">
                <a16:creationId xmlns:a16="http://schemas.microsoft.com/office/drawing/2014/main" xmlns="" id="{206563B1-78AB-446F-8F22-86056E636B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50" b="13048"/>
          <a:stretch/>
        </p:blipFill>
        <p:spPr bwMode="auto">
          <a:xfrm>
            <a:off x="338779" y="214210"/>
            <a:ext cx="3787596" cy="19914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20e02f4d5d3b8294b89f2be25f297f8">
            <a:extLst>
              <a:ext uri="{FF2B5EF4-FFF2-40B4-BE49-F238E27FC236}">
                <a16:creationId xmlns:a16="http://schemas.microsoft.com/office/drawing/2014/main" xmlns="" id="{A7139A34-6FA5-4C87-B332-C2A53B80E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325" y="3397498"/>
            <a:ext cx="1304794" cy="987294"/>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
            <a:extLst>
              <a:ext uri="{FF2B5EF4-FFF2-40B4-BE49-F238E27FC236}">
                <a16:creationId xmlns:a16="http://schemas.microsoft.com/office/drawing/2014/main" xmlns="" id="{E1F21ED2-38CD-4B5F-9A2F-B0BCB7387750}"/>
              </a:ext>
            </a:extLst>
          </p:cNvPr>
          <p:cNvSpPr/>
          <p:nvPr/>
        </p:nvSpPr>
        <p:spPr>
          <a:xfrm>
            <a:off x="243068" y="4970031"/>
            <a:ext cx="10723945" cy="768319"/>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478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8" name="Title 1">
            <a:extLst>
              <a:ext uri="{FF2B5EF4-FFF2-40B4-BE49-F238E27FC236}">
                <a16:creationId xmlns:a16="http://schemas.microsoft.com/office/drawing/2014/main" xmlns="" id="{043355A8-206C-4A12-B4ED-571109703EC6}"/>
              </a:ext>
            </a:extLst>
          </p:cNvPr>
          <p:cNvSpPr txBox="1">
            <a:spLocks/>
          </p:cNvSpPr>
          <p:nvPr/>
        </p:nvSpPr>
        <p:spPr>
          <a:xfrm>
            <a:off x="348297" y="5333284"/>
            <a:ext cx="3968496" cy="83210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sz="1600" dirty="0"/>
              <a:t>لون الكرة</a:t>
            </a:r>
            <a:endParaRPr lang="en-US" sz="1600" dirty="0">
              <a:latin typeface="Sakkal Majalla" panose="02000000000000000000" pitchFamily="2" charset="-78"/>
              <a:cs typeface="Sakkal Majalla" panose="02000000000000000000" pitchFamily="2" charset="-78"/>
            </a:endParaRPr>
          </a:p>
        </p:txBody>
      </p:sp>
      <p:pic>
        <p:nvPicPr>
          <p:cNvPr id="1028" name="Picture 4" descr="Beach Ball Color Page - Coloring Home">
            <a:extLst>
              <a:ext uri="{FF2B5EF4-FFF2-40B4-BE49-F238E27FC236}">
                <a16:creationId xmlns:a16="http://schemas.microsoft.com/office/drawing/2014/main" xmlns="" id="{D99543F5-E404-4229-BC18-70541ADB8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4213" y="230400"/>
            <a:ext cx="2759468" cy="2759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each Ball Color Page - Coloring Home">
            <a:extLst>
              <a:ext uri="{FF2B5EF4-FFF2-40B4-BE49-F238E27FC236}">
                <a16:creationId xmlns:a16="http://schemas.microsoft.com/office/drawing/2014/main" xmlns="" id="{03EA0618-FACE-4CEC-9D66-2E1526EB5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8193" y="230400"/>
            <a:ext cx="2759468" cy="2759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each Ball Color Page - Coloring Home">
            <a:extLst>
              <a:ext uri="{FF2B5EF4-FFF2-40B4-BE49-F238E27FC236}">
                <a16:creationId xmlns:a16="http://schemas.microsoft.com/office/drawing/2014/main" xmlns="" id="{7D34DDD2-10B2-4010-9BF3-7DDC3650B5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3687" y="2831184"/>
            <a:ext cx="2759468" cy="27594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each Ball Color Page - Coloring Home">
            <a:extLst>
              <a:ext uri="{FF2B5EF4-FFF2-40B4-BE49-F238E27FC236}">
                <a16:creationId xmlns:a16="http://schemas.microsoft.com/office/drawing/2014/main" xmlns="" id="{2AFFF7F6-B8C6-4844-9988-7EEBA8EBF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023" y="2989868"/>
            <a:ext cx="2759468" cy="275946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xmlns="" id="{5EFE3433-0819-4067-BE7B-FAEFFD566BD1}"/>
              </a:ext>
            </a:extLst>
          </p:cNvPr>
          <p:cNvSpPr/>
          <p:nvPr/>
        </p:nvSpPr>
        <p:spPr>
          <a:xfrm flipH="1">
            <a:off x="5776749" y="1044526"/>
            <a:ext cx="1237464" cy="1131216"/>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أصفر</a:t>
            </a:r>
            <a:endParaRPr lang="en-US" dirty="0"/>
          </a:p>
        </p:txBody>
      </p:sp>
      <p:sp>
        <p:nvSpPr>
          <p:cNvPr id="9" name="Arrow: Left 8">
            <a:extLst>
              <a:ext uri="{FF2B5EF4-FFF2-40B4-BE49-F238E27FC236}">
                <a16:creationId xmlns:a16="http://schemas.microsoft.com/office/drawing/2014/main" xmlns="" id="{0A43CEF6-0A7D-42B0-9B30-66112A454CD9}"/>
              </a:ext>
            </a:extLst>
          </p:cNvPr>
          <p:cNvSpPr/>
          <p:nvPr/>
        </p:nvSpPr>
        <p:spPr>
          <a:xfrm flipH="1">
            <a:off x="1095081" y="1073793"/>
            <a:ext cx="1237464" cy="1131216"/>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أحمر</a:t>
            </a:r>
            <a:endParaRPr lang="en-US" dirty="0"/>
          </a:p>
        </p:txBody>
      </p:sp>
      <p:sp>
        <p:nvSpPr>
          <p:cNvPr id="10" name="Arrow: Left 9">
            <a:extLst>
              <a:ext uri="{FF2B5EF4-FFF2-40B4-BE49-F238E27FC236}">
                <a16:creationId xmlns:a16="http://schemas.microsoft.com/office/drawing/2014/main" xmlns="" id="{542BF5B6-CAFA-462A-B0F6-AB49580A7FAC}"/>
              </a:ext>
            </a:extLst>
          </p:cNvPr>
          <p:cNvSpPr/>
          <p:nvPr/>
        </p:nvSpPr>
        <p:spPr>
          <a:xfrm flipH="1">
            <a:off x="7956223" y="3645310"/>
            <a:ext cx="1237464" cy="1131216"/>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أخضر</a:t>
            </a:r>
            <a:endParaRPr lang="en-US" dirty="0"/>
          </a:p>
        </p:txBody>
      </p:sp>
      <p:sp>
        <p:nvSpPr>
          <p:cNvPr id="11" name="Arrow: Left 10">
            <a:extLst>
              <a:ext uri="{FF2B5EF4-FFF2-40B4-BE49-F238E27FC236}">
                <a16:creationId xmlns:a16="http://schemas.microsoft.com/office/drawing/2014/main" xmlns="" id="{67F30119-78DC-4080-BE43-DDF4F85BD498}"/>
              </a:ext>
            </a:extLst>
          </p:cNvPr>
          <p:cNvSpPr/>
          <p:nvPr/>
        </p:nvSpPr>
        <p:spPr>
          <a:xfrm flipH="1">
            <a:off x="3327990" y="3803994"/>
            <a:ext cx="1237464" cy="1131216"/>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أزرق</a:t>
            </a:r>
            <a:endParaRPr lang="en-US" dirty="0"/>
          </a:p>
        </p:txBody>
      </p:sp>
    </p:spTree>
    <p:extLst>
      <p:ext uri="{BB962C8B-B14F-4D97-AF65-F5344CB8AC3E}">
        <p14:creationId xmlns:p14="http://schemas.microsoft.com/office/powerpoint/2010/main" val="16378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8" name="Title 1">
            <a:extLst>
              <a:ext uri="{FF2B5EF4-FFF2-40B4-BE49-F238E27FC236}">
                <a16:creationId xmlns:a16="http://schemas.microsoft.com/office/drawing/2014/main" xmlns="" id="{043355A8-206C-4A12-B4ED-571109703EC6}"/>
              </a:ext>
            </a:extLst>
          </p:cNvPr>
          <p:cNvSpPr txBox="1">
            <a:spLocks/>
          </p:cNvSpPr>
          <p:nvPr/>
        </p:nvSpPr>
        <p:spPr>
          <a:xfrm>
            <a:off x="348297" y="5333284"/>
            <a:ext cx="3968496" cy="83210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sz="1600" dirty="0"/>
              <a:t>لون </a:t>
            </a:r>
            <a:r>
              <a:rPr lang="ar-AE" sz="1600" dirty="0" smtClean="0"/>
              <a:t>الاشكال</a:t>
            </a:r>
            <a:endParaRPr lang="en-US" sz="1600" dirty="0">
              <a:latin typeface="Sakkal Majalla" panose="02000000000000000000" pitchFamily="2" charset="-78"/>
              <a:cs typeface="Sakkal Majalla" panose="02000000000000000000" pitchFamily="2" charset="-78"/>
            </a:endParaRPr>
          </a:p>
        </p:txBody>
      </p:sp>
      <p:pic>
        <p:nvPicPr>
          <p:cNvPr id="4098" name="Picture 2">
            <a:extLst>
              <a:ext uri="{FF2B5EF4-FFF2-40B4-BE49-F238E27FC236}">
                <a16:creationId xmlns:a16="http://schemas.microsoft.com/office/drawing/2014/main" xmlns="" id="{14154EBE-9D9F-4F83-B4C3-D1B7EC699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96"/>
          <a:stretch/>
        </p:blipFill>
        <p:spPr bwMode="auto">
          <a:xfrm>
            <a:off x="4316792" y="518474"/>
            <a:ext cx="6137533" cy="526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5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0DB64-481C-43BE-AA6A-757448DAA06E}"/>
              </a:ext>
            </a:extLst>
          </p:cNvPr>
          <p:cNvSpPr>
            <a:spLocks noGrp="1"/>
          </p:cNvSpPr>
          <p:nvPr>
            <p:ph type="title"/>
          </p:nvPr>
        </p:nvSpPr>
        <p:spPr/>
        <p:txBody>
          <a:bodyPr/>
          <a:lstStyle/>
          <a:p>
            <a:pPr algn="ctr"/>
            <a:r>
              <a:rPr lang="ar-AE" dirty="0"/>
              <a:t>الأنشطة الصفية </a:t>
            </a:r>
            <a:endParaRPr lang="en-US" dirty="0"/>
          </a:p>
        </p:txBody>
      </p:sp>
      <p:sp>
        <p:nvSpPr>
          <p:cNvPr id="3" name="Slide Number Placeholder 2">
            <a:extLst>
              <a:ext uri="{FF2B5EF4-FFF2-40B4-BE49-F238E27FC236}">
                <a16:creationId xmlns:a16="http://schemas.microsoft.com/office/drawing/2014/main" xmlns="" id="{19A0920A-262A-40EA-9165-2DFCAE0C6A18}"/>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Rectangle 4">
            <a:extLst>
              <a:ext uri="{FF2B5EF4-FFF2-40B4-BE49-F238E27FC236}">
                <a16:creationId xmlns:a16="http://schemas.microsoft.com/office/drawing/2014/main" xmlns="" id="{C5FE83AD-8A16-4ED8-B621-074B62A442ED}"/>
              </a:ext>
            </a:extLst>
          </p:cNvPr>
          <p:cNvSpPr/>
          <p:nvPr/>
        </p:nvSpPr>
        <p:spPr>
          <a:xfrm>
            <a:off x="1715678" y="301658"/>
            <a:ext cx="8644380" cy="4958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2" descr="2ccef088612f2c3ae2550e95645b554b">
            <a:extLst>
              <a:ext uri="{FF2B5EF4-FFF2-40B4-BE49-F238E27FC236}">
                <a16:creationId xmlns:a16="http://schemas.microsoft.com/office/drawing/2014/main" xmlns="" id="{E89F8478-5B53-40A5-836C-53D19DE3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791" y="1232216"/>
            <a:ext cx="3634623" cy="2725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a34cbda9ae41cc95019a28e9c9f8bc7">
            <a:extLst>
              <a:ext uri="{FF2B5EF4-FFF2-40B4-BE49-F238E27FC236}">
                <a16:creationId xmlns:a16="http://schemas.microsoft.com/office/drawing/2014/main" xmlns="" id="{9F384752-2B2C-49B8-BA81-8D24B4337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527" y="123221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4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0DB64-481C-43BE-AA6A-757448DAA06E}"/>
              </a:ext>
            </a:extLst>
          </p:cNvPr>
          <p:cNvSpPr>
            <a:spLocks noGrp="1"/>
          </p:cNvSpPr>
          <p:nvPr>
            <p:ph type="title"/>
          </p:nvPr>
        </p:nvSpPr>
        <p:spPr/>
        <p:txBody>
          <a:bodyPr/>
          <a:lstStyle/>
          <a:p>
            <a:pPr algn="ctr"/>
            <a:r>
              <a:rPr lang="ar-AE" dirty="0"/>
              <a:t>الأنشطة الصفية </a:t>
            </a:r>
            <a:endParaRPr lang="en-US" dirty="0"/>
          </a:p>
        </p:txBody>
      </p:sp>
      <p:sp>
        <p:nvSpPr>
          <p:cNvPr id="3" name="Slide Number Placeholder 2">
            <a:extLst>
              <a:ext uri="{FF2B5EF4-FFF2-40B4-BE49-F238E27FC236}">
                <a16:creationId xmlns:a16="http://schemas.microsoft.com/office/drawing/2014/main" xmlns="" id="{19A0920A-262A-40EA-9165-2DFCAE0C6A18}"/>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5" name="Rectangle 4">
            <a:extLst>
              <a:ext uri="{FF2B5EF4-FFF2-40B4-BE49-F238E27FC236}">
                <a16:creationId xmlns:a16="http://schemas.microsoft.com/office/drawing/2014/main" xmlns="" id="{C5FE83AD-8A16-4ED8-B621-074B62A442ED}"/>
              </a:ext>
            </a:extLst>
          </p:cNvPr>
          <p:cNvSpPr/>
          <p:nvPr/>
        </p:nvSpPr>
        <p:spPr>
          <a:xfrm>
            <a:off x="1715678" y="301658"/>
            <a:ext cx="8644380" cy="4958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a:extLst>
              <a:ext uri="{FF2B5EF4-FFF2-40B4-BE49-F238E27FC236}">
                <a16:creationId xmlns:a16="http://schemas.microsoft.com/office/drawing/2014/main" xmlns="" id="{068A7C8A-D740-4471-8C81-839C56DC7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43" y="2591144"/>
            <a:ext cx="38100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2A596664-D490-45DE-9C24-0491D516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41" y="556819"/>
            <a:ext cx="4566795" cy="308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3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xmlns=""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F155FC3B-DD33-4B9A-A5EB-A2301786CE4E}"/>
              </a:ext>
            </a:extLst>
          </p:cNvPr>
          <p:cNvSpPr>
            <a:spLocks noGrp="1"/>
          </p:cNvSpPr>
          <p:nvPr>
            <p:ph type="body" sz="quarter" idx="14"/>
          </p:nvPr>
        </p:nvSpPr>
        <p:spPr/>
        <p:txBody>
          <a:bodyPr/>
          <a:lstStyle/>
          <a:p>
            <a:pPr algn="ctr" rtl="1"/>
            <a:endParaRPr lang="ru-RU" sz="2000" dirty="0"/>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http://purl.org/dc/elements/1.1/"/>
    <ds:schemaRef ds:uri="http://schemas.microsoft.com/office/2006/metadata/properties"/>
    <ds:schemaRef ds:uri="0860e916-1933-4f54-bf75-902e7a9d1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www.w3.org/XML/1998/namespace"/>
    <ds:schemaRef ds:uri="http://purl.org/dc/dcmitype/"/>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616</TotalTime>
  <Words>450</Words>
  <Application>Microsoft Office PowerPoint</Application>
  <PresentationFormat>Widescreen</PresentationFormat>
  <Paragraphs>97</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Sakkal Majalla</vt:lpstr>
      <vt:lpstr>Times New Roman</vt:lpstr>
      <vt:lpstr>Office Theme</vt:lpstr>
      <vt:lpstr>1_Office Theme</vt:lpstr>
      <vt:lpstr>يصنف  4 الوان الى مجموعات</vt:lpstr>
      <vt:lpstr>PowerPoint Presentation</vt:lpstr>
      <vt:lpstr>PowerPoint Presentation</vt:lpstr>
      <vt:lpstr>PowerPoint Presentation</vt:lpstr>
      <vt:lpstr>PowerPoint Presentation</vt:lpstr>
      <vt:lpstr>PowerPoint Presentation</vt:lpstr>
      <vt:lpstr>الأنشطة الصفية </vt:lpstr>
      <vt:lpstr>الأنشطة الصفية </vt:lpstr>
      <vt:lpstr>شكراً للجميع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65</cp:revision>
  <dcterms:created xsi:type="dcterms:W3CDTF">2020-07-26T19:33:45Z</dcterms:created>
  <dcterms:modified xsi:type="dcterms:W3CDTF">2021-01-10T06:10:43Z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