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4"/>
  </p:notesMasterIdLst>
  <p:sldIdLst>
    <p:sldId id="267" r:id="rId6"/>
    <p:sldId id="257" r:id="rId7"/>
    <p:sldId id="294" r:id="rId8"/>
    <p:sldId id="264" r:id="rId9"/>
    <p:sldId id="300" r:id="rId10"/>
    <p:sldId id="297" r:id="rId11"/>
    <p:sldId id="298" r:id="rId12"/>
    <p:sldId id="29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عائشة المزروعي" initials="عائشة" lastIdx="1" clrIdx="0">
    <p:extLst>
      <p:ext uri="{19B8F6BF-5375-455C-9EA6-DF929625EA0E}">
        <p15:presenceInfo xmlns:p15="http://schemas.microsoft.com/office/powerpoint/2012/main" userId="عائشة المزروعي"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660"/>
  </p:normalViewPr>
  <p:slideViewPr>
    <p:cSldViewPr snapToGrid="0">
      <p:cViewPr varScale="1">
        <p:scale>
          <a:sx n="66" d="100"/>
          <a:sy n="66" d="100"/>
        </p:scale>
        <p:origin x="641" y="2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12/16/2020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34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69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0F5DDA-372B-43CF-86FE-C9B6645BBCC7}" type="datetime3">
              <a:rPr lang="en-US" smtClean="0"/>
              <a:t>16 December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85334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2F16D-244F-47C2-842A-9317BC736D29}" type="datetime3">
              <a:rPr lang="en-US" smtClean="0"/>
              <a:t>16 December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20348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A787B-4AB8-4174-BC68-AD1479FF75F2}" type="datetime3">
              <a:rPr lang="en-US" smtClean="0"/>
              <a:t>16 December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2796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79667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16 December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67100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16 December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454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16 December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13279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16 December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73979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16 December 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38248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16 December 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898363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16 December 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57160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998D2-4126-411A-8949-6F4D826F56A2}" type="datetime3">
              <a:rPr lang="en-US" smtClean="0"/>
              <a:t>16 December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71594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7ED719-B36A-46AD-9CFF-82BE8320A41F}" type="datetime3">
              <a:rPr lang="en-US" smtClean="0"/>
              <a:t>16 December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21737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F704C3-F6CC-498F-BC59-5F55BF57AFC9}" type="datetime3">
              <a:rPr lang="en-US" smtClean="0"/>
              <a:t>16 December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0897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BFEE24-E4A7-4E9A-95AD-6574493E8F41}" type="datetime3">
              <a:rPr lang="en-US" smtClean="0"/>
              <a:t>16 December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023118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050551-4CE6-4950-8D1F-8A1EE9D6E42D}" type="datetime3">
              <a:rPr lang="en-US" smtClean="0"/>
              <a:t>16 December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6980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85695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665BA1-66C5-4C23-B9BA-F1EDD450FA3F}" type="datetime3">
              <a:rPr lang="en-US" smtClean="0"/>
              <a:t>16 December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5319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F4428-25CE-497A-9941-367C16ECCEA0}" type="datetime3">
              <a:rPr lang="en-US" smtClean="0"/>
              <a:t>16 December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6557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53F8D-8F5F-4D98-B67F-54B571C7FB47}" type="datetime3">
              <a:rPr lang="en-US" smtClean="0"/>
              <a:t>16 December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52286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C29FF-CCF6-46F0-B460-CA0EFD3579DE}" type="datetime3">
              <a:rPr lang="en-US" smtClean="0"/>
              <a:t>16 December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3051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4715-3104-467E-A5F5-3DDF7E4FA2A3}" type="datetime3">
              <a:rPr lang="en-US" smtClean="0"/>
              <a:t>16 December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08589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3F583-97E1-40F8-841A-DA31DC16C36F}" type="datetime3">
              <a:rPr lang="en-US" smtClean="0"/>
              <a:t>16 December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81318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A5538-93A8-4427-B2D0-69F246BC64D3}" type="datetime3">
              <a:rPr lang="en-US" smtClean="0"/>
              <a:t>16 December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43253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87B0-7C3C-4749-A2B6-DB540BDFBDD3}" type="datetime3">
              <a:rPr lang="en-US" smtClean="0"/>
              <a:t>16 December 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585A-9C13-4586-A4AB-6DF698F2DFD9}" type="slidenum">
              <a:rPr lang="en-US" smtClean="0"/>
              <a:t>‹#›</a:t>
            </a:fld>
            <a:endParaRPr lang="en-US"/>
          </a:p>
        </p:txBody>
      </p:sp>
    </p:spTree>
    <p:extLst>
      <p:ext uri="{BB962C8B-B14F-4D97-AF65-F5344CB8AC3E}">
        <p14:creationId xmlns:p14="http://schemas.microsoft.com/office/powerpoint/2010/main" val="419796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16 December 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1Lp89VmDs74"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youtu.be/wCio_xVlgQ0"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youtu.be/kAlF_ozrSqE" TargetMode="External"/><Relationship Id="rId7" Type="http://schemas.openxmlformats.org/officeDocument/2006/relationships/hyperlink" Target="https://youtu.be/IfUa822oVvo"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youtu.be/FdUQYh7ELz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F535A0-9A52-40AD-972C-D0F96C905295}"/>
              </a:ext>
            </a:extLst>
          </p:cNvPr>
          <p:cNvSpPr>
            <a:spLocks noGrp="1"/>
          </p:cNvSpPr>
          <p:nvPr>
            <p:ph type="ctrTitle"/>
          </p:nvPr>
        </p:nvSpPr>
        <p:spPr>
          <a:xfrm rot="840000">
            <a:off x="7191697" y="2952581"/>
            <a:ext cx="4851352" cy="1827069"/>
          </a:xfrm>
        </p:spPr>
        <p:txBody>
          <a:bodyPr>
            <a:normAutofit/>
          </a:bodyPr>
          <a:lstStyle/>
          <a:p>
            <a:pPr algn="ctr" rtl="1"/>
            <a:r>
              <a:rPr lang="ar-AE"/>
              <a:t>     ينظف أسنانه دون مساعده</a:t>
            </a:r>
            <a:endParaRPr lang="ar-AE" dirty="0"/>
          </a:p>
        </p:txBody>
      </p:sp>
      <p:pic>
        <p:nvPicPr>
          <p:cNvPr id="4" name="Picture 3"/>
          <p:cNvPicPr>
            <a:picLocks noChangeAspect="1"/>
          </p:cNvPicPr>
          <p:nvPr/>
        </p:nvPicPr>
        <p:blipFill>
          <a:blip r:embed="rId2">
            <a:clrChange>
              <a:clrFrom>
                <a:srgbClr val="FFFCFF"/>
              </a:clrFrom>
              <a:clrTo>
                <a:srgbClr val="FFFCFF">
                  <a:alpha val="0"/>
                </a:srgbClr>
              </a:clrTo>
            </a:clrChange>
            <a:extLst>
              <a:ext uri="{28A0092B-C50C-407E-A947-70E740481C1C}">
                <a14:useLocalDpi xmlns:a14="http://schemas.microsoft.com/office/drawing/2010/main" val="0"/>
              </a:ext>
            </a:extLst>
          </a:blip>
          <a:stretch>
            <a:fillRect/>
          </a:stretch>
        </p:blipFill>
        <p:spPr>
          <a:xfrm rot="798864">
            <a:off x="9695101" y="503793"/>
            <a:ext cx="1124804" cy="971217"/>
          </a:xfrm>
          <a:prstGeom prst="rect">
            <a:avLst/>
          </a:prstGeom>
        </p:spPr>
      </p:pic>
      <p:sp>
        <p:nvSpPr>
          <p:cNvPr id="5" name="Rectangle 4"/>
          <p:cNvSpPr/>
          <p:nvPr/>
        </p:nvSpPr>
        <p:spPr>
          <a:xfrm rot="557694">
            <a:off x="8725800" y="5266975"/>
            <a:ext cx="2137124" cy="369332"/>
          </a:xfrm>
          <a:prstGeom prst="rect">
            <a:avLst/>
          </a:prstGeom>
        </p:spPr>
        <p:txBody>
          <a:bodyPr wrap="none">
            <a:spAutoFit/>
          </a:bodyPr>
          <a:lstStyle/>
          <a:p>
            <a:r>
              <a:rPr lang="ar-AE" b="1" dirty="0">
                <a:solidFill>
                  <a:schemeClr val="bg1"/>
                </a:solidFill>
                <a:latin typeface="Sakkal Majalla" panose="02000000000000000000" pitchFamily="2" charset="-78"/>
                <a:cs typeface="Sakkal Majalla" panose="02000000000000000000" pitchFamily="2" charset="-78"/>
              </a:rPr>
              <a:t>مقدم الهدف:</a:t>
            </a:r>
            <a:r>
              <a:rPr lang="ar-EG" b="1" dirty="0">
                <a:solidFill>
                  <a:schemeClr val="bg1"/>
                </a:solidFill>
                <a:latin typeface="Sakkal Majalla" panose="02000000000000000000" pitchFamily="2" charset="-78"/>
                <a:cs typeface="Sakkal Majalla" panose="02000000000000000000" pitchFamily="2" charset="-78"/>
              </a:rPr>
              <a:t> </a:t>
            </a:r>
            <a:r>
              <a:rPr lang="ar-AE" b="1" dirty="0">
                <a:solidFill>
                  <a:schemeClr val="bg1"/>
                </a:solidFill>
                <a:latin typeface="Sakkal Majalla" panose="02000000000000000000" pitchFamily="2" charset="-78"/>
                <a:cs typeface="Sakkal Majalla" panose="02000000000000000000" pitchFamily="2" charset="-78"/>
              </a:rPr>
              <a:t>عائشة المزروعي</a:t>
            </a:r>
            <a:endParaRPr lang="en-US" dirty="0">
              <a:solidFill>
                <a:schemeClr val="bg1"/>
              </a:solidFill>
            </a:endParaRPr>
          </a:p>
        </p:txBody>
      </p:sp>
      <p:sp>
        <p:nvSpPr>
          <p:cNvPr id="3" name="Picture Placeholder 2"/>
          <p:cNvSpPr>
            <a:spLocks noGrp="1"/>
          </p:cNvSpPr>
          <p:nvPr>
            <p:ph type="pic" sz="quarter" idx="15"/>
          </p:nvPr>
        </p:nvSpPr>
        <p:spPr/>
      </p:sp>
      <p:pic>
        <p:nvPicPr>
          <p:cNvPr id="8" name="Picture Placeholder 8" descr="Kids on Desk Looking at Notebook">
            <a:extLst>
              <a:ext uri="{FF2B5EF4-FFF2-40B4-BE49-F238E27FC236}">
                <a16:creationId xmlns:a16="http://schemas.microsoft.com/office/drawing/2014/main" xmlns="" id="{F1EACC03-9DC7-4C77-9BAE-11CBF767B58D}"/>
              </a:ext>
            </a:extLst>
          </p:cNvPr>
          <p:cNvPicPr>
            <a:picLocks noChangeAspect="1"/>
          </p:cNvPicPr>
          <p:nvPr/>
        </p:nvPicPr>
        <p:blipFill rotWithShape="1">
          <a:blip r:embed="rId3">
            <a:extLst>
              <a:ext uri="{28A0092B-C50C-407E-A947-70E740481C1C}">
                <a14:useLocalDpi xmlns:a14="http://schemas.microsoft.com/office/drawing/2010/main" val="0"/>
              </a:ext>
            </a:extLst>
          </a:blip>
          <a:srcRect l="9397" r="9397"/>
          <a:stretch/>
        </p:blipFill>
        <p:spPr>
          <a:xfrm>
            <a:off x="91" y="1068783"/>
            <a:ext cx="6121476"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pic>
    </p:spTree>
    <p:extLst>
      <p:ext uri="{BB962C8B-B14F-4D97-AF65-F5344CB8AC3E}">
        <p14:creationId xmlns:p14="http://schemas.microsoft.com/office/powerpoint/2010/main" val="224352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98570373"/>
              </p:ext>
            </p:extLst>
          </p:nvPr>
        </p:nvGraphicFramePr>
        <p:xfrm>
          <a:off x="142774" y="175434"/>
          <a:ext cx="11906451" cy="6409064"/>
        </p:xfrm>
        <a:graphic>
          <a:graphicData uri="http://schemas.openxmlformats.org/drawingml/2006/table">
            <a:tbl>
              <a:tblPr firstRow="1" bandRow="1">
                <a:tableStyleId>{5940675A-B579-460E-94D1-54222C63F5DA}</a:tableStyleId>
              </a:tblPr>
              <a:tblGrid>
                <a:gridCol w="4298430">
                  <a:extLst>
                    <a:ext uri="{9D8B030D-6E8A-4147-A177-3AD203B41FA5}">
                      <a16:colId xmlns="" xmlns:a16="http://schemas.microsoft.com/office/drawing/2014/main" val="20000"/>
                    </a:ext>
                  </a:extLst>
                </a:gridCol>
                <a:gridCol w="3413704">
                  <a:extLst>
                    <a:ext uri="{9D8B030D-6E8A-4147-A177-3AD203B41FA5}">
                      <a16:colId xmlns="" xmlns:a16="http://schemas.microsoft.com/office/drawing/2014/main" val="2032493190"/>
                    </a:ext>
                  </a:extLst>
                </a:gridCol>
                <a:gridCol w="2894627">
                  <a:extLst>
                    <a:ext uri="{9D8B030D-6E8A-4147-A177-3AD203B41FA5}">
                      <a16:colId xmlns="" xmlns:a16="http://schemas.microsoft.com/office/drawing/2014/main" val="4078435238"/>
                    </a:ext>
                  </a:extLst>
                </a:gridCol>
                <a:gridCol w="1299690">
                  <a:extLst>
                    <a:ext uri="{9D8B030D-6E8A-4147-A177-3AD203B41FA5}">
                      <a16:colId xmlns="" xmlns:a16="http://schemas.microsoft.com/office/drawing/2014/main" val="20001"/>
                    </a:ext>
                  </a:extLst>
                </a:gridCol>
              </a:tblGrid>
              <a:tr h="45505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المراجعة: أ. </a:t>
                      </a:r>
                      <a:r>
                        <a:rPr lang="ar-AE" sz="1200" b="1" dirty="0" smtClean="0">
                          <a:latin typeface="Sakkal Majalla" panose="02000000000000000000" pitchFamily="2" charset="-78"/>
                          <a:cs typeface="Sakkal Majalla" panose="02000000000000000000" pitchFamily="2" charset="-78"/>
                        </a:rPr>
                        <a:t>عفاف</a:t>
                      </a:r>
                      <a:r>
                        <a:rPr lang="ar-AE" sz="1200" b="1" baseline="0" dirty="0" smtClean="0">
                          <a:latin typeface="Sakkal Majalla" panose="02000000000000000000" pitchFamily="2" charset="-78"/>
                          <a:cs typeface="Sakkal Majalla" panose="02000000000000000000" pitchFamily="2" charset="-78"/>
                        </a:rPr>
                        <a:t> الكربي</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الإعداد :</a:t>
                      </a:r>
                      <a:r>
                        <a:rPr lang="ar-EG" sz="1200" b="1" dirty="0">
                          <a:latin typeface="Sakkal Majalla" panose="02000000000000000000" pitchFamily="2" charset="-78"/>
                          <a:cs typeface="Sakkal Majalla" panose="02000000000000000000" pitchFamily="2" charset="-78"/>
                        </a:rPr>
                        <a:t> </a:t>
                      </a:r>
                      <a:r>
                        <a:rPr lang="ar-AE" sz="1200" b="1" dirty="0">
                          <a:latin typeface="Sakkal Majalla" panose="02000000000000000000" pitchFamily="2" charset="-78"/>
                          <a:cs typeface="Sakkal Majalla" panose="02000000000000000000" pitchFamily="2" charset="-78"/>
                        </a:rPr>
                        <a:t>عائشة المزروعي</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200" b="1" kern="1200" dirty="0">
                          <a:solidFill>
                            <a:schemeClr val="tx1"/>
                          </a:solidFill>
                          <a:latin typeface="Sakkal Majalla" panose="02000000000000000000" pitchFamily="2" charset="-78"/>
                          <a:ea typeface="+mn-ea"/>
                          <a:cs typeface="Sakkal Majalla" panose="02000000000000000000" pitchFamily="2" charset="-78"/>
                        </a:rPr>
                        <a:t>     ينظف أسنانه دون مساعده</a:t>
                      </a:r>
                    </a:p>
                    <a:p>
                      <a:pPr marL="171450" marR="0" lvl="0" indent="-171450" algn="ctr" defTabSz="914400" rtl="1" eaLnBrk="1" fontAlgn="ctr" latinLnBrk="0" hangingPunct="1">
                        <a:lnSpc>
                          <a:spcPct val="100000"/>
                        </a:lnSpc>
                        <a:spcBef>
                          <a:spcPts val="0"/>
                        </a:spcBef>
                        <a:spcAft>
                          <a:spcPts val="0"/>
                        </a:spcAft>
                        <a:buClrTx/>
                        <a:buSzTx/>
                        <a:buFontTx/>
                        <a:buChar char="-"/>
                        <a:tabLst/>
                        <a:defRPr/>
                      </a:pPr>
                      <a:r>
                        <a:rPr kumimoji="0" lang="ar-AE" sz="12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رقم الهدف :(511)  </a:t>
                      </a:r>
                    </a:p>
                  </a:txBody>
                  <a:tcPr marL="9525" marR="9525" marT="9525" marB="0" anchor="b">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kern="1200" dirty="0">
                          <a:solidFill>
                            <a:schemeClr val="tx1"/>
                          </a:solidFill>
                          <a:latin typeface="Sakkal Majalla" panose="02000000000000000000" pitchFamily="2" charset="-78"/>
                          <a:ea typeface="+mn-ea"/>
                          <a:cs typeface="Sakkal Majalla" panose="02000000000000000000" pitchFamily="2" charset="-78"/>
                        </a:rPr>
                        <a:t>الهدف</a:t>
                      </a:r>
                      <a:endParaRPr lang="en-US" sz="1200" b="1" kern="1200" dirty="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8540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الفئة العمرية:</a:t>
                      </a:r>
                      <a:r>
                        <a:rPr lang="ar-EG" sz="1200" b="1" dirty="0">
                          <a:latin typeface="Sakkal Majalla" panose="02000000000000000000" pitchFamily="2" charset="-78"/>
                          <a:cs typeface="Sakkal Majalla" panose="02000000000000000000" pitchFamily="2" charset="-78"/>
                        </a:rPr>
                        <a:t> </a:t>
                      </a:r>
                      <a:r>
                        <a:rPr lang="ar-AE" sz="1200" b="1" dirty="0">
                          <a:latin typeface="Sakkal Majalla" panose="02000000000000000000" pitchFamily="2" charset="-78"/>
                          <a:cs typeface="Sakkal Majalla" panose="02000000000000000000" pitchFamily="2" charset="-78"/>
                        </a:rPr>
                        <a:t>4-5</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مستوى الشدة: بسيطة</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فئة الإعاقة : الاعاقة </a:t>
                      </a:r>
                      <a:r>
                        <a:rPr lang="ar-AE" sz="1200" b="1" dirty="0" smtClean="0">
                          <a:latin typeface="Sakkal Majalla" panose="02000000000000000000" pitchFamily="2" charset="-78"/>
                          <a:cs typeface="Sakkal Majalla" panose="02000000000000000000" pitchFamily="2" charset="-78"/>
                        </a:rPr>
                        <a:t>الذهنية</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بيانات 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12628275"/>
                  </a:ext>
                </a:extLst>
              </a:tr>
              <a:tr h="5568603">
                <a:tc gridSpan="3">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0"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درس </a:t>
                      </a:r>
                      <a:r>
                        <a:rPr kumimoji="0" lang="ar-EG" sz="1200" b="0"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 </a:t>
                      </a:r>
                      <a:r>
                        <a:rPr kumimoji="0" lang="ar-AE" sz="1200" b="0"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قصة فاطمة وفرشاة الاسنان</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0"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endParaRPr>
                    </a:p>
                    <a:p>
                      <a:pPr algn="r"/>
                      <a:r>
                        <a:rPr lang="ar-AE" sz="1200" b="0" i="0" kern="1200" dirty="0">
                          <a:solidFill>
                            <a:srgbClr val="2C2F34"/>
                          </a:solidFill>
                          <a:effectLst/>
                          <a:latin typeface="-apple-system"/>
                          <a:ea typeface="+mn-ea"/>
                          <a:cs typeface="+mn-cs"/>
                        </a:rPr>
                        <a:t>كان هناك فتاة صغيرة أسمها فاطمة ، </a:t>
                      </a:r>
                      <a:r>
                        <a:rPr lang="ar-AE" sz="1200" b="0" i="0" kern="1200" dirty="0" smtClean="0">
                          <a:solidFill>
                            <a:srgbClr val="2C2F34"/>
                          </a:solidFill>
                          <a:effectLst/>
                          <a:latin typeface="-apple-system"/>
                          <a:ea typeface="+mn-ea"/>
                          <a:cs typeface="+mn-cs"/>
                        </a:rPr>
                        <a:t>وكانت </a:t>
                      </a:r>
                      <a:r>
                        <a:rPr lang="ar-AE" sz="1200" b="0" i="0" kern="1200" dirty="0">
                          <a:solidFill>
                            <a:srgbClr val="2C2F34"/>
                          </a:solidFill>
                          <a:effectLst/>
                          <a:latin typeface="-apple-system"/>
                          <a:ea typeface="+mn-ea"/>
                          <a:cs typeface="+mn-cs"/>
                        </a:rPr>
                        <a:t>فتاة كسولة جدا، </a:t>
                      </a:r>
                      <a:r>
                        <a:rPr lang="ar-AE" sz="1200" b="0" i="0" kern="1200" dirty="0" smtClean="0">
                          <a:solidFill>
                            <a:srgbClr val="2C2F34"/>
                          </a:solidFill>
                          <a:effectLst/>
                          <a:latin typeface="-apple-system"/>
                          <a:ea typeface="+mn-ea"/>
                          <a:cs typeface="+mn-cs"/>
                        </a:rPr>
                        <a:t>فهي</a:t>
                      </a:r>
                      <a:r>
                        <a:rPr lang="ar-AE" sz="1200" b="0" i="0" kern="1200" baseline="0" dirty="0" smtClean="0">
                          <a:solidFill>
                            <a:srgbClr val="2C2F34"/>
                          </a:solidFill>
                          <a:effectLst/>
                          <a:latin typeface="-apple-system"/>
                          <a:ea typeface="+mn-ea"/>
                          <a:cs typeface="+mn-cs"/>
                        </a:rPr>
                        <a:t> </a:t>
                      </a:r>
                      <a:r>
                        <a:rPr lang="ar-AE" sz="1200" b="0" i="0" kern="1200" dirty="0" smtClean="0">
                          <a:solidFill>
                            <a:srgbClr val="2C2F34"/>
                          </a:solidFill>
                          <a:effectLst/>
                          <a:latin typeface="-apple-system"/>
                          <a:ea typeface="+mn-ea"/>
                          <a:cs typeface="+mn-cs"/>
                        </a:rPr>
                        <a:t>لا </a:t>
                      </a:r>
                      <a:r>
                        <a:rPr lang="ar-AE" sz="1200" b="0" i="0" kern="1200" dirty="0">
                          <a:solidFill>
                            <a:srgbClr val="2C2F34"/>
                          </a:solidFill>
                          <a:effectLst/>
                          <a:latin typeface="-apple-system"/>
                          <a:ea typeface="+mn-ea"/>
                          <a:cs typeface="+mn-cs"/>
                        </a:rPr>
                        <a:t>تحب تنظيف أسنانها بسبب كسلها الشديد، وكانت أم فاطمة  تؤكد على أبنتها </a:t>
                      </a:r>
                      <a:r>
                        <a:rPr lang="ar-AE" sz="1200" b="0" i="0" kern="1200" dirty="0" smtClean="0">
                          <a:solidFill>
                            <a:srgbClr val="2C2F34"/>
                          </a:solidFill>
                          <a:effectLst/>
                          <a:latin typeface="-apple-system"/>
                          <a:ea typeface="+mn-ea"/>
                          <a:cs typeface="+mn-cs"/>
                        </a:rPr>
                        <a:t>فاطمة </a:t>
                      </a:r>
                      <a:r>
                        <a:rPr lang="ar-AE" sz="1200" b="0" i="0" kern="1200" dirty="0">
                          <a:solidFill>
                            <a:srgbClr val="2C2F34"/>
                          </a:solidFill>
                          <a:effectLst/>
                          <a:latin typeface="-apple-system"/>
                          <a:ea typeface="+mn-ea"/>
                          <a:cs typeface="+mn-cs"/>
                        </a:rPr>
                        <a:t>فوائد وأهمية تنظيف الأسنان، وأن التنظيف المستمر للأسنان يحمى الأسنان واللثة من المشاكل والأمراض التي يمكن أن تصيب الأسنان بالتسوس </a:t>
                      </a:r>
                      <a:r>
                        <a:rPr lang="ar-AE" sz="1200" b="0" dirty="0">
                          <a:solidFill>
                            <a:srgbClr val="FF0000"/>
                          </a:solidFill>
                          <a:latin typeface="Sakkal Majalla" panose="02000000000000000000" pitchFamily="2" charset="-78"/>
                          <a:cs typeface="Sakkal Majalla" panose="02000000000000000000" pitchFamily="2" charset="-78"/>
                        </a:rPr>
                        <a:t>.</a:t>
                      </a:r>
                    </a:p>
                    <a:p>
                      <a:pPr algn="r"/>
                      <a:endParaRPr lang="ar-AE" sz="1200" b="0" dirty="0">
                        <a:solidFill>
                          <a:srgbClr val="FF0000"/>
                        </a:solidFill>
                        <a:latin typeface="Sakkal Majalla" panose="02000000000000000000" pitchFamily="2" charset="-78"/>
                        <a:cs typeface="Sakkal Majalla" panose="02000000000000000000" pitchFamily="2" charset="-78"/>
                      </a:endParaRPr>
                    </a:p>
                    <a:p>
                      <a:pPr algn="r" rtl="1"/>
                      <a:r>
                        <a:rPr lang="ar-AE" sz="1200" b="0" i="0" dirty="0">
                          <a:solidFill>
                            <a:srgbClr val="2C2F34"/>
                          </a:solidFill>
                          <a:effectLst/>
                          <a:latin typeface="-apple-system"/>
                        </a:rPr>
                        <a:t>أحست فاطمة  بألم مفاجئ وشديد في أسنانها، فأسرعت للحمام لكي ترى أسنانها في مرآة الحمام، سمعت صوتا ينادي عليها،، فقالت فاطمة </a:t>
                      </a:r>
                      <a:r>
                        <a:rPr lang="ar-AE" sz="1200" b="0" i="0" dirty="0" smtClean="0">
                          <a:solidFill>
                            <a:srgbClr val="2C2F34"/>
                          </a:solidFill>
                          <a:effectLst/>
                          <a:latin typeface="-apple-system"/>
                        </a:rPr>
                        <a:t>:  </a:t>
                      </a:r>
                      <a:r>
                        <a:rPr lang="ar-AE" sz="1200" b="0" i="0" dirty="0">
                          <a:solidFill>
                            <a:srgbClr val="2C2F34"/>
                          </a:solidFill>
                          <a:effectLst/>
                          <a:latin typeface="-apple-system"/>
                        </a:rPr>
                        <a:t>من ينادي عليّ؟، فقالت فرشاة الأسنان </a:t>
                      </a:r>
                      <a:r>
                        <a:rPr lang="ar-AE" sz="1200" b="0" i="0" dirty="0" smtClean="0">
                          <a:solidFill>
                            <a:srgbClr val="2C2F34"/>
                          </a:solidFill>
                          <a:effectLst/>
                          <a:latin typeface="-apple-system"/>
                        </a:rPr>
                        <a:t>: أنا </a:t>
                      </a:r>
                      <a:r>
                        <a:rPr lang="ar-AE" sz="1200" b="0" i="0" dirty="0">
                          <a:solidFill>
                            <a:srgbClr val="2C2F34"/>
                          </a:solidFill>
                          <a:effectLst/>
                          <a:latin typeface="-apple-system"/>
                        </a:rPr>
                        <a:t>يا فاطمة  أنادي عليك.</a:t>
                      </a:r>
                      <a:endParaRPr lang="ar-AE" sz="1200" b="0" dirty="0">
                        <a:solidFill>
                          <a:srgbClr val="FF0000"/>
                        </a:solidFill>
                        <a:latin typeface="Sakkal Majalla" panose="02000000000000000000" pitchFamily="2" charset="-78"/>
                        <a:cs typeface="Sakkal Majalla" panose="02000000000000000000" pitchFamily="2" charset="-78"/>
                      </a:endParaRPr>
                    </a:p>
                    <a:p>
                      <a:pPr algn="r" rtl="1"/>
                      <a:r>
                        <a:rPr lang="ar-AE" sz="1200" b="0" i="0" dirty="0">
                          <a:solidFill>
                            <a:srgbClr val="2C2F34"/>
                          </a:solidFill>
                          <a:effectLst/>
                          <a:latin typeface="-apple-system"/>
                        </a:rPr>
                        <a:t>فاستغربت </a:t>
                      </a:r>
                      <a:r>
                        <a:rPr lang="ar-AE" sz="1200" b="0" i="0" dirty="0" smtClean="0">
                          <a:solidFill>
                            <a:srgbClr val="2C2F34"/>
                          </a:solidFill>
                          <a:effectLst/>
                          <a:latin typeface="-apple-system"/>
                        </a:rPr>
                        <a:t>فاطمة</a:t>
                      </a:r>
                      <a:r>
                        <a:rPr lang="ar-AE" sz="1200" b="0" i="0" baseline="0" dirty="0" smtClean="0">
                          <a:solidFill>
                            <a:srgbClr val="2C2F34"/>
                          </a:solidFill>
                          <a:effectLst/>
                          <a:latin typeface="-apple-system"/>
                        </a:rPr>
                        <a:t> </a:t>
                      </a:r>
                      <a:r>
                        <a:rPr lang="ar-AE" sz="1200" b="0" i="0" dirty="0" smtClean="0">
                          <a:solidFill>
                            <a:srgbClr val="2C2F34"/>
                          </a:solidFill>
                          <a:effectLst/>
                          <a:latin typeface="-apple-system"/>
                        </a:rPr>
                        <a:t> </a:t>
                      </a:r>
                      <a:r>
                        <a:rPr lang="ar-AE" sz="1200" b="0" i="0" dirty="0">
                          <a:solidFill>
                            <a:srgbClr val="2C2F34"/>
                          </a:solidFill>
                          <a:effectLst/>
                          <a:latin typeface="-apple-system"/>
                        </a:rPr>
                        <a:t>أن فرشاة الأسنان تتحدث، وقالت فاطمة  هل تتحدثين حقا،  قالت فرشاة </a:t>
                      </a:r>
                      <a:r>
                        <a:rPr lang="ar-AE" sz="1200" b="0" i="0" dirty="0" smtClean="0">
                          <a:solidFill>
                            <a:srgbClr val="2C2F34"/>
                          </a:solidFill>
                          <a:effectLst/>
                          <a:latin typeface="-apple-system"/>
                        </a:rPr>
                        <a:t>الأسنان:  </a:t>
                      </a:r>
                      <a:r>
                        <a:rPr lang="ar-AE" sz="1200" b="0" i="0" dirty="0">
                          <a:solidFill>
                            <a:srgbClr val="2C2F34"/>
                          </a:solidFill>
                          <a:effectLst/>
                          <a:latin typeface="-apple-system"/>
                        </a:rPr>
                        <a:t>نعم يا </a:t>
                      </a:r>
                      <a:r>
                        <a:rPr lang="ar-AE" sz="1200" b="0" i="0" dirty="0" smtClean="0">
                          <a:solidFill>
                            <a:srgbClr val="2C2F34"/>
                          </a:solidFill>
                          <a:effectLst/>
                          <a:latin typeface="-apple-system"/>
                        </a:rPr>
                        <a:t>فاطمة </a:t>
                      </a:r>
                      <a:r>
                        <a:rPr lang="ar-AE" sz="1200" b="0" i="0" dirty="0">
                          <a:solidFill>
                            <a:srgbClr val="2C2F34"/>
                          </a:solidFill>
                          <a:effectLst/>
                          <a:latin typeface="-apple-system"/>
                        </a:rPr>
                        <a:t>وسآخذك معي في رحلة قصيرة وشيقة.</a:t>
                      </a:r>
                    </a:p>
                    <a:p>
                      <a:pPr algn="r" rtl="1"/>
                      <a:r>
                        <a:rPr lang="ar-AE" sz="1200" b="0" i="0" dirty="0">
                          <a:solidFill>
                            <a:srgbClr val="2C2F34"/>
                          </a:solidFill>
                          <a:effectLst/>
                          <a:latin typeface="-apple-system"/>
                        </a:rPr>
                        <a:t>ونقلت فرشاة الأسنان فاطمة  لكي ترى أسنان أخرى، فقالت الفرشاة أنظري لهذه الأسنان، كم هي غاية في القذارة والحزن، فصاحبة هذه الأسنان فتاة كسولة جدا لا تنظف أسنانها ولا تعتني بها أبدا ، فأصبحت الأسنان عرضة للتسوس</a:t>
                      </a:r>
                    </a:p>
                    <a:p>
                      <a:pPr algn="r" rtl="1"/>
                      <a:endParaRPr lang="ar-AE" sz="1200" b="0" dirty="0">
                        <a:solidFill>
                          <a:srgbClr val="FF0000"/>
                        </a:solidFill>
                        <a:latin typeface="Sakkal Majalla" panose="02000000000000000000" pitchFamily="2" charset="-78"/>
                        <a:cs typeface="Sakkal Majalla" panose="02000000000000000000" pitchFamily="2" charset="-78"/>
                      </a:endParaRPr>
                    </a:p>
                    <a:p>
                      <a:pPr algn="r" rtl="1"/>
                      <a:r>
                        <a:rPr lang="ar-AE" sz="1200" b="0" i="0" dirty="0">
                          <a:solidFill>
                            <a:srgbClr val="2C2F34"/>
                          </a:solidFill>
                          <a:effectLst/>
                          <a:latin typeface="-apple-system"/>
                        </a:rPr>
                        <a:t>أصبحت فاطمة  تهتم بأسنانها جيدا فتنظفها مرتين في اليوم مرة في الصباح ومرة في المساء قبل النوم</a:t>
                      </a:r>
                      <a:endParaRPr lang="ar-AE" sz="1200" b="0" dirty="0">
                        <a:solidFill>
                          <a:srgbClr val="FF0000"/>
                        </a:solidFill>
                        <a:latin typeface="Sakkal Majalla" panose="02000000000000000000" pitchFamily="2" charset="-78"/>
                        <a:cs typeface="Sakkal Majalla" panose="02000000000000000000" pitchFamily="2" charset="-78"/>
                      </a:endParaRPr>
                    </a:p>
                    <a:p>
                      <a:pPr algn="r" rtl="1"/>
                      <a:endParaRPr lang="ar-AE" sz="1200" b="0" dirty="0">
                        <a:solidFill>
                          <a:srgbClr val="FF0000"/>
                        </a:solidFill>
                        <a:latin typeface="Sakkal Majalla" panose="02000000000000000000" pitchFamily="2" charset="-78"/>
                        <a:cs typeface="Sakkal Majalla" panose="02000000000000000000" pitchFamily="2" charset="-78"/>
                      </a:endParaRPr>
                    </a:p>
                    <a:p>
                      <a:pPr algn="r" rtl="1"/>
                      <a:endParaRPr lang="ar-AE" sz="1200" b="0" dirty="0">
                        <a:solidFill>
                          <a:srgbClr val="FF0000"/>
                        </a:solidFill>
                        <a:latin typeface="Sakkal Majalla" panose="02000000000000000000" pitchFamily="2" charset="-78"/>
                        <a:cs typeface="Sakkal Majalla" panose="02000000000000000000" pitchFamily="2" charset="-78"/>
                      </a:endParaRPr>
                    </a:p>
                    <a:p>
                      <a:pPr algn="r" rtl="1"/>
                      <a:endParaRPr lang="ar-AE" sz="1200" b="0" dirty="0">
                        <a:solidFill>
                          <a:srgbClr val="FF0000"/>
                        </a:solidFill>
                        <a:latin typeface="Sakkal Majalla" panose="02000000000000000000" pitchFamily="2" charset="-78"/>
                        <a:cs typeface="Sakkal Majalla" panose="02000000000000000000" pitchFamily="2" charset="-78"/>
                      </a:endParaRPr>
                    </a:p>
                    <a:p>
                      <a:pPr algn="r" rtl="1"/>
                      <a:endParaRPr lang="ar-AE" sz="1200" b="0" dirty="0">
                        <a:solidFill>
                          <a:srgbClr val="FF0000"/>
                        </a:solidFill>
                        <a:latin typeface="Sakkal Majalla" panose="02000000000000000000" pitchFamily="2" charset="-78"/>
                        <a:cs typeface="Sakkal Majalla" panose="02000000000000000000" pitchFamily="2" charset="-78"/>
                      </a:endParaRPr>
                    </a:p>
                    <a:p>
                      <a:pPr algn="r" rtl="1"/>
                      <a:r>
                        <a:rPr lang="ar-AE" sz="1200" b="0" dirty="0">
                          <a:solidFill>
                            <a:srgbClr val="FF0000"/>
                          </a:solidFill>
                          <a:latin typeface="Sakkal Majalla" panose="02000000000000000000" pitchFamily="2" charset="-78"/>
                          <a:cs typeface="Sakkal Majalla" panose="02000000000000000000" pitchFamily="2" charset="-78"/>
                        </a:rPr>
                        <a:t>الاستماع إلى قصة  الاسنان </a:t>
                      </a:r>
                    </a:p>
                    <a:p>
                      <a:pPr algn="r" rtl="1"/>
                      <a:r>
                        <a:rPr lang="en-US" sz="1200" b="0" dirty="0">
                          <a:solidFill>
                            <a:srgbClr val="FF0000"/>
                          </a:solidFill>
                          <a:latin typeface="Sakkal Majalla" panose="02000000000000000000" pitchFamily="2" charset="-78"/>
                          <a:cs typeface="Sakkal Majalla" panose="02000000000000000000" pitchFamily="2" charset="-78"/>
                          <a:hlinkClick r:id="rId3"/>
                        </a:rPr>
                        <a:t>https://youtu.be/1Lp89VmDs74</a:t>
                      </a:r>
                      <a:r>
                        <a:rPr lang="ar-AE" sz="1200" b="0" dirty="0">
                          <a:solidFill>
                            <a:srgbClr val="FF0000"/>
                          </a:solidFill>
                          <a:latin typeface="Sakkal Majalla" panose="02000000000000000000" pitchFamily="2" charset="-78"/>
                          <a:cs typeface="Sakkal Majalla" panose="02000000000000000000" pitchFamily="2" charset="-78"/>
                        </a:rPr>
                        <a:t> </a:t>
                      </a:r>
                      <a:endParaRPr lang="en-US" sz="1200" b="0" u="sng" baseline="0" dirty="0">
                        <a:solidFill>
                          <a:srgbClr val="FF0000"/>
                        </a:solidFill>
                        <a:latin typeface="Sakkal Majalla" panose="02000000000000000000" pitchFamily="2" charset="-78"/>
                        <a:cs typeface="Sakkal Majalla" panose="02000000000000000000" pitchFamily="2" charset="-78"/>
                      </a:endParaRPr>
                    </a:p>
                    <a:p>
                      <a:pPr algn="r" rtl="1"/>
                      <a:endParaRPr lang="ar-AE" sz="1200" b="0" u="none" baseline="0" dirty="0">
                        <a:latin typeface="Sakkal Majalla" panose="02000000000000000000" pitchFamily="2" charset="-78"/>
                        <a:cs typeface="Sakkal Majalla" panose="02000000000000000000" pitchFamily="2" charset="-78"/>
                      </a:endParaRPr>
                    </a:p>
                    <a:p>
                      <a:pPr algn="r" rtl="1"/>
                      <a:endParaRPr lang="ar-AE" sz="1200" b="0" u="none" baseline="0" dirty="0">
                        <a:latin typeface="Sakkal Majalla" panose="02000000000000000000" pitchFamily="2" charset="-78"/>
                        <a:cs typeface="Sakkal Majalla" panose="02000000000000000000" pitchFamily="2" charset="-78"/>
                      </a:endParaRPr>
                    </a:p>
                    <a:p>
                      <a:pPr algn="r" rtl="1"/>
                      <a:endParaRPr lang="ar-AE" sz="1200" b="0" u="none" baseline="0" dirty="0">
                        <a:latin typeface="Sakkal Majalla" panose="02000000000000000000" pitchFamily="2" charset="-78"/>
                        <a:cs typeface="Sakkal Majalla" panose="02000000000000000000" pitchFamily="2" charset="-78"/>
                      </a:endParaRPr>
                    </a:p>
                    <a:p>
                      <a:pPr algn="r" rtl="1"/>
                      <a:endParaRPr lang="ar-AE" sz="1200" b="0" u="none" baseline="0" dirty="0">
                        <a:latin typeface="Sakkal Majalla" panose="02000000000000000000" pitchFamily="2" charset="-78"/>
                        <a:cs typeface="Sakkal Majalla" panose="02000000000000000000" pitchFamily="2" charset="-78"/>
                      </a:endParaRPr>
                    </a:p>
                    <a:p>
                      <a:pPr algn="r" rtl="1"/>
                      <a:endParaRPr lang="ar-AE" sz="1200" b="0" u="none" baseline="0" dirty="0">
                        <a:latin typeface="Sakkal Majalla" panose="02000000000000000000" pitchFamily="2" charset="-78"/>
                        <a:cs typeface="Sakkal Majalla" panose="02000000000000000000" pitchFamily="2" charset="-78"/>
                      </a:endParaRPr>
                    </a:p>
                    <a:p>
                      <a:pPr algn="r" rtl="1"/>
                      <a:endParaRPr lang="ar-AE" sz="1200" b="0" u="none" baseline="0" dirty="0">
                        <a:latin typeface="Sakkal Majalla" panose="02000000000000000000" pitchFamily="2" charset="-78"/>
                        <a:cs typeface="Sakkal Majalla" panose="02000000000000000000" pitchFamily="2" charset="-78"/>
                      </a:endParaRPr>
                    </a:p>
                    <a:p>
                      <a:pPr algn="r" rtl="1"/>
                      <a:endParaRPr lang="ar-AE" sz="1200" b="0" u="none" baseline="0" dirty="0">
                        <a:latin typeface="Sakkal Majalla" panose="02000000000000000000" pitchFamily="2" charset="-78"/>
                        <a:cs typeface="Sakkal Majalla" panose="02000000000000000000" pitchFamily="2" charset="-78"/>
                      </a:endParaRPr>
                    </a:p>
                    <a:p>
                      <a:pPr algn="r" rtl="1"/>
                      <a:endParaRPr lang="ar-AE" sz="1200" b="0" u="none" baseline="0" dirty="0">
                        <a:latin typeface="Sakkal Majalla" panose="02000000000000000000" pitchFamily="2" charset="-78"/>
                        <a:cs typeface="Sakkal Majalla" panose="02000000000000000000" pitchFamily="2" charset="-78"/>
                      </a:endParaRPr>
                    </a:p>
                    <a:p>
                      <a:pPr algn="r" rtl="1"/>
                      <a:endParaRPr lang="ar-AE" sz="1200" b="0" u="none" baseline="0" dirty="0">
                        <a:latin typeface="Sakkal Majalla" panose="02000000000000000000" pitchFamily="2" charset="-78"/>
                        <a:cs typeface="Sakkal Majalla" panose="02000000000000000000" pitchFamily="2" charset="-78"/>
                      </a:endParaRPr>
                    </a:p>
                    <a:p>
                      <a:pPr algn="r" rtl="1"/>
                      <a:endParaRPr lang="ar-AE" sz="1200" b="0" u="none" baseline="0" dirty="0">
                        <a:latin typeface="Sakkal Majalla" panose="02000000000000000000" pitchFamily="2" charset="-78"/>
                        <a:cs typeface="Sakkal Majalla" panose="02000000000000000000" pitchFamily="2" charset="-78"/>
                      </a:endParaRPr>
                    </a:p>
                    <a:p>
                      <a:pPr algn="r" rtl="1"/>
                      <a:endParaRPr lang="ar-AE" sz="1200" b="0" u="none"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rtl="1"/>
                      <a:endParaRPr lang="ar-AE" sz="1400" b="1" dirty="0">
                        <a:latin typeface="Sakkal Majalla" panose="02000000000000000000" pitchFamily="2" charset="-78"/>
                        <a:cs typeface="Sakkal Majalla" panose="02000000000000000000" pitchFamily="2" charset="-78"/>
                      </a:endParaRPr>
                    </a:p>
                    <a:p>
                      <a:pPr algn="ctr" rtl="1"/>
                      <a:r>
                        <a:rPr lang="ar-AE" sz="1400" b="1" dirty="0">
                          <a:latin typeface="Sakkal Majalla" panose="02000000000000000000" pitchFamily="2" charset="-78"/>
                          <a:cs typeface="Sakkal Majalla" panose="02000000000000000000" pitchFamily="2" charset="-78"/>
                        </a:rPr>
                        <a:t>كتاب</a:t>
                      </a:r>
                      <a:r>
                        <a:rPr lang="ar-AE" sz="1400" b="1" baseline="0" dirty="0">
                          <a:latin typeface="Sakkal Majalla" panose="02000000000000000000" pitchFamily="2" charset="-78"/>
                          <a:cs typeface="Sakkal Majalla" panose="02000000000000000000" pitchFamily="2" charset="-78"/>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9" name="Date Placeholder 8"/>
          <p:cNvSpPr>
            <a:spLocks noGrp="1"/>
          </p:cNvSpPr>
          <p:nvPr>
            <p:ph type="dt" sz="half" idx="10"/>
          </p:nvPr>
        </p:nvSpPr>
        <p:spPr/>
        <p:txBody>
          <a:bodyPr/>
          <a:lstStyle/>
          <a:p>
            <a:fld id="{F81D01CF-05FC-40DD-9306-5E37CEF60A8F}" type="datetime3">
              <a:rPr lang="en-US" smtClean="0"/>
              <a:t>16 December 2020</a:t>
            </a:fld>
            <a:endParaRPr lang="en-GB" dirty="0"/>
          </a:p>
        </p:txBody>
      </p:sp>
      <p:sp>
        <p:nvSpPr>
          <p:cNvPr id="15" name="Slide Number Placeholder 14"/>
          <p:cNvSpPr>
            <a:spLocks noGrp="1"/>
          </p:cNvSpPr>
          <p:nvPr>
            <p:ph type="sldNum" sz="quarter" idx="12"/>
          </p:nvPr>
        </p:nvSpPr>
        <p:spPr/>
        <p:txBody>
          <a:bodyPr/>
          <a:lstStyle/>
          <a:p>
            <a:fld id="{60F9F505-338F-4A63-8E60-F3E66EC2060F}" type="slidenum">
              <a:rPr lang="en-GB" smtClean="0"/>
              <a:t>2</a:t>
            </a:fld>
            <a:endParaRPr lang="en-GB"/>
          </a:p>
        </p:txBody>
      </p:sp>
      <p:pic>
        <p:nvPicPr>
          <p:cNvPr id="4" name="Picture 3">
            <a:extLst>
              <a:ext uri="{FF2B5EF4-FFF2-40B4-BE49-F238E27FC236}">
                <a16:creationId xmlns="" xmlns:a16="http://schemas.microsoft.com/office/drawing/2014/main" id="{3A9CD489-4E3B-4995-AED1-7A7E94277243}"/>
              </a:ext>
            </a:extLst>
          </p:cNvPr>
          <p:cNvPicPr>
            <a:picLocks noChangeAspect="1"/>
          </p:cNvPicPr>
          <p:nvPr/>
        </p:nvPicPr>
        <p:blipFill>
          <a:blip r:embed="rId4"/>
          <a:stretch>
            <a:fillRect/>
          </a:stretch>
        </p:blipFill>
        <p:spPr>
          <a:xfrm>
            <a:off x="505446" y="3828429"/>
            <a:ext cx="2143125" cy="2143125"/>
          </a:xfrm>
          <a:prstGeom prst="rect">
            <a:avLst/>
          </a:prstGeom>
        </p:spPr>
      </p:pic>
    </p:spTree>
    <p:extLst>
      <p:ext uri="{BB962C8B-B14F-4D97-AF65-F5344CB8AC3E}">
        <p14:creationId xmlns:p14="http://schemas.microsoft.com/office/powerpoint/2010/main" val="87381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47947111"/>
              </p:ext>
            </p:extLst>
          </p:nvPr>
        </p:nvGraphicFramePr>
        <p:xfrm>
          <a:off x="123986" y="135135"/>
          <a:ext cx="11842915" cy="5429822"/>
        </p:xfrm>
        <a:graphic>
          <a:graphicData uri="http://schemas.openxmlformats.org/drawingml/2006/table">
            <a:tbl>
              <a:tblPr firstRow="1" bandRow="1">
                <a:tableStyleId>{5940675A-B579-460E-94D1-54222C63F5DA}</a:tableStyleId>
              </a:tblPr>
              <a:tblGrid>
                <a:gridCol w="10657871">
                  <a:extLst>
                    <a:ext uri="{9D8B030D-6E8A-4147-A177-3AD203B41FA5}">
                      <a16:colId xmlns="" xmlns:a16="http://schemas.microsoft.com/office/drawing/2014/main" val="20000"/>
                    </a:ext>
                  </a:extLst>
                </a:gridCol>
                <a:gridCol w="1185044">
                  <a:extLst>
                    <a:ext uri="{9D8B030D-6E8A-4147-A177-3AD203B41FA5}">
                      <a16:colId xmlns="" xmlns:a16="http://schemas.microsoft.com/office/drawing/2014/main" val="20001"/>
                    </a:ext>
                  </a:extLst>
                </a:gridCol>
              </a:tblGrid>
              <a:tr h="32223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100" b="1" dirty="0">
                          <a:latin typeface="Sakkal Majalla" panose="02000000000000000000" pitchFamily="2" charset="-78"/>
                          <a:cs typeface="Sakkal Majalla" panose="02000000000000000000" pitchFamily="2" charset="-78"/>
                        </a:rPr>
                        <a:t>     ينظف أسنانه دون مساعده</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الهدف</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322231">
                <a:tc>
                  <a:txBody>
                    <a:bodyPr/>
                    <a:lstStyle/>
                    <a:p>
                      <a:pPr algn="r" rtl="1"/>
                      <a:r>
                        <a:rPr lang="ar-SA" sz="1100" b="1" dirty="0">
                          <a:latin typeface="Sakkal Majalla" panose="02000000000000000000" pitchFamily="2" charset="-78"/>
                          <a:cs typeface="Sakkal Majalla" panose="02000000000000000000" pitchFamily="2" charset="-78"/>
                        </a:rPr>
                        <a:t>انشطه</a:t>
                      </a:r>
                      <a:r>
                        <a:rPr lang="ar-SA" sz="1100" b="1" baseline="0" dirty="0">
                          <a:latin typeface="Sakkal Majalla" panose="02000000000000000000" pitchFamily="2" charset="-78"/>
                          <a:cs typeface="Sakkal Majalla" panose="02000000000000000000" pitchFamily="2" charset="-78"/>
                        </a:rPr>
                        <a:t> </a:t>
                      </a:r>
                      <a:r>
                        <a:rPr lang="ar-AE" sz="1100" b="1" baseline="0" dirty="0">
                          <a:latin typeface="Sakkal Majalla" panose="02000000000000000000" pitchFamily="2" charset="-78"/>
                          <a:cs typeface="Sakkal Majalla" panose="02000000000000000000" pitchFamily="2" charset="-78"/>
                        </a:rPr>
                        <a:t>تعليمية  </a:t>
                      </a:r>
                      <a:endParaRPr lang="ar-AE" sz="11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200" b="1" dirty="0">
                          <a:latin typeface="Sakkal Majalla" panose="02000000000000000000" pitchFamily="2" charset="-78"/>
                          <a:cs typeface="Sakkal Majalla" panose="02000000000000000000" pitchFamily="2" charset="-78"/>
                        </a:rPr>
                        <a:t>المكونات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3595166">
                <a:tc>
                  <a:txBody>
                    <a:bodyPr/>
                    <a:lstStyle/>
                    <a:p>
                      <a:pPr algn="r" rtl="1"/>
                      <a:r>
                        <a:rPr lang="ar-AE" sz="1200" b="1" u="none" kern="1200" dirty="0" smtClean="0">
                          <a:solidFill>
                            <a:srgbClr val="FF0000"/>
                          </a:solidFill>
                          <a:effectLst/>
                          <a:latin typeface="Sakkal Majalla" panose="02000000000000000000" pitchFamily="2" charset="-78"/>
                          <a:ea typeface="+mn-ea"/>
                          <a:cs typeface="Sakkal Majalla" panose="02000000000000000000" pitchFamily="2" charset="-78"/>
                        </a:rPr>
                        <a:t>أنشطة تحفيزية تساعد وتدعم مهارة  تنظيف الاسنان  دون مساعده</a:t>
                      </a:r>
                    </a:p>
                    <a:p>
                      <a:pPr algn="r" rtl="1"/>
                      <a:endParaRPr lang="ar-EG" sz="1200" u="none" dirty="0" smtClean="0">
                        <a:solidFill>
                          <a:srgbClr val="FF0000"/>
                        </a:solidFill>
                        <a:effectLst/>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0" i="0" u="none" strike="noStrike" kern="1200" cap="none" spc="0" normalizeH="0" baseline="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استراتيجيات التعليم:</a:t>
                      </a:r>
                      <a:br>
                        <a:rPr kumimoji="0" lang="ar-AE" sz="1200" b="0" i="0" u="none" strike="noStrike" kern="1200" cap="none" spc="0" normalizeH="0" baseline="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br>
                      <a:r>
                        <a:rPr kumimoji="0" lang="ar-AE" sz="1200" b="0" i="0" u="none" strike="noStrike" kern="1200" cap="none" spc="0" normalizeH="0" baseline="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اهمية  تنظيف الاسنان</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0" i="0" u="none" strike="noStrike" kern="1200" cap="none" spc="0" normalizeH="0" baseline="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0" i="0" u="none" strike="noStrike" kern="1200" cap="none" spc="0" normalizeH="0" baseline="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1- </a:t>
                      </a:r>
                      <a:r>
                        <a:rPr lang="ar-AE" sz="1200" b="1" u="none" kern="1200" dirty="0" smtClean="0">
                          <a:solidFill>
                            <a:srgbClr val="FF0000"/>
                          </a:solidFill>
                          <a:effectLst/>
                          <a:latin typeface="Sakkal Majalla" panose="02000000000000000000" pitchFamily="2" charset="-78"/>
                          <a:ea typeface="+mn-ea"/>
                          <a:cs typeface="Sakkal Majalla" panose="02000000000000000000" pitchFamily="2" charset="-78"/>
                        </a:rPr>
                        <a:t>استراتيجة النمذجة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0" i="0" u="none" strike="noStrike" kern="1200" cap="none" spc="0" normalizeH="0" baseline="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تدريب الطالب من خلال استخدام النموذج (الاخوة الاخوات ) في البداية لإيصال المطلوب عمله من الطالب</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0" i="0" u="none" strike="noStrike" kern="1200" cap="none" spc="0" normalizeH="0" baseline="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2</a:t>
                      </a:r>
                      <a:r>
                        <a:rPr lang="ar-AE" sz="1200" b="1" u="none" kern="1200" dirty="0" smtClean="0">
                          <a:solidFill>
                            <a:srgbClr val="FF0000"/>
                          </a:solidFill>
                          <a:effectLst/>
                          <a:latin typeface="Sakkal Majalla" panose="02000000000000000000" pitchFamily="2" charset="-78"/>
                          <a:ea typeface="+mn-ea"/>
                          <a:cs typeface="Sakkal Majalla" panose="02000000000000000000" pitchFamily="2" charset="-78"/>
                        </a:rPr>
                        <a:t>- تدريب تقوية العضلات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0" i="0" u="none" strike="noStrike" kern="1200" cap="none" spc="0" normalizeH="0" baseline="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تقوية العضلات الدقيقة بمسك الفرشاةبطريقة صحيحة</a:t>
                      </a:r>
                      <a:endParaRPr kumimoji="0" lang="ar-AE" sz="1200" b="1" i="0" u="none" strike="noStrike" kern="1200" cap="none" spc="0" normalizeH="0" baseline="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0" i="0" u="none" strike="noStrike" kern="1200" cap="none" spc="0" normalizeH="0" baseline="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3- </a:t>
                      </a:r>
                      <a:r>
                        <a:rPr kumimoji="0" lang="ar-AE" sz="1200" b="0" i="0" u="none" strike="noStrike" kern="1200" cap="none" spc="0" normalizeH="0" baseline="0" dirty="0" smtClean="0">
                          <a:ln>
                            <a:noFill/>
                          </a:ln>
                          <a:solidFill>
                            <a:srgbClr val="FF0000"/>
                          </a:solidFill>
                          <a:effectLst/>
                          <a:uLnTx/>
                          <a:uFillTx/>
                          <a:latin typeface="Sakkal Majalla" panose="02000000000000000000" pitchFamily="2" charset="-78"/>
                          <a:ea typeface="+mn-ea"/>
                          <a:cs typeface="Sakkal Majalla" panose="02000000000000000000" pitchFamily="2" charset="-78"/>
                        </a:rPr>
                        <a:t>تنمية </a:t>
                      </a:r>
                      <a:r>
                        <a:rPr lang="ar-AE" sz="1200" b="1" u="none" kern="1200" dirty="0" smtClean="0">
                          <a:solidFill>
                            <a:srgbClr val="FF0000"/>
                          </a:solidFill>
                          <a:effectLst/>
                          <a:latin typeface="Sakkal Majalla" panose="02000000000000000000" pitchFamily="2" charset="-78"/>
                          <a:ea typeface="+mn-ea"/>
                          <a:cs typeface="Sakkal Majalla" panose="02000000000000000000" pitchFamily="2" charset="-78"/>
                        </a:rPr>
                        <a:t>التآزر البصري الحركي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0" i="0" u="none" strike="noStrike" kern="1200" cap="none" spc="0" normalizeH="0" baseline="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قدرة تحكم الطفل بأطرافه من خلال تقويه مهارة التازر البصري الحركي  بتوجيهه الفرشاه نحو الفم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smtClean="0">
                        <a:ln>
                          <a:noFill/>
                        </a:ln>
                        <a:solidFill>
                          <a:srgbClr val="FF0000"/>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smtClean="0">
                          <a:ln>
                            <a:noFill/>
                          </a:ln>
                          <a:solidFill>
                            <a:srgbClr val="FF0000"/>
                          </a:solidFill>
                          <a:effectLst/>
                          <a:uLnTx/>
                          <a:uFillTx/>
                          <a:latin typeface="Sakkal Majalla" panose="02000000000000000000" pitchFamily="2" charset="-78"/>
                          <a:ea typeface="+mn-ea"/>
                          <a:cs typeface="Sakkal Majalla" panose="02000000000000000000" pitchFamily="2" charset="-78"/>
                        </a:rPr>
                        <a:t>أنشطة </a:t>
                      </a:r>
                      <a:r>
                        <a:rPr kumimoji="0" lang="ar-AE" sz="1200" b="1" i="0" u="none" strike="noStrike" kern="1200" cap="none" spc="0" normalizeH="0" baseline="0" noProof="0" dirty="0" smtClean="0">
                          <a:ln>
                            <a:noFill/>
                          </a:ln>
                          <a:solidFill>
                            <a:srgbClr val="FF0000"/>
                          </a:solidFill>
                          <a:effectLst/>
                          <a:uLnTx/>
                          <a:uFillTx/>
                          <a:latin typeface="Sakkal Majalla" panose="02000000000000000000" pitchFamily="2" charset="-78"/>
                          <a:ea typeface="+mn-ea"/>
                          <a:cs typeface="Sakkal Majalla" panose="02000000000000000000" pitchFamily="2" charset="-78"/>
                        </a:rPr>
                        <a:t>ترفيهية</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EG" sz="12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اسم النشاط "</a:t>
                      </a:r>
                      <a:r>
                        <a:rPr kumimoji="0" lang="ar-EG" sz="12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 </a:t>
                      </a:r>
                      <a:r>
                        <a:rPr kumimoji="0" lang="ar-AE" sz="12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فرشاة أسنان</a:t>
                      </a:r>
                      <a:r>
                        <a:rPr kumimoji="0" lang="ar-EG" sz="12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تدريب الطالب على تفريش الاسنان معتمدا على نفسه </a:t>
                      </a:r>
                      <a:endParaRPr kumimoji="0" lang="ar-AE"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AE" sz="12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خطوات تنفيذ المهارة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عمل نموذج أمام الطالب (الاخوة – الاصدقاء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مسك الفرشاة بطريقة  صحيحة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2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تحريك الفرشاة بشكل دائري  عند التنظيف </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ar-AE" sz="1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hlinkClick r:id="rId3"/>
                        </a:rPr>
                        <a:t>https://youtu.be/wCio_xVlgQ0</a:t>
                      </a:r>
                      <a:r>
                        <a:rPr kumimoji="0" lang="ar-AE"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AE" sz="1200" b="0" i="0" u="none" strike="noStrike" kern="1200" cap="none" spc="0" normalizeH="0" baseline="0" noProof="0" dirty="0">
                        <a:ln>
                          <a:noFill/>
                        </a:ln>
                        <a:solidFill>
                          <a:srgbClr val="2C2F34"/>
                        </a:solidFill>
                        <a:effectLst/>
                        <a:uLnTx/>
                        <a:uFillTx/>
                        <a:latin typeface="-apple-system"/>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AE" sz="1200" b="0" i="0" u="none" strike="noStrike" kern="1200" cap="none" spc="0" normalizeH="0" baseline="0" noProof="0" dirty="0">
                        <a:ln>
                          <a:noFill/>
                        </a:ln>
                        <a:solidFill>
                          <a:srgbClr val="2C2F34"/>
                        </a:solidFill>
                        <a:effectLst/>
                        <a:uLnTx/>
                        <a:uFillTx/>
                        <a:latin typeface="-apple-system"/>
                        <a:ea typeface="+mn-ea"/>
                        <a:cs typeface="+mn-cs"/>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ctr" rtl="1"/>
                      <a:endParaRPr lang="ar-EG" sz="1200" b="1" baseline="0" dirty="0">
                        <a:latin typeface="Sakkal Majalla" panose="02000000000000000000" pitchFamily="2" charset="-78"/>
                        <a:cs typeface="Sakkal Majalla" panose="02000000000000000000" pitchFamily="2" charset="-78"/>
                      </a:endParaRPr>
                    </a:p>
                    <a:p>
                      <a:pPr algn="ctr" rtl="1"/>
                      <a:r>
                        <a:rPr lang="ar-AE" sz="1200" b="1" baseline="0" dirty="0">
                          <a:latin typeface="Sakkal Majalla" panose="02000000000000000000" pitchFamily="2" charset="-78"/>
                          <a:cs typeface="Sakkal Majalla" panose="02000000000000000000" pitchFamily="2" charset="-78"/>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8" name="Date Placeholder 17"/>
          <p:cNvSpPr>
            <a:spLocks noGrp="1"/>
          </p:cNvSpPr>
          <p:nvPr>
            <p:ph type="dt" sz="half" idx="10"/>
          </p:nvPr>
        </p:nvSpPr>
        <p:spPr/>
        <p:txBody>
          <a:bodyPr/>
          <a:lstStyle/>
          <a:p>
            <a:fld id="{8CADBA5E-4532-4792-A258-A0D67C635858}" type="datetime3">
              <a:rPr lang="en-US" smtClean="0"/>
              <a:t>16 December 2020</a:t>
            </a:fld>
            <a:endParaRPr lang="en-GB"/>
          </a:p>
        </p:txBody>
      </p:sp>
      <p:sp>
        <p:nvSpPr>
          <p:cNvPr id="19" name="Slide Number Placeholder 18"/>
          <p:cNvSpPr>
            <a:spLocks noGrp="1"/>
          </p:cNvSpPr>
          <p:nvPr>
            <p:ph type="sldNum" sz="quarter" idx="12"/>
          </p:nvPr>
        </p:nvSpPr>
        <p:spPr/>
        <p:txBody>
          <a:bodyPr/>
          <a:lstStyle/>
          <a:p>
            <a:fld id="{60F9F505-338F-4A63-8E60-F3E66EC2060F}" type="slidenum">
              <a:rPr lang="en-GB" smtClean="0"/>
              <a:t>3</a:t>
            </a:fld>
            <a:endParaRPr lang="en-GB"/>
          </a:p>
        </p:txBody>
      </p:sp>
      <p:pic>
        <p:nvPicPr>
          <p:cNvPr id="2" name="Picture 1">
            <a:extLst>
              <a:ext uri="{FF2B5EF4-FFF2-40B4-BE49-F238E27FC236}">
                <a16:creationId xmlns="" xmlns:a16="http://schemas.microsoft.com/office/drawing/2014/main" id="{C6C848C8-DD48-42E1-99B3-0125D8C71CAF}"/>
              </a:ext>
            </a:extLst>
          </p:cNvPr>
          <p:cNvPicPr>
            <a:picLocks noChangeAspect="1"/>
          </p:cNvPicPr>
          <p:nvPr/>
        </p:nvPicPr>
        <p:blipFill>
          <a:blip r:embed="rId4"/>
          <a:stretch>
            <a:fillRect/>
          </a:stretch>
        </p:blipFill>
        <p:spPr>
          <a:xfrm>
            <a:off x="123986" y="933658"/>
            <a:ext cx="2908329" cy="2495342"/>
          </a:xfrm>
          <a:prstGeom prst="rect">
            <a:avLst/>
          </a:prstGeom>
        </p:spPr>
      </p:pic>
      <p:pic>
        <p:nvPicPr>
          <p:cNvPr id="4" name="Picture 3">
            <a:extLst>
              <a:ext uri="{FF2B5EF4-FFF2-40B4-BE49-F238E27FC236}">
                <a16:creationId xmlns="" xmlns:a16="http://schemas.microsoft.com/office/drawing/2014/main" id="{15AFA5CD-85AB-46D9-AAEB-7FA5103EEDBC}"/>
              </a:ext>
            </a:extLst>
          </p:cNvPr>
          <p:cNvPicPr>
            <a:picLocks noChangeAspect="1"/>
          </p:cNvPicPr>
          <p:nvPr/>
        </p:nvPicPr>
        <p:blipFill>
          <a:blip r:embed="rId5"/>
          <a:stretch>
            <a:fillRect/>
          </a:stretch>
        </p:blipFill>
        <p:spPr>
          <a:xfrm>
            <a:off x="2604053" y="954088"/>
            <a:ext cx="2743200" cy="2474912"/>
          </a:xfrm>
          <a:prstGeom prst="rect">
            <a:avLst/>
          </a:prstGeom>
        </p:spPr>
      </p:pic>
    </p:spTree>
    <p:extLst>
      <p:ext uri="{BB962C8B-B14F-4D97-AF65-F5344CB8AC3E}">
        <p14:creationId xmlns:p14="http://schemas.microsoft.com/office/powerpoint/2010/main" val="417547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33068626"/>
              </p:ext>
            </p:extLst>
          </p:nvPr>
        </p:nvGraphicFramePr>
        <p:xfrm>
          <a:off x="180109" y="165333"/>
          <a:ext cx="11804073" cy="5772480"/>
        </p:xfrm>
        <a:graphic>
          <a:graphicData uri="http://schemas.openxmlformats.org/drawingml/2006/table">
            <a:tbl>
              <a:tblPr firstRow="1" bandRow="1">
                <a:tableStyleId>{5940675A-B579-460E-94D1-54222C63F5DA}</a:tableStyleId>
              </a:tblPr>
              <a:tblGrid>
                <a:gridCol w="10833455">
                  <a:extLst>
                    <a:ext uri="{9D8B030D-6E8A-4147-A177-3AD203B41FA5}">
                      <a16:colId xmlns="" xmlns:a16="http://schemas.microsoft.com/office/drawing/2014/main" val="20000"/>
                    </a:ext>
                  </a:extLst>
                </a:gridCol>
                <a:gridCol w="970618">
                  <a:extLst>
                    <a:ext uri="{9D8B030D-6E8A-4147-A177-3AD203B41FA5}">
                      <a16:colId xmlns="" xmlns:a16="http://schemas.microsoft.com/office/drawing/2014/main" val="20001"/>
                    </a:ext>
                  </a:extLst>
                </a:gridCol>
              </a:tblGrid>
              <a:tr h="3340904">
                <a:tc>
                  <a:txBody>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ar-AE" sz="1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algn="r" rtl="1"/>
                      <a:r>
                        <a:rPr lang="ar-AE" sz="1200" b="1" u="none" baseline="0" dirty="0" smtClean="0">
                          <a:solidFill>
                            <a:srgbClr val="FF0000"/>
                          </a:solidFill>
                          <a:latin typeface="Arial" panose="020B0604020202020204" pitchFamily="34" charset="0"/>
                          <a:cs typeface="+mn-cs"/>
                        </a:rPr>
                        <a:t>الحصة الدراسية:</a:t>
                      </a:r>
                      <a:endParaRPr lang="ar-AE" sz="1200" b="0" u="none" baseline="0" dirty="0" smtClean="0">
                        <a:latin typeface="Arial" panose="020B0604020202020204" pitchFamily="34" charset="0"/>
                        <a:cs typeface="+mn-cs"/>
                      </a:endParaRPr>
                    </a:p>
                    <a:p>
                      <a:pPr marL="171450" marR="0" lvl="0" indent="-171450" algn="r" defTabSz="914400" rtl="1" eaLnBrk="1" fontAlgn="ctr" latinLnBrk="0" hangingPunct="1">
                        <a:lnSpc>
                          <a:spcPct val="100000"/>
                        </a:lnSpc>
                        <a:spcBef>
                          <a:spcPts val="0"/>
                        </a:spcBef>
                        <a:spcAft>
                          <a:spcPts val="0"/>
                        </a:spcAft>
                        <a:buClrTx/>
                        <a:buSzTx/>
                        <a:buFontTx/>
                        <a:buChar char="-"/>
                        <a:tabLst/>
                        <a:defRPr/>
                      </a:pPr>
                      <a:r>
                        <a:rPr lang="ar-AE" sz="1200" b="0" u="none" baseline="0" dirty="0" smtClean="0">
                          <a:latin typeface="Arial" panose="020B0604020202020204" pitchFamily="34" charset="0"/>
                          <a:cs typeface="+mn-cs"/>
                        </a:rPr>
                        <a:t> </a:t>
                      </a:r>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الهدف الرئيسي هو </a:t>
                      </a:r>
                      <a:r>
                        <a:rPr lang="ar-EG" sz="1200" b="1" dirty="0" smtClean="0">
                          <a:latin typeface="Sakkal Majalla" panose="02000000000000000000" pitchFamily="2" charset="-78"/>
                          <a:cs typeface="Sakkal Majalla" panose="02000000000000000000" pitchFamily="2" charset="-78"/>
                        </a:rPr>
                        <a:t>ينظف أسنانه دون مساعده</a:t>
                      </a:r>
                      <a:endParaRPr lang="en-US" sz="1200" b="1" dirty="0" smtClean="0">
                        <a:latin typeface="Sakkal Majalla" panose="02000000000000000000" pitchFamily="2" charset="-78"/>
                        <a:cs typeface="Sakkal Majalla" panose="02000000000000000000" pitchFamily="2" charset="-78"/>
                      </a:endParaRPr>
                    </a:p>
                    <a:p>
                      <a:pPr marL="228600" indent="-228600" algn="r" rtl="1">
                        <a:buFont typeface="+mj-lt"/>
                        <a:buAutoNum type="arabicPeriod"/>
                      </a:pPr>
                      <a:r>
                        <a:rPr lang="ar-SA" sz="1200" b="1" u="none" kern="1200" baseline="0" dirty="0" smtClean="0">
                          <a:solidFill>
                            <a:schemeClr val="tx1"/>
                          </a:solidFill>
                          <a:latin typeface="Sakkal Majalla" panose="02000000000000000000" pitchFamily="2" charset="-78"/>
                          <a:ea typeface="+mn-ea"/>
                          <a:cs typeface="Sakkal Majalla" panose="02000000000000000000" pitchFamily="2" charset="-78"/>
                        </a:rPr>
                        <a:t>تشغيل </a:t>
                      </a:r>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ال</a:t>
                      </a:r>
                      <a:r>
                        <a:rPr lang="ar-SA" sz="1200" b="1" u="none" kern="1200" baseline="0" dirty="0" smtClean="0">
                          <a:solidFill>
                            <a:schemeClr val="tx1"/>
                          </a:solidFill>
                          <a:latin typeface="Sakkal Majalla" panose="02000000000000000000" pitchFamily="2" charset="-78"/>
                          <a:ea typeface="+mn-ea"/>
                          <a:cs typeface="Sakkal Majalla" panose="02000000000000000000" pitchFamily="2" charset="-78"/>
                        </a:rPr>
                        <a:t>فيديو الخاص بالدرس</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b="1" u="none" baseline="0" dirty="0" smtClean="0">
                          <a:solidFill>
                            <a:schemeClr val="tx1"/>
                          </a:solidFill>
                          <a:latin typeface="Sakkal Majalla" panose="02000000000000000000" pitchFamily="2" charset="-78"/>
                          <a:cs typeface="Sakkal Majalla" panose="02000000000000000000" pitchFamily="2" charset="-78"/>
                        </a:rPr>
                        <a:t>تنفيذ التمارين والأنشطة الصفية داخل الغرفة الصفية إجرائياً. </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b="1" u="none" baseline="0" dirty="0" smtClean="0">
                          <a:solidFill>
                            <a:schemeClr val="tx1"/>
                          </a:solidFill>
                          <a:latin typeface="Sakkal Majalla" panose="02000000000000000000" pitchFamily="2" charset="-78"/>
                          <a:cs typeface="Sakkal Majalla" panose="02000000000000000000" pitchFamily="2" charset="-78"/>
                        </a:rPr>
                        <a:t>المسابقات و الألعاب أثناء الحصة الدراسية </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ar-AE" sz="1200" b="0" i="0" u="none" strike="noStrike" kern="1200" cap="none" spc="0" normalizeH="0" baseline="0" noProof="0" dirty="0" smtClean="0">
                        <a:ln>
                          <a:noFill/>
                        </a:ln>
                        <a:solidFill>
                          <a:srgbClr val="FF0000"/>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ar-AE" sz="1200" b="0" i="0" u="none" strike="noStrike" kern="1200" cap="none" spc="0" normalizeH="0" baseline="0" noProof="0" dirty="0" smtClean="0">
                        <a:ln>
                          <a:noFill/>
                        </a:ln>
                        <a:solidFill>
                          <a:srgbClr val="FF0000"/>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AE" sz="1200" b="1" u="none" kern="1200" baseline="0" noProof="0" dirty="0" smtClean="0">
                          <a:solidFill>
                            <a:srgbClr val="FF0000"/>
                          </a:solidFill>
                          <a:latin typeface="Sakkal Majalla" panose="02000000000000000000" pitchFamily="2" charset="-78"/>
                          <a:ea typeface="+mn-ea"/>
                          <a:cs typeface="Sakkal Majalla" panose="02000000000000000000" pitchFamily="2" charset="-78"/>
                        </a:rPr>
                        <a:t>النشاط </a:t>
                      </a:r>
                      <a:r>
                        <a:rPr lang="ar-AE" sz="1200" b="1" u="none" kern="1200" baseline="0" noProof="0" dirty="0">
                          <a:solidFill>
                            <a:srgbClr val="FF0000"/>
                          </a:solidFill>
                          <a:latin typeface="Sakkal Majalla" panose="02000000000000000000" pitchFamily="2" charset="-78"/>
                          <a:ea typeface="+mn-ea"/>
                          <a:cs typeface="Sakkal Majalla" panose="02000000000000000000" pitchFamily="2" charset="-78"/>
                        </a:rPr>
                        <a:t>الفني </a:t>
                      </a:r>
                      <a:r>
                        <a:rPr lang="ar-AE" sz="1200" b="1" u="none" kern="1200" baseline="0" noProof="0" dirty="0" smtClean="0">
                          <a:solidFill>
                            <a:srgbClr val="FF0000"/>
                          </a:solidFill>
                          <a:latin typeface="Sakkal Majalla" panose="02000000000000000000" pitchFamily="2" charset="-78"/>
                          <a:ea typeface="+mn-ea"/>
                          <a:cs typeface="Sakkal Majalla" panose="02000000000000000000" pitchFamily="2" charset="-78"/>
                        </a:rPr>
                        <a:t>:</a:t>
                      </a:r>
                      <a:endParaRPr lang="ar-AE" sz="1200" b="1" u="none" kern="1200" baseline="0" noProof="0" dirty="0">
                        <a:solidFill>
                          <a:srgbClr val="FF0000"/>
                        </a:solidFill>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AE" sz="1200" b="1" u="none" kern="1200" baseline="0" noProof="0" dirty="0">
                          <a:solidFill>
                            <a:schemeClr val="tx1"/>
                          </a:solidFill>
                          <a:latin typeface="Sakkal Majalla" panose="02000000000000000000" pitchFamily="2" charset="-78"/>
                          <a:ea typeface="+mn-ea"/>
                          <a:cs typeface="Sakkal Majalla" panose="02000000000000000000" pitchFamily="2" charset="-78"/>
                        </a:rPr>
                        <a:t>عبارة عن عمل بالفلين أسنان وفرشاة </a:t>
                      </a:r>
                      <a:r>
                        <a:rPr lang="ar-AE" sz="1200" b="1" u="none" kern="1200" baseline="0" noProof="0" dirty="0" smtClean="0">
                          <a:solidFill>
                            <a:schemeClr val="tx1"/>
                          </a:solidFill>
                          <a:latin typeface="Sakkal Majalla" panose="02000000000000000000" pitchFamily="2" charset="-78"/>
                          <a:ea typeface="+mn-ea"/>
                          <a:cs typeface="Sakkal Majalla" panose="02000000000000000000" pitchFamily="2" charset="-78"/>
                        </a:rPr>
                        <a:t>أسنان</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AE" sz="1200" b="1" u="none" kern="1200" baseline="0" noProof="0" dirty="0" smtClean="0">
                        <a:solidFill>
                          <a:schemeClr val="tx1"/>
                        </a:solidFill>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AE" sz="1200" b="1" u="none" kern="1200" baseline="0" noProof="0" dirty="0" smtClean="0">
                          <a:solidFill>
                            <a:srgbClr val="FF0000"/>
                          </a:solidFill>
                          <a:latin typeface="Sakkal Majalla" panose="02000000000000000000" pitchFamily="2" charset="-78"/>
                          <a:ea typeface="+mn-ea"/>
                          <a:cs typeface="Sakkal Majalla" panose="02000000000000000000" pitchFamily="2" charset="-78"/>
                        </a:rPr>
                        <a:t>النشاط الموسيقي : </a:t>
                      </a:r>
                    </a:p>
                    <a:p>
                      <a:pPr marL="0" marR="0" lvl="0" indent="0" algn="r" defTabSz="914400" rtl="0" eaLnBrk="1" fontAlgn="auto" latinLnBrk="0" hangingPunct="1">
                        <a:lnSpc>
                          <a:spcPct val="100000"/>
                        </a:lnSpc>
                        <a:spcBef>
                          <a:spcPts val="0"/>
                        </a:spcBef>
                        <a:spcAft>
                          <a:spcPts val="0"/>
                        </a:spcAft>
                        <a:buClrTx/>
                        <a:buSzTx/>
                        <a:buFontTx/>
                        <a:buNone/>
                        <a:tabLst/>
                        <a:defRPr/>
                      </a:pPr>
                      <a:r>
                        <a:rPr lang="ar-AE" sz="1200" b="1" u="none" kern="1200" baseline="0" noProof="0" dirty="0" smtClean="0">
                          <a:solidFill>
                            <a:schemeClr val="tx1"/>
                          </a:solidFill>
                          <a:latin typeface="Sakkal Majalla" panose="02000000000000000000" pitchFamily="2" charset="-78"/>
                          <a:ea typeface="+mn-ea"/>
                          <a:cs typeface="Sakkal Majalla" panose="02000000000000000000" pitchFamily="2" charset="-78"/>
                        </a:rPr>
                        <a:t>يمسك الطلاب فرشاة الاسنان ووينشد  فرشاة الاسنان مع الموسيقى </a:t>
                      </a:r>
                      <a:endParaRPr lang="ar-AE" sz="1200" b="1" u="none" kern="1200" baseline="0" noProof="0" dirty="0" smtClean="0">
                        <a:solidFill>
                          <a:schemeClr val="tx1"/>
                        </a:solidFill>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ar-AE" sz="1200" b="1" u="none" kern="1200" baseline="0" noProof="0" dirty="0" smtClean="0">
                        <a:solidFill>
                          <a:schemeClr val="tx1"/>
                        </a:solidFill>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AE" sz="1200" b="1" u="none" kern="1200" baseline="0" noProof="0" dirty="0" smtClean="0">
                          <a:solidFill>
                            <a:srgbClr val="FF0000"/>
                          </a:solidFill>
                          <a:latin typeface="Sakkal Majalla" panose="02000000000000000000" pitchFamily="2" charset="-78"/>
                          <a:ea typeface="+mn-ea"/>
                          <a:cs typeface="Sakkal Majalla" panose="02000000000000000000" pitchFamily="2" charset="-78"/>
                        </a:rPr>
                        <a:t>النشاط الرياضي:</a:t>
                      </a:r>
                    </a:p>
                    <a:p>
                      <a:pPr marL="0" marR="0" lvl="0" indent="0" algn="r" defTabSz="914400" rtl="0" eaLnBrk="1" fontAlgn="auto" latinLnBrk="0" hangingPunct="1">
                        <a:lnSpc>
                          <a:spcPct val="100000"/>
                        </a:lnSpc>
                        <a:spcBef>
                          <a:spcPts val="0"/>
                        </a:spcBef>
                        <a:spcAft>
                          <a:spcPts val="0"/>
                        </a:spcAft>
                        <a:buClrTx/>
                        <a:buSzTx/>
                        <a:buFontTx/>
                        <a:buNone/>
                        <a:tabLst/>
                        <a:defRPr/>
                      </a:pPr>
                      <a:r>
                        <a:rPr lang="ar-AE" sz="1200" b="1" u="none" kern="1200" baseline="0" noProof="0" dirty="0" smtClean="0">
                          <a:solidFill>
                            <a:schemeClr val="tx1"/>
                          </a:solidFill>
                          <a:latin typeface="Sakkal Majalla" panose="02000000000000000000" pitchFamily="2" charset="-78"/>
                          <a:ea typeface="+mn-ea"/>
                          <a:cs typeface="Sakkal Majalla" panose="02000000000000000000" pitchFamily="2" charset="-78"/>
                        </a:rPr>
                        <a:t>مسابقة لنقل ادوات النظافة الخاصة بالاسنان </a:t>
                      </a:r>
                      <a:endParaRPr lang="ar-AE" sz="1200" b="1" u="none" kern="1200" baseline="0" noProof="0" dirty="0" smtClean="0">
                        <a:solidFill>
                          <a:schemeClr val="tx1"/>
                        </a:solidFill>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AE" sz="1200" b="0" i="0" u="none" strike="noStrike" kern="1200" cap="none" spc="0" normalizeH="0" baseline="0" noProof="0" dirty="0" smtClean="0">
                        <a:ln>
                          <a:noFill/>
                        </a:ln>
                        <a:solidFill>
                          <a:srgbClr val="2C2F34"/>
                        </a:solidFill>
                        <a:effectLst/>
                        <a:uLnTx/>
                        <a:uFillTx/>
                        <a:latin typeface="-apple-system"/>
                        <a:ea typeface="+mn-ea"/>
                        <a:cs typeface="+mn-cs"/>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ar-AE" sz="1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AE" sz="1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600" b="1" baseline="0" dirty="0">
                          <a:latin typeface="Sakkal Majalla" panose="02000000000000000000" pitchFamily="2" charset="-78"/>
                          <a:cs typeface="Sakkal Majalla" panose="02000000000000000000" pitchFamily="2" charset="-78"/>
                        </a:rPr>
                        <a:t> </a:t>
                      </a:r>
                    </a:p>
                    <a:p>
                      <a:pPr algn="ctr" rtl="1"/>
                      <a:r>
                        <a:rPr lang="ar-AE" sz="1600" b="1" baseline="0" dirty="0">
                          <a:latin typeface="Sakkal Majalla" panose="02000000000000000000" pitchFamily="2" charset="-78"/>
                          <a:cs typeface="Sakkal Majalla" panose="02000000000000000000" pitchFamily="2" charset="-78"/>
                        </a:rPr>
                        <a:t>دليل للمعلم</a:t>
                      </a:r>
                    </a:p>
                    <a:p>
                      <a:pPr algn="ctr" rtl="1"/>
                      <a:endParaRPr lang="ar-AE" sz="16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4492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تدريب الطفل على تنظيف الاسنان معتمدا على نفسه </a:t>
                      </a:r>
                      <a:endParaRPr lang="ar-EG"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baseline="0" dirty="0">
                          <a:latin typeface="Sakkal Majalla" panose="02000000000000000000" pitchFamily="2" charset="-78"/>
                          <a:cs typeface="Sakkal Majalla" panose="02000000000000000000" pitchFamily="2" charset="-78"/>
                        </a:rPr>
                        <a:t>الواجب المنزلي </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98712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1" baseline="0"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baseline="0" dirty="0">
                          <a:latin typeface="Sakkal Majalla" panose="02000000000000000000" pitchFamily="2" charset="-78"/>
                          <a:cs typeface="Sakkal Majalla" panose="02000000000000000000" pitchFamily="2" charset="-78"/>
                        </a:rPr>
                        <a:t>تمارين الكترونية</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63082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1" baseline="0" dirty="0" smtClean="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1" kern="1200" baseline="0" dirty="0" smtClean="0">
                          <a:solidFill>
                            <a:schemeClr val="tx1"/>
                          </a:solidFill>
                          <a:latin typeface="Sakkal Majalla" panose="02000000000000000000" pitchFamily="2" charset="-78"/>
                          <a:ea typeface="+mn-ea"/>
                          <a:cs typeface="Sakkal Majalla" panose="02000000000000000000" pitchFamily="2" charset="-78"/>
                        </a:rPr>
                        <a:t>جيد </a:t>
                      </a: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 </a:t>
                      </a:r>
                      <a:r>
                        <a:rPr lang="ar-EG" sz="1200" b="1" kern="1200" baseline="0" dirty="0" smtClean="0">
                          <a:solidFill>
                            <a:schemeClr val="tx1"/>
                          </a:solidFill>
                          <a:latin typeface="Sakkal Majalla" panose="02000000000000000000" pitchFamily="2" charset="-78"/>
                          <a:ea typeface="+mn-ea"/>
                          <a:cs typeface="Sakkal Majalla" panose="02000000000000000000" pitchFamily="2" charset="-78"/>
                        </a:rPr>
                        <a:t>ان </a:t>
                      </a: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ينظف </a:t>
                      </a:r>
                      <a:r>
                        <a:rPr lang="ar-EG" sz="1200" b="1" kern="1200" baseline="0" dirty="0" smtClean="0">
                          <a:solidFill>
                            <a:schemeClr val="tx1"/>
                          </a:solidFill>
                          <a:latin typeface="Sakkal Majalla" panose="02000000000000000000" pitchFamily="2" charset="-78"/>
                          <a:ea typeface="+mn-ea"/>
                          <a:cs typeface="Sakkal Majalla" panose="02000000000000000000" pitchFamily="2" charset="-78"/>
                        </a:rPr>
                        <a:t> الطفل  3/4 </a:t>
                      </a: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  أسنانه دون مساعده                     </a:t>
                      </a:r>
                      <a:r>
                        <a:rPr lang="ar-EG" sz="1200" b="1" kern="1200" baseline="0" dirty="0" smtClean="0">
                          <a:solidFill>
                            <a:schemeClr val="tx1"/>
                          </a:solidFill>
                          <a:latin typeface="Sakkal Majalla" panose="02000000000000000000" pitchFamily="2" charset="-78"/>
                          <a:ea typeface="+mn-ea"/>
                          <a:cs typeface="Sakkal Majalla" panose="02000000000000000000" pitchFamily="2" charset="-78"/>
                        </a:rPr>
                        <a:t>متوسط :ان </a:t>
                      </a: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ينظف </a:t>
                      </a:r>
                      <a:r>
                        <a:rPr lang="ar-EG" sz="1200" b="1" kern="1200" baseline="0" dirty="0" smtClean="0">
                          <a:solidFill>
                            <a:schemeClr val="tx1"/>
                          </a:solidFill>
                          <a:latin typeface="Sakkal Majalla" panose="02000000000000000000" pitchFamily="2" charset="-78"/>
                          <a:ea typeface="+mn-ea"/>
                          <a:cs typeface="Sakkal Majalla" panose="02000000000000000000" pitchFamily="2" charset="-78"/>
                        </a:rPr>
                        <a:t> الطفل 2/4 </a:t>
                      </a: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 أسنانه دون مساعده              </a:t>
                      </a:r>
                      <a:r>
                        <a:rPr lang="ar-EG" sz="1200" b="1" kern="1200" baseline="0" dirty="0" smtClean="0">
                          <a:solidFill>
                            <a:schemeClr val="tx1"/>
                          </a:solidFill>
                          <a:latin typeface="Sakkal Majalla" panose="02000000000000000000" pitchFamily="2" charset="-78"/>
                          <a:ea typeface="+mn-ea"/>
                          <a:cs typeface="Sakkal Majalla" panose="02000000000000000000" pitchFamily="2" charset="-78"/>
                        </a:rPr>
                        <a:t>ضعيف : ان </a:t>
                      </a: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ينظف   </a:t>
                      </a:r>
                      <a:r>
                        <a:rPr lang="ar-EG" sz="1200" b="1" kern="1200" baseline="0" dirty="0" smtClean="0">
                          <a:solidFill>
                            <a:schemeClr val="tx1"/>
                          </a:solidFill>
                          <a:latin typeface="Sakkal Majalla" panose="02000000000000000000" pitchFamily="2" charset="-78"/>
                          <a:ea typeface="+mn-ea"/>
                          <a:cs typeface="Sakkal Majalla" panose="02000000000000000000" pitchFamily="2" charset="-78"/>
                        </a:rPr>
                        <a:t> الطفل 1/4 </a:t>
                      </a: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  أسنانه دون مساعده</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1" baseline="0"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dirty="0" smtClean="0">
                          <a:latin typeface="Sakkal Majalla" panose="02000000000000000000" pitchFamily="2" charset="-78"/>
                          <a:cs typeface="Sakkal Majalla" panose="02000000000000000000" pitchFamily="2" charset="-78"/>
                        </a:rPr>
                        <a:t>التقييم</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r>
            </a:tbl>
          </a:graphicData>
        </a:graphic>
      </p:graphicFrame>
      <p:sp>
        <p:nvSpPr>
          <p:cNvPr id="5" name="Rounded Rectangle 4"/>
          <p:cNvSpPr/>
          <p:nvPr/>
        </p:nvSpPr>
        <p:spPr>
          <a:xfrm>
            <a:off x="5845952" y="4747675"/>
            <a:ext cx="2325804" cy="36718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rtl="1"/>
            <a:r>
              <a:rPr lang="en-US" sz="1600" dirty="0">
                <a:solidFill>
                  <a:srgbClr val="FF0000"/>
                </a:solidFill>
                <a:latin typeface="Sakkal Majalla" panose="02000000000000000000" pitchFamily="2" charset="-78"/>
                <a:cs typeface="Sakkal Majalla" panose="02000000000000000000" pitchFamily="2" charset="-78"/>
                <a:hlinkClick r:id="rId3"/>
              </a:rPr>
              <a:t>https://youtu.be/kAlF_ozrSqE</a:t>
            </a:r>
            <a:r>
              <a:rPr lang="ar-AE" sz="1600" dirty="0">
                <a:solidFill>
                  <a:srgbClr val="FF0000"/>
                </a:solidFill>
                <a:latin typeface="Sakkal Majalla" panose="02000000000000000000" pitchFamily="2" charset="-78"/>
                <a:cs typeface="Sakkal Majalla" panose="02000000000000000000" pitchFamily="2" charset="-78"/>
              </a:rPr>
              <a:t> </a:t>
            </a:r>
          </a:p>
        </p:txBody>
      </p:sp>
      <p:sp>
        <p:nvSpPr>
          <p:cNvPr id="6" name="Rectangle 5"/>
          <p:cNvSpPr/>
          <p:nvPr/>
        </p:nvSpPr>
        <p:spPr>
          <a:xfrm rot="10800000" flipV="1">
            <a:off x="4603219" y="4252345"/>
            <a:ext cx="2957846" cy="276999"/>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endParaRPr>
          </a:p>
        </p:txBody>
      </p:sp>
      <p:sp>
        <p:nvSpPr>
          <p:cNvPr id="8" name="Date Placeholder 7"/>
          <p:cNvSpPr>
            <a:spLocks noGrp="1"/>
          </p:cNvSpPr>
          <p:nvPr>
            <p:ph type="dt" sz="half" idx="10"/>
          </p:nvPr>
        </p:nvSpPr>
        <p:spPr/>
        <p:txBody>
          <a:bodyPr/>
          <a:lstStyle/>
          <a:p>
            <a:fld id="{13E19267-0502-414C-ADC8-E730C18BC296}" type="datetime3">
              <a:rPr lang="en-US" smtClean="0"/>
              <a:t>16 December 2020</a:t>
            </a:fld>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4</a:t>
            </a:fld>
            <a:endParaRPr lang="en-GB"/>
          </a:p>
        </p:txBody>
      </p:sp>
      <p:sp>
        <p:nvSpPr>
          <p:cNvPr id="10" name="Rounded Rectangle 4">
            <a:extLst>
              <a:ext uri="{FF2B5EF4-FFF2-40B4-BE49-F238E27FC236}">
                <a16:creationId xmlns="" xmlns:a16="http://schemas.microsoft.com/office/drawing/2014/main" id="{684ADEC6-D94E-44BC-A3D5-FC4875A0EF2A}"/>
              </a:ext>
            </a:extLst>
          </p:cNvPr>
          <p:cNvSpPr/>
          <p:nvPr/>
        </p:nvSpPr>
        <p:spPr>
          <a:xfrm>
            <a:off x="3231149" y="4729325"/>
            <a:ext cx="2439285" cy="39471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rtl="1"/>
            <a:r>
              <a:rPr lang="en-US" sz="1600" dirty="0">
                <a:solidFill>
                  <a:srgbClr val="FF0000"/>
                </a:solidFill>
                <a:latin typeface="Sakkal Majalla" panose="02000000000000000000" pitchFamily="2" charset="-78"/>
                <a:cs typeface="Sakkal Majalla" panose="02000000000000000000" pitchFamily="2" charset="-78"/>
                <a:hlinkClick r:id="rId4"/>
              </a:rPr>
              <a:t>https://youtu.be/FdUQYh7ELzU</a:t>
            </a:r>
            <a:r>
              <a:rPr lang="ar-AE" sz="1600" dirty="0">
                <a:solidFill>
                  <a:srgbClr val="FF0000"/>
                </a:solidFill>
                <a:latin typeface="Sakkal Majalla" panose="02000000000000000000" pitchFamily="2" charset="-78"/>
                <a:cs typeface="Sakkal Majalla" panose="02000000000000000000" pitchFamily="2" charset="-78"/>
              </a:rPr>
              <a:t> </a:t>
            </a:r>
            <a:endParaRPr lang="ar-AE" sz="1600" dirty="0">
              <a:solidFill>
                <a:srgbClr val="2C2F34"/>
              </a:solidFill>
              <a:latin typeface="-apple-system"/>
            </a:endParaRPr>
          </a:p>
        </p:txBody>
      </p:sp>
      <p:pic>
        <p:nvPicPr>
          <p:cNvPr id="4" name="Picture 3">
            <a:extLst>
              <a:ext uri="{FF2B5EF4-FFF2-40B4-BE49-F238E27FC236}">
                <a16:creationId xmlns="" xmlns:a16="http://schemas.microsoft.com/office/drawing/2014/main" id="{1CD9A121-2C79-426D-972B-DA823F942092}"/>
              </a:ext>
            </a:extLst>
          </p:cNvPr>
          <p:cNvPicPr>
            <a:picLocks noChangeAspect="1"/>
          </p:cNvPicPr>
          <p:nvPr/>
        </p:nvPicPr>
        <p:blipFill>
          <a:blip r:embed="rId5"/>
          <a:stretch>
            <a:fillRect/>
          </a:stretch>
        </p:blipFill>
        <p:spPr>
          <a:xfrm>
            <a:off x="3320970" y="1524124"/>
            <a:ext cx="1896312" cy="1660377"/>
          </a:xfrm>
          <a:prstGeom prst="rect">
            <a:avLst/>
          </a:prstGeom>
        </p:spPr>
      </p:pic>
      <p:pic>
        <p:nvPicPr>
          <p:cNvPr id="7" name="Picture 6">
            <a:extLst>
              <a:ext uri="{FF2B5EF4-FFF2-40B4-BE49-F238E27FC236}">
                <a16:creationId xmlns="" xmlns:a16="http://schemas.microsoft.com/office/drawing/2014/main" id="{9F192360-12E2-413A-B57C-04A2D36751C5}"/>
              </a:ext>
            </a:extLst>
          </p:cNvPr>
          <p:cNvPicPr>
            <a:picLocks noChangeAspect="1"/>
          </p:cNvPicPr>
          <p:nvPr/>
        </p:nvPicPr>
        <p:blipFill>
          <a:blip r:embed="rId6"/>
          <a:stretch>
            <a:fillRect/>
          </a:stretch>
        </p:blipFill>
        <p:spPr>
          <a:xfrm>
            <a:off x="358287" y="722660"/>
            <a:ext cx="2460148" cy="1961480"/>
          </a:xfrm>
          <a:prstGeom prst="rect">
            <a:avLst/>
          </a:prstGeom>
        </p:spPr>
      </p:pic>
      <p:sp>
        <p:nvSpPr>
          <p:cNvPr id="11" name="Rounded Rectangle 4">
            <a:extLst>
              <a:ext uri="{FF2B5EF4-FFF2-40B4-BE49-F238E27FC236}">
                <a16:creationId xmlns="" xmlns:a16="http://schemas.microsoft.com/office/drawing/2014/main" id="{684ADEC6-D94E-44BC-A3D5-FC4875A0EF2A}"/>
              </a:ext>
            </a:extLst>
          </p:cNvPr>
          <p:cNvSpPr/>
          <p:nvPr/>
        </p:nvSpPr>
        <p:spPr>
          <a:xfrm>
            <a:off x="8347274" y="4732705"/>
            <a:ext cx="2439285" cy="39471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rtl="1">
              <a:defRPr/>
            </a:pPr>
            <a:r>
              <a:rPr lang="en-US" sz="1600" dirty="0">
                <a:latin typeface="Sakkal Majalla" panose="02000000000000000000" pitchFamily="2" charset="-78"/>
                <a:cs typeface="Sakkal Majalla" panose="02000000000000000000" pitchFamily="2" charset="-78"/>
                <a:hlinkClick r:id="rId7"/>
              </a:rPr>
              <a:t>https://youtu.be/IfUa822oVvo</a:t>
            </a:r>
            <a:r>
              <a:rPr lang="ar-AE" sz="1600" dirty="0">
                <a:latin typeface="Sakkal Majalla" panose="02000000000000000000" pitchFamily="2" charset="-78"/>
                <a:cs typeface="Sakkal Majalla" panose="02000000000000000000" pitchFamily="2" charset="-78"/>
              </a:rPr>
              <a:t> </a:t>
            </a:r>
            <a:endParaRPr lang="en-US" sz="16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3423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45AB00-1C5C-4EB0-B93F-C03AB7A9BC6F}"/>
              </a:ext>
            </a:extLst>
          </p:cNvPr>
          <p:cNvSpPr>
            <a:spLocks noGrp="1"/>
          </p:cNvSpPr>
          <p:nvPr>
            <p:ph type="title"/>
          </p:nvPr>
        </p:nvSpPr>
        <p:spPr>
          <a:xfrm>
            <a:off x="3699026" y="287639"/>
            <a:ext cx="4685739" cy="832104"/>
          </a:xfrm>
        </p:spPr>
        <p:txBody>
          <a:bodyPr>
            <a:normAutofit/>
          </a:bodyPr>
          <a:lstStyle/>
          <a:p>
            <a:pPr algn="ctr"/>
            <a:r>
              <a:rPr lang="ar-AE" sz="1600" dirty="0">
                <a:latin typeface="Sakkal Majalla" panose="02000000000000000000" pitchFamily="2" charset="-78"/>
                <a:cs typeface="Sakkal Majalla" panose="02000000000000000000" pitchFamily="2" charset="-78"/>
              </a:rPr>
              <a:t>تمرين :ضع دائرة حول الاشياء التي تجعل الاسنان قويه</a:t>
            </a:r>
            <a:endParaRPr lang="en-US" sz="1600" dirty="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41A131DC-C324-4581-8039-1BB231DA8DAA}"/>
              </a:ext>
            </a:extLst>
          </p:cNvPr>
          <p:cNvPicPr>
            <a:picLocks noChangeAspect="1"/>
          </p:cNvPicPr>
          <p:nvPr/>
        </p:nvPicPr>
        <p:blipFill rotWithShape="1">
          <a:blip r:embed="rId2"/>
          <a:srcRect t="17493" b="12278"/>
          <a:stretch/>
        </p:blipFill>
        <p:spPr>
          <a:xfrm>
            <a:off x="3259391" y="1370111"/>
            <a:ext cx="5964122" cy="5200250"/>
          </a:xfrm>
          <a:prstGeom prst="rect">
            <a:avLst/>
          </a:prstGeom>
          <a:ln>
            <a:solidFill>
              <a:schemeClr val="accent2"/>
            </a:solidFill>
          </a:ln>
        </p:spPr>
      </p:pic>
    </p:spTree>
    <p:extLst>
      <p:ext uri="{BB962C8B-B14F-4D97-AF65-F5344CB8AC3E}">
        <p14:creationId xmlns:p14="http://schemas.microsoft.com/office/powerpoint/2010/main" val="203830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45AB00-1C5C-4EB0-B93F-C03AB7A9BC6F}"/>
              </a:ext>
            </a:extLst>
          </p:cNvPr>
          <p:cNvSpPr>
            <a:spLocks noGrp="1"/>
          </p:cNvSpPr>
          <p:nvPr>
            <p:ph type="title"/>
          </p:nvPr>
        </p:nvSpPr>
        <p:spPr>
          <a:xfrm>
            <a:off x="3699026" y="287639"/>
            <a:ext cx="4685739" cy="832104"/>
          </a:xfrm>
        </p:spPr>
        <p:txBody>
          <a:bodyPr>
            <a:normAutofit/>
          </a:bodyPr>
          <a:lstStyle/>
          <a:p>
            <a:pPr algn="ctr"/>
            <a:r>
              <a:rPr lang="ar-AE" sz="1600" dirty="0">
                <a:latin typeface="Sakkal Majalla" panose="02000000000000000000" pitchFamily="2" charset="-78"/>
                <a:cs typeface="Sakkal Majalla" panose="02000000000000000000" pitchFamily="2" charset="-78"/>
              </a:rPr>
              <a:t>تمرين :لون الصورة التي أمامك </a:t>
            </a:r>
            <a:endParaRPr lang="en-US" sz="1600" dirty="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BB9376E7-7173-4352-B6B5-AED24DE9E371}"/>
              </a:ext>
            </a:extLst>
          </p:cNvPr>
          <p:cNvPicPr>
            <a:picLocks noChangeAspect="1"/>
          </p:cNvPicPr>
          <p:nvPr/>
        </p:nvPicPr>
        <p:blipFill rotWithShape="1">
          <a:blip r:embed="rId2"/>
          <a:srcRect b="5960"/>
          <a:stretch/>
        </p:blipFill>
        <p:spPr>
          <a:xfrm>
            <a:off x="4035795" y="1701478"/>
            <a:ext cx="4194392" cy="3972487"/>
          </a:xfrm>
          <a:prstGeom prst="rect">
            <a:avLst/>
          </a:prstGeom>
          <a:ln>
            <a:solidFill>
              <a:schemeClr val="accent2"/>
            </a:solidFill>
          </a:ln>
        </p:spPr>
      </p:pic>
    </p:spTree>
    <p:extLst>
      <p:ext uri="{BB962C8B-B14F-4D97-AF65-F5344CB8AC3E}">
        <p14:creationId xmlns:p14="http://schemas.microsoft.com/office/powerpoint/2010/main" val="2677760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45AB00-1C5C-4EB0-B93F-C03AB7A9BC6F}"/>
              </a:ext>
            </a:extLst>
          </p:cNvPr>
          <p:cNvSpPr>
            <a:spLocks noGrp="1"/>
          </p:cNvSpPr>
          <p:nvPr>
            <p:ph type="title"/>
          </p:nvPr>
        </p:nvSpPr>
        <p:spPr>
          <a:xfrm>
            <a:off x="3584832" y="570320"/>
            <a:ext cx="4685739" cy="832104"/>
          </a:xfrm>
        </p:spPr>
        <p:txBody>
          <a:bodyPr>
            <a:normAutofit/>
          </a:bodyPr>
          <a:lstStyle/>
          <a:p>
            <a:pPr algn="ctr"/>
            <a:r>
              <a:rPr lang="ar-AE" sz="1600" dirty="0">
                <a:latin typeface="Sakkal Majalla" panose="02000000000000000000" pitchFamily="2" charset="-78"/>
                <a:cs typeface="Sakkal Majalla" panose="02000000000000000000" pitchFamily="2" charset="-78"/>
              </a:rPr>
              <a:t>تمرين : اوصل الفرشاة التي تستخدمها البنت    </a:t>
            </a:r>
            <a:endParaRPr lang="en-US" sz="1600" dirty="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 xmlns:a16="http://schemas.microsoft.com/office/drawing/2014/main" id="{A26E052C-9269-4E7F-818C-664DE61FD2DC}"/>
              </a:ext>
            </a:extLst>
          </p:cNvPr>
          <p:cNvPicPr>
            <a:picLocks noChangeAspect="1"/>
          </p:cNvPicPr>
          <p:nvPr/>
        </p:nvPicPr>
        <p:blipFill rotWithShape="1">
          <a:blip r:embed="rId2"/>
          <a:srcRect t="7047" r="4847" b="5775"/>
          <a:stretch/>
        </p:blipFill>
        <p:spPr>
          <a:xfrm>
            <a:off x="3584832" y="1730415"/>
            <a:ext cx="4799932" cy="4808498"/>
          </a:xfrm>
          <a:prstGeom prst="rect">
            <a:avLst/>
          </a:prstGeom>
        </p:spPr>
      </p:pic>
    </p:spTree>
    <p:extLst>
      <p:ext uri="{BB962C8B-B14F-4D97-AF65-F5344CB8AC3E}">
        <p14:creationId xmlns:p14="http://schemas.microsoft.com/office/powerpoint/2010/main" val="1314405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45AB00-1C5C-4EB0-B93F-C03AB7A9BC6F}"/>
              </a:ext>
            </a:extLst>
          </p:cNvPr>
          <p:cNvSpPr>
            <a:spLocks noGrp="1"/>
          </p:cNvSpPr>
          <p:nvPr>
            <p:ph type="title"/>
          </p:nvPr>
        </p:nvSpPr>
        <p:spPr>
          <a:xfrm>
            <a:off x="3699026" y="287639"/>
            <a:ext cx="4685739" cy="832104"/>
          </a:xfrm>
        </p:spPr>
        <p:txBody>
          <a:bodyPr>
            <a:normAutofit/>
          </a:bodyPr>
          <a:lstStyle/>
          <a:p>
            <a:pPr algn="ctr"/>
            <a:r>
              <a:rPr lang="ar-AE" sz="1600" dirty="0">
                <a:latin typeface="Sakkal Majalla" panose="02000000000000000000" pitchFamily="2" charset="-78"/>
                <a:cs typeface="Sakkal Majalla" panose="02000000000000000000" pitchFamily="2" charset="-78"/>
              </a:rPr>
              <a:t>تمرين:ينظف أسنانه بدون مساعدة </a:t>
            </a:r>
            <a:endParaRPr lang="en-US" sz="1600" dirty="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 xmlns:a16="http://schemas.microsoft.com/office/drawing/2014/main" id="{11CFA4F6-F1F6-4041-AE1C-30313906DBF3}"/>
              </a:ext>
            </a:extLst>
          </p:cNvPr>
          <p:cNvPicPr>
            <a:picLocks noChangeAspect="1"/>
          </p:cNvPicPr>
          <p:nvPr/>
        </p:nvPicPr>
        <p:blipFill rotWithShape="1">
          <a:blip r:embed="rId2"/>
          <a:srcRect l="1872" t="12988" r="1710" b="3061"/>
          <a:stretch/>
        </p:blipFill>
        <p:spPr>
          <a:xfrm>
            <a:off x="1563757" y="1246685"/>
            <a:ext cx="8977251" cy="5518483"/>
          </a:xfrm>
          <a:prstGeom prst="rect">
            <a:avLst/>
          </a:prstGeom>
          <a:ln>
            <a:solidFill>
              <a:schemeClr val="accent2"/>
            </a:solidFill>
          </a:ln>
        </p:spPr>
      </p:pic>
    </p:spTree>
    <p:extLst>
      <p:ext uri="{BB962C8B-B14F-4D97-AF65-F5344CB8AC3E}">
        <p14:creationId xmlns:p14="http://schemas.microsoft.com/office/powerpoint/2010/main" val="3103945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D1AD35-AF57-4B32-8A96-2853E34EF9CE}">
  <ds:schemaRefs>
    <ds:schemaRef ds:uri="http://schemas.microsoft.com/sharepoint/v3/contenttype/forms"/>
  </ds:schemaRefs>
</ds:datastoreItem>
</file>

<file path=customXml/itemProps2.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0e916-1933-4f54-bf75-902e7a9d18bb"/>
    <ds:schemaRef ds:uri="c1803469-1359-4921-b8b2-4aa11e6de6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EED42B-3B47-45C2-9F50-0B4533C0F1E3}">
  <ds:schemaRefs>
    <ds:schemaRef ds:uri="0860e916-1933-4f54-bf75-902e7a9d18b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1803469-1359-4921-b8b2-4aa11e6de6e4"/>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17020</TotalTime>
  <Words>291</Words>
  <Application>Microsoft Office PowerPoint</Application>
  <PresentationFormat>Widescreen</PresentationFormat>
  <Paragraphs>110</Paragraphs>
  <Slides>8</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-apple-system</vt:lpstr>
      <vt:lpstr>Arial</vt:lpstr>
      <vt:lpstr>Calibri</vt:lpstr>
      <vt:lpstr>Calibri Light</vt:lpstr>
      <vt:lpstr>Sakkal Majalla</vt:lpstr>
      <vt:lpstr>Times New Roman</vt:lpstr>
      <vt:lpstr>Office Theme</vt:lpstr>
      <vt:lpstr>1_Office Theme</vt:lpstr>
      <vt:lpstr>     ينظف أسنانه دون مساعده</vt:lpstr>
      <vt:lpstr>PowerPoint Presentation</vt:lpstr>
      <vt:lpstr>PowerPoint Presentation</vt:lpstr>
      <vt:lpstr>PowerPoint Presentation</vt:lpstr>
      <vt:lpstr>تمرين :ضع دائرة حول الاشياء التي تجعل الاسنان قويه</vt:lpstr>
      <vt:lpstr>تمرين :لون الصورة التي أمامك </vt:lpstr>
      <vt:lpstr>تمرين : اوصل الفرشاة التي تستخدمها البنت    </vt:lpstr>
      <vt:lpstr>تمرين:ينظف أسنانه بدون مساعدة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Microsoft account</cp:lastModifiedBy>
  <cp:revision>487</cp:revision>
  <dcterms:created xsi:type="dcterms:W3CDTF">2020-07-26T19:33:45Z</dcterms:created>
  <dcterms:modified xsi:type="dcterms:W3CDTF">2020-12-16T08:00:01Z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