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3"/>
  </p:notesMasterIdLst>
  <p:sldIdLst>
    <p:sldId id="267" r:id="rId6"/>
    <p:sldId id="257" r:id="rId7"/>
    <p:sldId id="258" r:id="rId8"/>
    <p:sldId id="264" r:id="rId9"/>
    <p:sldId id="294" r:id="rId10"/>
    <p:sldId id="270"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79" y="24"/>
      </p:cViewPr>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17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17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17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17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17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17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17 February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17 February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17 February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25 December 2020</a:t>
            </a:r>
            <a:endParaRPr lang="en-GB" dirty="0"/>
          </a:p>
        </p:txBody>
      </p:sp>
      <p:sp>
        <p:nvSpPr>
          <p:cNvPr id="3" name="Footer Placeholder 2"/>
          <p:cNvSpPr>
            <a:spLocks noGrp="1"/>
          </p:cNvSpPr>
          <p:nvPr>
            <p:ph type="ftr" sz="quarter" idx="11"/>
          </p:nvPr>
        </p:nvSpPr>
        <p:spPr/>
        <p:txBody>
          <a:bodyPr/>
          <a:lstStyle/>
          <a:p>
            <a:r>
              <a:rPr lang="en-GB" dirty="0"/>
              <a:t>Goal No: </a:t>
            </a:r>
            <a:r>
              <a:rPr lang="ar-AE" sz="1200" dirty="0">
                <a:latin typeface="Arial" panose="020B0604020202020204" pitchFamily="34" charset="0"/>
                <a:cs typeface="+mn-cs"/>
              </a:rPr>
              <a:t>421</a:t>
            </a:r>
            <a:endParaRPr lang="en-GB" dirty="0"/>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17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1">
            <a:extLst>
              <a:ext uri="{FF2B5EF4-FFF2-40B4-BE49-F238E27FC236}">
                <a16:creationId xmlns="" xmlns:a16="http://schemas.microsoft.com/office/drawing/2014/main" id="{5D8C9F03-3F18-4D63-B797-20C9E604BF48}"/>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9" name="Footer Placeholder 2">
            <a:extLst>
              <a:ext uri="{FF2B5EF4-FFF2-40B4-BE49-F238E27FC236}">
                <a16:creationId xmlns="" xmlns:a16="http://schemas.microsoft.com/office/drawing/2014/main" id="{DC5C89BE-6E1E-4046-8DD0-4F73306B7B36}"/>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10" name="Slide Number Placeholder 3">
            <a:extLst>
              <a:ext uri="{FF2B5EF4-FFF2-40B4-BE49-F238E27FC236}">
                <a16:creationId xmlns="" xmlns:a16="http://schemas.microsoft.com/office/drawing/2014/main" id="{EA68AC63-2BAB-467E-A4BD-DD829DE05E1A}"/>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1">
            <a:extLst>
              <a:ext uri="{FF2B5EF4-FFF2-40B4-BE49-F238E27FC236}">
                <a16:creationId xmlns="" xmlns:a16="http://schemas.microsoft.com/office/drawing/2014/main" id="{1DA6D59B-397E-4811-8C79-77AB59DD22DE}"/>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9" name="Footer Placeholder 2">
            <a:extLst>
              <a:ext uri="{FF2B5EF4-FFF2-40B4-BE49-F238E27FC236}">
                <a16:creationId xmlns="" xmlns:a16="http://schemas.microsoft.com/office/drawing/2014/main" id="{E37A5B64-FE0E-4721-B0AD-A8C20613EC71}"/>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10" name="Slide Number Placeholder 3">
            <a:extLst>
              <a:ext uri="{FF2B5EF4-FFF2-40B4-BE49-F238E27FC236}">
                <a16:creationId xmlns="" xmlns:a16="http://schemas.microsoft.com/office/drawing/2014/main" id="{5FEFB028-9822-4D3B-BBDA-6718193A2CB3}"/>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 xmlns:a16="http://schemas.microsoft.com/office/drawing/2014/main" id="{67F5B704-C1E2-454A-B49B-42BF5F966A5D}"/>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8" name="Footer Placeholder 2">
            <a:extLst>
              <a:ext uri="{FF2B5EF4-FFF2-40B4-BE49-F238E27FC236}">
                <a16:creationId xmlns="" xmlns:a16="http://schemas.microsoft.com/office/drawing/2014/main" id="{A292A45C-F962-4BD6-8ABF-5E2783AA8E65}"/>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9" name="Slide Number Placeholder 3">
            <a:extLst>
              <a:ext uri="{FF2B5EF4-FFF2-40B4-BE49-F238E27FC236}">
                <a16:creationId xmlns="" xmlns:a16="http://schemas.microsoft.com/office/drawing/2014/main" id="{1ECCFA08-2B02-4274-B6F3-C79771C5A0AE}"/>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 xmlns:a16="http://schemas.microsoft.com/office/drawing/2014/main" id="{3F5023F1-52C5-49EB-B5B5-E7AE032246F8}"/>
              </a:ext>
            </a:extLst>
          </p:cNvPr>
          <p:cNvSpPr>
            <a:spLocks noGrp="1"/>
          </p:cNvSpPr>
          <p:nvPr>
            <p:ph type="dt" sz="half" idx="10"/>
          </p:nvPr>
        </p:nvSpPr>
        <p:spPr>
          <a:xfrm>
            <a:off x="838200" y="6356350"/>
            <a:ext cx="2743200" cy="365125"/>
          </a:xfrm>
        </p:spPr>
        <p:txBody>
          <a:bodyPr/>
          <a:lstStyle>
            <a:lvl1pPr>
              <a:defRPr/>
            </a:lvl1pPr>
          </a:lstStyle>
          <a:p>
            <a:r>
              <a:rPr lang="en-US" dirty="0"/>
              <a:t>25 December 2020</a:t>
            </a:r>
            <a:endParaRPr lang="en-GB" dirty="0"/>
          </a:p>
        </p:txBody>
      </p:sp>
      <p:sp>
        <p:nvSpPr>
          <p:cNvPr id="8" name="Footer Placeholder 2">
            <a:extLst>
              <a:ext uri="{FF2B5EF4-FFF2-40B4-BE49-F238E27FC236}">
                <a16:creationId xmlns="" xmlns:a16="http://schemas.microsoft.com/office/drawing/2014/main" id="{DEDDBD5F-F4EB-4D83-8544-177AC486265A}"/>
              </a:ext>
            </a:extLst>
          </p:cNvPr>
          <p:cNvSpPr>
            <a:spLocks noGrp="1"/>
          </p:cNvSpPr>
          <p:nvPr>
            <p:ph type="ftr" sz="quarter" idx="11"/>
          </p:nvPr>
        </p:nvSpPr>
        <p:spPr>
          <a:xfrm>
            <a:off x="4038600" y="6356350"/>
            <a:ext cx="4114800" cy="365125"/>
          </a:xfrm>
        </p:spPr>
        <p:txBody>
          <a:bodyPr/>
          <a:lstStyle/>
          <a:p>
            <a:r>
              <a:rPr lang="en-GB" dirty="0"/>
              <a:t>Goal No: </a:t>
            </a:r>
            <a:r>
              <a:rPr lang="ar-AE" sz="1200" dirty="0">
                <a:latin typeface="Arial" panose="020B0604020202020204" pitchFamily="34" charset="0"/>
                <a:cs typeface="+mn-cs"/>
              </a:rPr>
              <a:t>421</a:t>
            </a:r>
            <a:endParaRPr lang="en-GB" dirty="0"/>
          </a:p>
        </p:txBody>
      </p:sp>
      <p:sp>
        <p:nvSpPr>
          <p:cNvPr id="9" name="Slide Number Placeholder 3">
            <a:extLst>
              <a:ext uri="{FF2B5EF4-FFF2-40B4-BE49-F238E27FC236}">
                <a16:creationId xmlns="" xmlns:a16="http://schemas.microsoft.com/office/drawing/2014/main" id="{4D56BD4A-F4C6-4D05-9EB3-8A46311A8764}"/>
              </a:ext>
            </a:extLst>
          </p:cNvPr>
          <p:cNvSpPr>
            <a:spLocks noGrp="1"/>
          </p:cNvSpPr>
          <p:nvPr>
            <p:ph type="sldNum" sz="quarter" idx="12"/>
          </p:nvPr>
        </p:nvSpPr>
        <p:spPr>
          <a:xfrm>
            <a:off x="8610600" y="6356350"/>
            <a:ext cx="2743200" cy="365125"/>
          </a:xfrm>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20352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78346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17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17 February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17 February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17 February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17 February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17 February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17 February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17 February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17 February 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yTw93jmDF1o"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youtube.com/watch?v=q3Z4-Gz9Ul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ordwall.net/ar/resource/2282045/%D8%A7%D8%AF%D9%88%D8%A7%D8%AA-%D8%A7%D9%84%D8%B7%D8%B9%D8%A7%D9%85"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6.jpeg"/><Relationship Id="rId4" Type="http://schemas.openxmlformats.org/officeDocument/2006/relationships/hyperlink" Target="https://wordwall.net/ar/resource/4437743/%D8%A3%D8%AF%D8%A7%D8%A8-%D8%A7%D9%84%D8%B7%D8%B9%D8%A7%D9%8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 xmlns:a16="http://schemas.microsoft.com/office/drawing/2014/main" id="{2FF535A0-9A52-40AD-972C-D0F96C905295}"/>
              </a:ext>
            </a:extLst>
          </p:cNvPr>
          <p:cNvSpPr>
            <a:spLocks noGrp="1"/>
          </p:cNvSpPr>
          <p:nvPr>
            <p:ph type="ctrTitle"/>
          </p:nvPr>
        </p:nvSpPr>
        <p:spPr/>
        <p:txBody>
          <a:bodyPr>
            <a:normAutofit/>
          </a:bodyPr>
          <a:lstStyle/>
          <a:p>
            <a:pPr algn="ctr" rtl="1"/>
            <a:r>
              <a:rPr lang="ar-AE" sz="2800" dirty="0">
                <a:latin typeface="Arial" panose="020B0604020202020204" pitchFamily="34" charset="0"/>
                <a:cs typeface="Arial" panose="020B0604020202020204" pitchFamily="34" charset="0"/>
              </a:rPr>
              <a:t>     يغرف لنفسة على مائدة الطعام ويمرر طبق التقديم للآخرين</a:t>
            </a:r>
            <a:endParaRPr lang="ru-RU" sz="2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5A81143F-FBEE-4565-886D-08852310C84F}"/>
              </a:ext>
            </a:extLst>
          </p:cNvPr>
          <p:cNvSpPr>
            <a:spLocks noGrp="1"/>
          </p:cNvSpPr>
          <p:nvPr>
            <p:ph type="subTitle" idx="1"/>
          </p:nvPr>
        </p:nvSpPr>
        <p:spPr/>
        <p:txBody>
          <a:bodyPr/>
          <a:lstStyle/>
          <a:p>
            <a:pPr algn="ctr" rtl="1"/>
            <a:r>
              <a:rPr lang="ar-AE" dirty="0">
                <a:latin typeface="Arial" panose="020B0604020202020204" pitchFamily="34" charset="0"/>
                <a:cs typeface="Arial" panose="020B0604020202020204" pitchFamily="34" charset="0"/>
              </a:rPr>
              <a:t>مقدم الهدف: سحر محمد الحوسني</a:t>
            </a:r>
            <a:endParaRPr lang="ru-RU"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rot="798864">
            <a:off x="9695101" y="503793"/>
            <a:ext cx="1124804" cy="971217"/>
          </a:xfrm>
          <a:prstGeom prst="rect">
            <a:avLst/>
          </a:prstGeom>
        </p:spPr>
      </p:pic>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87053832"/>
              </p:ext>
            </p:extLst>
          </p:nvPr>
        </p:nvGraphicFramePr>
        <p:xfrm>
          <a:off x="154004" y="224444"/>
          <a:ext cx="11906451" cy="6512174"/>
        </p:xfrm>
        <a:graphic>
          <a:graphicData uri="http://schemas.openxmlformats.org/drawingml/2006/table">
            <a:tbl>
              <a:tblPr firstRow="1" bandRow="1">
                <a:tableStyleId>{5940675A-B579-460E-94D1-54222C63F5DA}</a:tableStyleId>
              </a:tblPr>
              <a:tblGrid>
                <a:gridCol w="4298430">
                  <a:extLst>
                    <a:ext uri="{9D8B030D-6E8A-4147-A177-3AD203B41FA5}">
                      <a16:colId xmlns="" xmlns:a16="http://schemas.microsoft.com/office/drawing/2014/main" val="20000"/>
                    </a:ext>
                  </a:extLst>
                </a:gridCol>
                <a:gridCol w="3413704">
                  <a:extLst>
                    <a:ext uri="{9D8B030D-6E8A-4147-A177-3AD203B41FA5}">
                      <a16:colId xmlns="" xmlns:a16="http://schemas.microsoft.com/office/drawing/2014/main" val="2032493190"/>
                    </a:ext>
                  </a:extLst>
                </a:gridCol>
                <a:gridCol w="2918797">
                  <a:extLst>
                    <a:ext uri="{9D8B030D-6E8A-4147-A177-3AD203B41FA5}">
                      <a16:colId xmlns="" xmlns:a16="http://schemas.microsoft.com/office/drawing/2014/main" val="4078435238"/>
                    </a:ext>
                  </a:extLst>
                </a:gridCol>
                <a:gridCol w="1275520">
                  <a:extLst>
                    <a:ext uri="{9D8B030D-6E8A-4147-A177-3AD203B41FA5}">
                      <a16:colId xmlns="" xmlns:a16="http://schemas.microsoft.com/office/drawing/2014/main" val="20001"/>
                    </a:ext>
                  </a:extLst>
                </a:gridCol>
              </a:tblGrid>
              <a:tr h="46249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المراجعة</a:t>
                      </a:r>
                      <a:r>
                        <a:rPr lang="ar-AE" sz="1200" b="1" dirty="0" smtClean="0">
                          <a:ln>
                            <a:noFill/>
                          </a:ln>
                          <a:latin typeface="Arial" panose="020B0604020202020204" pitchFamily="34" charset="0"/>
                          <a:cs typeface="Arial" panose="020B0604020202020204" pitchFamily="34" charset="0"/>
                        </a:rPr>
                        <a:t>: ا/ عفاف الكربي</a:t>
                      </a:r>
                      <a:endParaRPr lang="en-US"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الإعداد :</a:t>
                      </a:r>
                      <a:r>
                        <a:rPr lang="ar-AE" sz="1200" b="1" baseline="0" dirty="0">
                          <a:ln>
                            <a:noFill/>
                          </a:ln>
                          <a:latin typeface="Arial" panose="020B0604020202020204" pitchFamily="34" charset="0"/>
                          <a:cs typeface="Arial" panose="020B0604020202020204" pitchFamily="34" charset="0"/>
                        </a:rPr>
                        <a:t> سحر محمد الحوسني</a:t>
                      </a:r>
                      <a:endParaRPr lang="en-US"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ctr"/>
                      <a:r>
                        <a:rPr lang="ar-AE" sz="1200" b="1" i="0" u="none" strike="noStrike" dirty="0">
                          <a:ln>
                            <a:noFill/>
                          </a:ln>
                          <a:solidFill>
                            <a:srgbClr val="000000"/>
                          </a:solidFill>
                          <a:effectLst/>
                          <a:latin typeface="Arial" panose="020B0604020202020204" pitchFamily="34" charset="0"/>
                          <a:cs typeface="+mn-cs"/>
                        </a:rPr>
                        <a:t>     يغرف لنفسة على مائدة الطعام ويمرر طبق التقديم </a:t>
                      </a:r>
                      <a:r>
                        <a:rPr lang="ar-AE" sz="1200" b="1" i="0" u="none" strike="noStrike" dirty="0" smtClean="0">
                          <a:ln>
                            <a:noFill/>
                          </a:ln>
                          <a:solidFill>
                            <a:srgbClr val="000000"/>
                          </a:solidFill>
                          <a:effectLst/>
                          <a:latin typeface="Arial" panose="020B0604020202020204" pitchFamily="34" charset="0"/>
                          <a:cs typeface="+mn-cs"/>
                        </a:rPr>
                        <a:t>للآخرين</a:t>
                      </a:r>
                    </a:p>
                    <a:p>
                      <a:pPr algn="ctr" rtl="1" fontAlgn="ctr"/>
                      <a:r>
                        <a:rPr lang="ar-AE" sz="1200" b="1" i="0" u="none" strike="noStrike" dirty="0" smtClean="0">
                          <a:ln>
                            <a:noFill/>
                          </a:ln>
                          <a:solidFill>
                            <a:srgbClr val="FF0000"/>
                          </a:solidFill>
                          <a:effectLst/>
                          <a:latin typeface="Arial" panose="020B0604020202020204" pitchFamily="34" charset="0"/>
                          <a:cs typeface="+mn-cs"/>
                        </a:rPr>
                        <a:t>رقم الهدف (520)</a:t>
                      </a:r>
                      <a:endParaRPr lang="ar-AE" sz="1200" b="1" i="0" u="none" strike="noStrike" dirty="0">
                        <a:ln>
                          <a:noFill/>
                        </a:ln>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n>
                            <a:noFill/>
                          </a:ln>
                          <a:latin typeface="Arial" panose="020B0604020202020204" pitchFamily="34" charset="0"/>
                          <a:cs typeface="+mn-cs"/>
                        </a:rPr>
                        <a:t>الهدف </a:t>
                      </a:r>
                      <a:endParaRPr lang="en-US" sz="14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8540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الفئة العمرية: 5-6 </a:t>
                      </a:r>
                      <a:r>
                        <a:rPr lang="ar-AE" sz="1200" b="1" baseline="0" dirty="0">
                          <a:ln>
                            <a:noFill/>
                          </a:ln>
                          <a:latin typeface="Arial" panose="020B0604020202020204" pitchFamily="34" charset="0"/>
                          <a:cs typeface="Arial" panose="020B0604020202020204" pitchFamily="34" charset="0"/>
                        </a:rPr>
                        <a:t>سنوات</a:t>
                      </a:r>
                      <a:endParaRPr lang="ar-AE"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مستوى الشدة: بسيطة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n>
                            <a:noFill/>
                          </a:ln>
                          <a:latin typeface="Arial" panose="020B0604020202020204" pitchFamily="34" charset="0"/>
                          <a:cs typeface="Arial" panose="020B0604020202020204" pitchFamily="34" charset="0"/>
                        </a:rPr>
                        <a:t>فئة الإعاقة : </a:t>
                      </a:r>
                      <a:r>
                        <a:rPr lang="ar-AE" sz="1200" b="1" dirty="0" smtClean="0">
                          <a:ln>
                            <a:noFill/>
                          </a:ln>
                          <a:latin typeface="Arial" panose="020B0604020202020204" pitchFamily="34" charset="0"/>
                          <a:cs typeface="Arial" panose="020B0604020202020204" pitchFamily="34" charset="0"/>
                        </a:rPr>
                        <a:t>الإعاقة الذهنية</a:t>
                      </a:r>
                      <a:r>
                        <a:rPr lang="en-US" sz="1200" b="1" baseline="0" dirty="0" smtClean="0">
                          <a:ln>
                            <a:noFill/>
                          </a:ln>
                          <a:latin typeface="Arial" panose="020B0604020202020204" pitchFamily="34" charset="0"/>
                          <a:cs typeface="Arial" panose="020B0604020202020204" pitchFamily="34" charset="0"/>
                        </a:rPr>
                        <a:t> </a:t>
                      </a:r>
                      <a:endParaRPr lang="en-US" sz="12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n>
                            <a:noFill/>
                          </a:ln>
                          <a:latin typeface="Arial" panose="020B0604020202020204" pitchFamily="34" charset="0"/>
                          <a:cs typeface="Arial" panose="020B0604020202020204" pitchFamily="34" charset="0"/>
                        </a:rPr>
                        <a:t>بيانات الهدف</a:t>
                      </a:r>
                      <a:endParaRPr lang="en-US" sz="1400" b="1" dirty="0">
                        <a:ln>
                          <a:noFill/>
                        </a:ln>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12628275"/>
                  </a:ext>
                </a:extLst>
              </a:tr>
              <a:tr h="5568603">
                <a:tc gridSpan="3">
                  <a:txBody>
                    <a:bodyPr/>
                    <a:lstStyle/>
                    <a:p>
                      <a:pPr marL="0" indent="0" algn="r" rtl="1">
                        <a:buFont typeface="Arial" panose="020B0604020202020204" pitchFamily="34" charset="0"/>
                        <a:buNone/>
                      </a:pPr>
                      <a:r>
                        <a:rPr lang="ar-AE" sz="1200" b="1" u="none" kern="1200" baseline="0" dirty="0" smtClean="0">
                          <a:ln>
                            <a:noFill/>
                          </a:ln>
                          <a:solidFill>
                            <a:schemeClr val="tx1"/>
                          </a:solidFill>
                          <a:latin typeface="Arial" panose="020B0604020202020204" pitchFamily="34" charset="0"/>
                          <a:ea typeface="+mn-ea"/>
                          <a:cs typeface="Arial" panose="020B0604020202020204" pitchFamily="34" charset="0"/>
                        </a:rPr>
                        <a:t>اجتمعت </a:t>
                      </a: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العائلة السعيدة على مائدة الطعام لتناول وجبة العشاء</a:t>
                      </a:r>
                    </a:p>
                    <a:p>
                      <a:pPr algn="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جلست العائلة على المائدة بعد أن وصول جدتهم وجدهم ليشاركوهم الطعام</a:t>
                      </a:r>
                      <a:br>
                        <a:rPr lang="ar-AE" sz="1200" b="1" u="none" kern="1200" baseline="0" dirty="0">
                          <a:ln>
                            <a:noFill/>
                          </a:ln>
                          <a:solidFill>
                            <a:schemeClr val="tx1"/>
                          </a:solidFill>
                          <a:latin typeface="Arial" panose="020B0604020202020204" pitchFamily="34" charset="0"/>
                          <a:ea typeface="+mn-ea"/>
                          <a:cs typeface="Arial" panose="020B0604020202020204" pitchFamily="34" charset="0"/>
                        </a:rPr>
                      </a:b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وقام الجميع بغسل أيديهم قبل تناول الطعام</a:t>
                      </a:r>
                      <a:br>
                        <a:rPr lang="ar-AE" sz="1200" b="1" u="none" kern="1200" baseline="0" dirty="0">
                          <a:ln>
                            <a:noFill/>
                          </a:ln>
                          <a:solidFill>
                            <a:schemeClr val="tx1"/>
                          </a:solidFill>
                          <a:latin typeface="Arial" panose="020B0604020202020204" pitchFamily="34" charset="0"/>
                          <a:ea typeface="+mn-ea"/>
                          <a:cs typeface="Arial" panose="020B0604020202020204" pitchFamily="34" charset="0"/>
                        </a:rPr>
                      </a:b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جلس الجميع بالمكان المخصص له وبدأوا بترديد دعاء قبل الأكل كما علمنا رسولنا الكريم:</a:t>
                      </a:r>
                      <a:br>
                        <a:rPr lang="ar-AE" sz="1200" b="1" u="none" kern="1200" baseline="0" dirty="0">
                          <a:ln>
                            <a:noFill/>
                          </a:ln>
                          <a:solidFill>
                            <a:schemeClr val="tx1"/>
                          </a:solidFill>
                          <a:latin typeface="Arial" panose="020B0604020202020204" pitchFamily="34" charset="0"/>
                          <a:ea typeface="+mn-ea"/>
                          <a:cs typeface="Arial" panose="020B0604020202020204" pitchFamily="34" charset="0"/>
                        </a:rPr>
                      </a:b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“اللهم بارك لنا فيما رزقتنا وقنا عذاب النار”</a:t>
                      </a:r>
                      <a:br>
                        <a:rPr lang="ar-AE" sz="1200" b="1" u="none" kern="1200" baseline="0" dirty="0">
                          <a:ln>
                            <a:noFill/>
                          </a:ln>
                          <a:solidFill>
                            <a:schemeClr val="tx1"/>
                          </a:solidFill>
                          <a:latin typeface="Arial" panose="020B0604020202020204" pitchFamily="34" charset="0"/>
                          <a:ea typeface="+mn-ea"/>
                          <a:cs typeface="Arial" panose="020B0604020202020204" pitchFamily="34" charset="0"/>
                        </a:rPr>
                      </a:br>
                      <a:endParaRPr lang="ar-AE" sz="1200" b="1" u="none" kern="1200" baseline="0" dirty="0">
                        <a:ln>
                          <a:noFill/>
                        </a:ln>
                        <a:solidFill>
                          <a:schemeClr val="tx1"/>
                        </a:solidFill>
                        <a:latin typeface="Arial" panose="020B0604020202020204" pitchFamily="34" charset="0"/>
                        <a:ea typeface="+mn-ea"/>
                        <a:cs typeface="Arial" panose="020B0604020202020204" pitchFamily="34" charset="0"/>
                      </a:endParaRPr>
                    </a:p>
                    <a:p>
                      <a:pPr algn="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وبدأوا بالتسمية ثم بدأوا بتناول الطعام .. هنا نظر راشد للطعام وقال من يريد ان أغرف له (أضع له) </a:t>
                      </a:r>
                      <a:r>
                        <a:rPr lang="ar-AE" sz="1200" b="1" u="none" kern="1200" baseline="0" dirty="0" smtClean="0">
                          <a:ln>
                            <a:noFill/>
                          </a:ln>
                          <a:solidFill>
                            <a:schemeClr val="tx1"/>
                          </a:solidFill>
                          <a:latin typeface="Arial" panose="020B0604020202020204" pitchFamily="34" charset="0"/>
                          <a:ea typeface="+mn-ea"/>
                          <a:cs typeface="Arial" panose="020B0604020202020204" pitchFamily="34" charset="0"/>
                        </a:rPr>
                        <a:t>بعضا </a:t>
                      </a: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من الهريس!</a:t>
                      </a:r>
                      <a:br>
                        <a:rPr lang="ar-AE" sz="1200" b="1" u="none" kern="1200" baseline="0" dirty="0">
                          <a:ln>
                            <a:noFill/>
                          </a:ln>
                          <a:solidFill>
                            <a:schemeClr val="tx1"/>
                          </a:solidFill>
                          <a:latin typeface="Arial" panose="020B0604020202020204" pitchFamily="34" charset="0"/>
                          <a:ea typeface="+mn-ea"/>
                          <a:cs typeface="Arial" panose="020B0604020202020204" pitchFamily="34" charset="0"/>
                        </a:rPr>
                      </a:b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الجدة أنا أريد يا بني .. مدت الجدة طبقها لراشد</a:t>
                      </a:r>
                    </a:p>
                    <a:p>
                      <a:pPr algn="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فغرف لها راشد الهريس ثم قال: تفضلي يا جدتي</a:t>
                      </a:r>
                      <a:br>
                        <a:rPr lang="ar-AE" sz="1200" b="1" u="none" kern="1200" baseline="0" dirty="0">
                          <a:ln>
                            <a:noFill/>
                          </a:ln>
                          <a:solidFill>
                            <a:schemeClr val="tx1"/>
                          </a:solidFill>
                          <a:latin typeface="Arial" panose="020B0604020202020204" pitchFamily="34" charset="0"/>
                          <a:ea typeface="+mn-ea"/>
                          <a:cs typeface="Arial" panose="020B0604020202020204" pitchFamily="34" charset="0"/>
                        </a:rPr>
                      </a:b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نظر الاب والام الى أبنهم وهم سعداء جدا بسلوك راشد</a:t>
                      </a:r>
                      <a:br>
                        <a:rPr lang="ar-AE" sz="1200" b="1" u="none" kern="1200" baseline="0" dirty="0">
                          <a:ln>
                            <a:noFill/>
                          </a:ln>
                          <a:solidFill>
                            <a:schemeClr val="tx1"/>
                          </a:solidFill>
                          <a:latin typeface="Arial" panose="020B0604020202020204" pitchFamily="34" charset="0"/>
                          <a:ea typeface="+mn-ea"/>
                          <a:cs typeface="Arial" panose="020B0604020202020204" pitchFamily="34" charset="0"/>
                        </a:rPr>
                      </a:b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الجد: لقد كبرت يا راشد .. ناولني يا بني انا سأضع لنفسي الهريس وانت اجلس وابدا بتناول طعامك</a:t>
                      </a:r>
                    </a:p>
                    <a:p>
                      <a:pPr algn="r"/>
                      <a:r>
                        <a:rPr lang="ar-AE" sz="1200" b="1" u="none" kern="1200" baseline="0" dirty="0">
                          <a:ln>
                            <a:noFill/>
                          </a:ln>
                          <a:solidFill>
                            <a:schemeClr val="tx1"/>
                          </a:solidFill>
                          <a:latin typeface="Arial" panose="020B0604020202020204" pitchFamily="34" charset="0"/>
                          <a:ea typeface="+mn-ea"/>
                          <a:cs typeface="Arial" panose="020B0604020202020204" pitchFamily="34" charset="0"/>
                        </a:rPr>
                        <a:t>فمرر راشد لجدة طبق الهريس وهو يبتسم وفخور جدا لما فعله اليوم.</a:t>
                      </a:r>
                      <a:br>
                        <a:rPr lang="ar-AE" sz="1200" b="1" u="none" kern="1200" baseline="0" dirty="0">
                          <a:ln>
                            <a:noFill/>
                          </a:ln>
                          <a:solidFill>
                            <a:schemeClr val="tx1"/>
                          </a:solidFill>
                          <a:latin typeface="Arial" panose="020B0604020202020204" pitchFamily="34" charset="0"/>
                          <a:ea typeface="+mn-ea"/>
                          <a:cs typeface="Arial" panose="020B0604020202020204" pitchFamily="34" charset="0"/>
                        </a:rPr>
                      </a:br>
                      <a:endParaRPr lang="ar-AE" sz="1200" b="1" u="none" kern="1200" baseline="0" dirty="0">
                        <a:ln>
                          <a:noFill/>
                        </a:ln>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1"/>
                      <a:endParaRPr lang="ar-AE" sz="1600" b="1" dirty="0">
                        <a:ln>
                          <a:noFill/>
                        </a:ln>
                        <a:latin typeface="Arial" panose="020B0604020202020204" pitchFamily="34" charset="0"/>
                        <a:cs typeface="Arial" panose="020B0604020202020204" pitchFamily="34" charset="0"/>
                      </a:endParaRPr>
                    </a:p>
                    <a:p>
                      <a:pPr algn="ctr" rtl="1"/>
                      <a:r>
                        <a:rPr lang="ar-AE" sz="1600" b="1" dirty="0">
                          <a:ln>
                            <a:noFill/>
                          </a:ln>
                          <a:latin typeface="Arial" panose="020B0604020202020204" pitchFamily="34" charset="0"/>
                          <a:cs typeface="Arial" panose="020B0604020202020204" pitchFamily="34" charset="0"/>
                        </a:rPr>
                        <a:t>كتاب</a:t>
                      </a:r>
                      <a:r>
                        <a:rPr lang="ar-AE" sz="1600" b="1" baseline="0" dirty="0">
                          <a:ln>
                            <a:noFill/>
                          </a:ln>
                          <a:latin typeface="Arial" panose="020B0604020202020204" pitchFamily="34" charset="0"/>
                          <a:cs typeface="Arial" panose="020B0604020202020204" pitchFamily="34" charset="0"/>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73316510"/>
              </p:ext>
            </p:extLst>
          </p:nvPr>
        </p:nvGraphicFramePr>
        <p:xfrm>
          <a:off x="124387" y="136525"/>
          <a:ext cx="11943226" cy="6477802"/>
        </p:xfrm>
        <a:graphic>
          <a:graphicData uri="http://schemas.openxmlformats.org/drawingml/2006/table">
            <a:tbl>
              <a:tblPr firstRow="1" bandRow="1">
                <a:tableStyleId>{5940675A-B579-460E-94D1-54222C63F5DA}</a:tableStyleId>
              </a:tblPr>
              <a:tblGrid>
                <a:gridCol w="10736975">
                  <a:extLst>
                    <a:ext uri="{9D8B030D-6E8A-4147-A177-3AD203B41FA5}">
                      <a16:colId xmlns="" xmlns:a16="http://schemas.microsoft.com/office/drawing/2014/main" val="20000"/>
                    </a:ext>
                  </a:extLst>
                </a:gridCol>
                <a:gridCol w="1206251">
                  <a:extLst>
                    <a:ext uri="{9D8B030D-6E8A-4147-A177-3AD203B41FA5}">
                      <a16:colId xmlns="" xmlns:a16="http://schemas.microsoft.com/office/drawing/2014/main" val="20001"/>
                    </a:ext>
                  </a:extLst>
                </a:gridCol>
              </a:tblGrid>
              <a:tr h="528764">
                <a:tc>
                  <a:txBody>
                    <a:bodyPr/>
                    <a:lstStyle/>
                    <a:p>
                      <a:pPr algn="r" rtl="1" fontAlgn="ctr"/>
                      <a:r>
                        <a:rPr lang="ar-AE" sz="1200" b="1" i="0" u="none" strike="noStrike" dirty="0">
                          <a:ln>
                            <a:noFill/>
                          </a:ln>
                          <a:solidFill>
                            <a:srgbClr val="000000"/>
                          </a:solidFill>
                          <a:effectLst/>
                          <a:latin typeface="Arial" panose="020B0604020202020204" pitchFamily="34" charset="0"/>
                          <a:cs typeface="+mn-cs"/>
                        </a:rPr>
                        <a:t>     يغرف لنفسة على مائدة الطعام ويمرر طبق التقديم للآخرين</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الهدف</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478810">
                <a:tc>
                  <a:txBody>
                    <a:bodyPr/>
                    <a:lstStyle/>
                    <a:p>
                      <a:pPr algn="r" rtl="1"/>
                      <a:r>
                        <a:rPr lang="ar-SA" sz="1200" b="1" dirty="0">
                          <a:latin typeface="Arial" panose="020B0604020202020204" pitchFamily="34" charset="0"/>
                          <a:cs typeface="Arial" panose="020B0604020202020204" pitchFamily="34" charset="0"/>
                        </a:rPr>
                        <a:t>انشطه</a:t>
                      </a:r>
                      <a:r>
                        <a:rPr lang="ar-SA" sz="1200" b="1" baseline="0" dirty="0">
                          <a:latin typeface="Arial" panose="020B0604020202020204" pitchFamily="34" charset="0"/>
                          <a:cs typeface="Arial" panose="020B0604020202020204" pitchFamily="34" charset="0"/>
                        </a:rPr>
                        <a:t> مهارية</a:t>
                      </a:r>
                      <a:endParaRPr lang="ar-AE" sz="12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Arial" panose="020B0604020202020204" pitchFamily="34" charset="0"/>
                          <a:cs typeface="Arial" panose="020B0604020202020204" pitchFamily="34" charset="0"/>
                        </a:rPr>
                        <a:t>المكونات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5470228">
                <a:tc>
                  <a:txBody>
                    <a:bodyPr/>
                    <a:lstStyle/>
                    <a:p>
                      <a:pPr marL="0" indent="0" algn="r" rtl="1">
                        <a:buFont typeface="Arial" panose="020B0604020202020204" pitchFamily="34" charset="0"/>
                        <a:buNone/>
                      </a:pPr>
                      <a:r>
                        <a:rPr lang="ar-SA" sz="1200" b="1" u="sng" baseline="0" dirty="0">
                          <a:solidFill>
                            <a:srgbClr val="FF0000"/>
                          </a:solidFill>
                          <a:latin typeface="Arial" panose="020B0604020202020204" pitchFamily="34" charset="0"/>
                          <a:cs typeface="Arial" panose="020B0604020202020204" pitchFamily="34" charset="0"/>
                        </a:rPr>
                        <a:t>الانشطه الصفية </a:t>
                      </a:r>
                      <a:endParaRPr lang="ar-AE" sz="1200" b="1" u="sng" baseline="0" dirty="0">
                        <a:solidFill>
                          <a:srgbClr val="FF0000"/>
                        </a:solidFill>
                        <a:latin typeface="Arial" panose="020B0604020202020204" pitchFamily="34" charset="0"/>
                        <a:cs typeface="Arial" panose="020B0604020202020204" pitchFamily="34" charset="0"/>
                      </a:endParaRPr>
                    </a:p>
                    <a:p>
                      <a:pPr marL="228600" indent="-228600" algn="r" rtl="1">
                        <a:buFont typeface="+mj-lt"/>
                        <a:buAutoNum type="arabicPeriod"/>
                      </a:pPr>
                      <a:endParaRPr lang="ar-AE" sz="1200" baseline="0" dirty="0">
                        <a:latin typeface="Arial" panose="020B0604020202020204" pitchFamily="34" charset="0"/>
                        <a:cs typeface="Arial" panose="020B0604020202020204" pitchFamily="34" charset="0"/>
                      </a:endParaRPr>
                    </a:p>
                    <a:p>
                      <a:pPr marL="228600" indent="-228600" algn="r" rtl="1">
                        <a:buFont typeface="+mj-lt"/>
                        <a:buAutoNum type="arabicPeriod"/>
                      </a:pPr>
                      <a:r>
                        <a:rPr lang="ar-AE" sz="1200" baseline="0" dirty="0">
                          <a:latin typeface="Arial" panose="020B0604020202020204" pitchFamily="34" charset="0"/>
                          <a:cs typeface="Arial" panose="020B0604020202020204" pitchFamily="34" charset="0"/>
                        </a:rPr>
                        <a:t>المقاطع التعليمية</a:t>
                      </a:r>
                    </a:p>
                    <a:p>
                      <a:pPr marL="228600" indent="-228600" algn="r" rtl="1">
                        <a:buFont typeface="+mj-lt"/>
                        <a:buAutoNum type="arabicPeriod"/>
                      </a:pPr>
                      <a:r>
                        <a:rPr lang="ar-AE" sz="1200" baseline="0" dirty="0">
                          <a:latin typeface="Arial" panose="020B0604020202020204" pitchFamily="34" charset="0"/>
                          <a:cs typeface="Arial" panose="020B0604020202020204" pitchFamily="34" charset="0"/>
                        </a:rPr>
                        <a:t>التعرف على أدوات المائدة</a:t>
                      </a:r>
                    </a:p>
                    <a:p>
                      <a:pPr marL="228600" indent="-228600" algn="r" rtl="1">
                        <a:buFont typeface="+mj-lt"/>
                        <a:buAutoNum type="arabicPeriod"/>
                      </a:pPr>
                      <a:r>
                        <a:rPr lang="ar-AE" sz="1200" baseline="0" dirty="0">
                          <a:latin typeface="Arial" panose="020B0604020202020204" pitchFamily="34" charset="0"/>
                          <a:cs typeface="Arial" panose="020B0604020202020204" pitchFamily="34" charset="0"/>
                        </a:rPr>
                        <a:t>التعرف على طريقة </a:t>
                      </a:r>
                      <a:r>
                        <a:rPr lang="ar-AE" sz="1200" baseline="0" dirty="0" smtClean="0">
                          <a:latin typeface="Arial" panose="020B0604020202020204" pitchFamily="34" charset="0"/>
                          <a:cs typeface="Arial" panose="020B0604020202020204" pitchFamily="34" charset="0"/>
                        </a:rPr>
                        <a:t>الغرف</a:t>
                      </a:r>
                    </a:p>
                    <a:p>
                      <a:pPr marL="228600" indent="-228600" algn="r" rtl="1">
                        <a:buFont typeface="+mj-lt"/>
                        <a:buAutoNum type="arabicPeriod"/>
                      </a:pPr>
                      <a:r>
                        <a:rPr lang="ar-AE" sz="1200" baseline="0" dirty="0" smtClean="0">
                          <a:latin typeface="Arial" panose="020B0604020202020204" pitchFamily="34" charset="0"/>
                          <a:cs typeface="Arial" panose="020B0604020202020204" pitchFamily="34" charset="0"/>
                        </a:rPr>
                        <a:t>التعرف على اداب الطعام</a:t>
                      </a:r>
                      <a:endParaRPr lang="ar-AE" sz="1200" baseline="0" dirty="0">
                        <a:latin typeface="Arial" panose="020B0604020202020204" pitchFamily="34" charset="0"/>
                        <a:cs typeface="Arial" panose="020B0604020202020204" pitchFamily="34" charset="0"/>
                      </a:endParaRPr>
                    </a:p>
                    <a:p>
                      <a:pPr marL="0" indent="0" algn="r" rtl="1">
                        <a:buFont typeface="+mj-lt"/>
                        <a:buNone/>
                      </a:pPr>
                      <a:endParaRPr lang="en-US" sz="1200" baseline="0" dirty="0">
                        <a:latin typeface="Arial" panose="020B0604020202020204" pitchFamily="34" charset="0"/>
                        <a:cs typeface="Arial" panose="020B0604020202020204" pitchFamily="34" charset="0"/>
                      </a:endParaRPr>
                    </a:p>
                    <a:p>
                      <a:pPr algn="r" rtl="1"/>
                      <a:r>
                        <a:rPr lang="ar-AE" sz="1200" b="1" u="none" baseline="0" dirty="0" smtClean="0">
                          <a:solidFill>
                            <a:srgbClr val="FF0000"/>
                          </a:solidFill>
                          <a:latin typeface="Arial" panose="020B0604020202020204" pitchFamily="34" charset="0"/>
                          <a:cs typeface="+mn-cs"/>
                        </a:rPr>
                        <a:t>النشاط الاجتماعي:</a:t>
                      </a:r>
                    </a:p>
                    <a:p>
                      <a:pPr marL="228600" indent="-228600" algn="r" rtl="1">
                        <a:buFont typeface="+mj-lt"/>
                        <a:buAutoNum type="arabicPeriod"/>
                      </a:pPr>
                      <a:r>
                        <a:rPr lang="ar-AE" sz="1200" b="0" u="none" baseline="0" dirty="0" smtClean="0">
                          <a:solidFill>
                            <a:schemeClr val="tx1"/>
                          </a:solidFill>
                          <a:latin typeface="Arial" panose="020B0604020202020204" pitchFamily="34" charset="0"/>
                          <a:cs typeface="+mn-cs"/>
                        </a:rPr>
                        <a:t>ان يقوم الطفل </a:t>
                      </a:r>
                      <a:r>
                        <a:rPr lang="ar-AE" sz="1200" dirty="0" smtClean="0"/>
                        <a:t>بغرف الطعام من خلال اللعب. </a:t>
                      </a:r>
                    </a:p>
                    <a:p>
                      <a:pPr marL="228600" indent="-228600" algn="r" rtl="1">
                        <a:buFont typeface="+mj-lt"/>
                        <a:buAutoNum type="arabicPeriod"/>
                      </a:pPr>
                      <a:r>
                        <a:rPr lang="ar-AE" sz="1200" b="0" baseline="0" dirty="0" smtClean="0">
                          <a:solidFill>
                            <a:schemeClr val="tx1"/>
                          </a:solidFill>
                          <a:latin typeface="Arial" panose="020B0604020202020204" pitchFamily="34" charset="0"/>
                          <a:cs typeface="+mn-cs"/>
                        </a:rPr>
                        <a:t>تناول الفواكه مع المعلم وتعليم الطفل بغرف البعض منه بالصحن ومن ثم تقديمه للطفل ويقلد الطفل ما قام المعلم به</a:t>
                      </a:r>
                    </a:p>
                    <a:p>
                      <a:pPr marL="0" indent="0" algn="r" rtl="1">
                        <a:buFont typeface="+mj-lt"/>
                        <a:buNone/>
                      </a:pPr>
                      <a:endParaRPr lang="ar-SA" sz="1200" baseline="0" dirty="0">
                        <a:latin typeface="Arial" panose="020B0604020202020204" pitchFamily="34" charset="0"/>
                        <a:cs typeface="Arial" panose="020B0604020202020204" pitchFamily="34" charset="0"/>
                      </a:endParaRPr>
                    </a:p>
                    <a:p>
                      <a:pPr marL="0" indent="0" algn="r" rtl="1">
                        <a:buFont typeface="Arial" panose="020B0604020202020204" pitchFamily="34" charset="0"/>
                        <a:buNone/>
                      </a:pPr>
                      <a:endParaRPr lang="ar-SA" sz="12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AE" sz="1600" baseline="0" dirty="0" smtClean="0">
                        <a:latin typeface="Arial" panose="020B0604020202020204" pitchFamily="34" charset="0"/>
                        <a:cs typeface="Arial" panose="020B0604020202020204" pitchFamily="34" charset="0"/>
                      </a:endParaRPr>
                    </a:p>
                    <a:p>
                      <a:pPr algn="r" rtl="1"/>
                      <a:endParaRPr lang="ar-AE" sz="1600" baseline="0" dirty="0" smtClean="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SA" sz="1600" baseline="0" dirty="0">
                        <a:latin typeface="Arial" panose="020B0604020202020204" pitchFamily="34" charset="0"/>
                        <a:cs typeface="Arial" panose="020B0604020202020204" pitchFamily="34" charset="0"/>
                      </a:endParaRPr>
                    </a:p>
                    <a:p>
                      <a:pPr algn="r" rtl="1"/>
                      <a:endParaRPr lang="ar-AE" sz="1600"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p>
                      <a:pPr algn="r" rtl="1"/>
                      <a:endParaRPr lang="ar-SA" sz="1600" b="1" u="none"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a:p>
        </p:txBody>
      </p:sp>
      <p:sp>
        <p:nvSpPr>
          <p:cNvPr id="4" name="TextBox 3">
            <a:extLst>
              <a:ext uri="{FF2B5EF4-FFF2-40B4-BE49-F238E27FC236}">
                <a16:creationId xmlns="" xmlns:a16="http://schemas.microsoft.com/office/drawing/2014/main" id="{6660E73B-0082-4E28-A080-9C4BA9357645}"/>
              </a:ext>
            </a:extLst>
          </p:cNvPr>
          <p:cNvSpPr txBox="1"/>
          <p:nvPr/>
        </p:nvSpPr>
        <p:spPr>
          <a:xfrm>
            <a:off x="2433221" y="4816493"/>
            <a:ext cx="1935724"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rtl="1"/>
            <a:r>
              <a:rPr lang="ar-AE" sz="1400" b="1" dirty="0" smtClean="0">
                <a:solidFill>
                  <a:srgbClr val="FF0000"/>
                </a:solidFill>
                <a:latin typeface="Arial" panose="020B0604020202020204" pitchFamily="34" charset="0"/>
                <a:cs typeface="Arial" panose="020B0604020202020204" pitchFamily="34" charset="0"/>
              </a:rPr>
              <a:t>أغنية أداب الطعام</a:t>
            </a:r>
            <a:endParaRPr lang="ar-AE" sz="1400" b="1" dirty="0">
              <a:solidFill>
                <a:srgbClr val="FF0000"/>
              </a:solidFill>
              <a:latin typeface="Arial" panose="020B0604020202020204" pitchFamily="34" charset="0"/>
              <a:cs typeface="Arial" panose="020B0604020202020204" pitchFamily="34" charset="0"/>
            </a:endParaRPr>
          </a:p>
        </p:txBody>
      </p:sp>
      <p:sp>
        <p:nvSpPr>
          <p:cNvPr id="5" name="Rounded Rectangle 1">
            <a:extLst>
              <a:ext uri="{FF2B5EF4-FFF2-40B4-BE49-F238E27FC236}">
                <a16:creationId xmlns="" xmlns:a16="http://schemas.microsoft.com/office/drawing/2014/main" id="{EBAB0930-AC5E-49DA-9127-C15F9BE89136}"/>
              </a:ext>
            </a:extLst>
          </p:cNvPr>
          <p:cNvSpPr/>
          <p:nvPr/>
        </p:nvSpPr>
        <p:spPr>
          <a:xfrm>
            <a:off x="1159256" y="5282446"/>
            <a:ext cx="4373443" cy="7683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6" name="TextBox 5">
            <a:extLst>
              <a:ext uri="{FF2B5EF4-FFF2-40B4-BE49-F238E27FC236}">
                <a16:creationId xmlns="" xmlns:a16="http://schemas.microsoft.com/office/drawing/2014/main" id="{10361684-D374-4B92-B774-84877DC76891}"/>
              </a:ext>
            </a:extLst>
          </p:cNvPr>
          <p:cNvSpPr txBox="1"/>
          <p:nvPr/>
        </p:nvSpPr>
        <p:spPr>
          <a:xfrm>
            <a:off x="1225876" y="5408452"/>
            <a:ext cx="4179505" cy="523220"/>
          </a:xfrm>
          <a:prstGeom prst="rect">
            <a:avLst/>
          </a:prstGeom>
          <a:solidFill>
            <a:schemeClr val="accent4">
              <a:lumMod val="20000"/>
              <a:lumOff val="80000"/>
            </a:schemeClr>
          </a:solidFill>
        </p:spPr>
        <p:txBody>
          <a:bodyPr wrap="square" rtlCol="0">
            <a:spAutoFit/>
          </a:bodyPr>
          <a:lstStyle/>
          <a:p>
            <a:pPr algn="r" rtl="1"/>
            <a:r>
              <a:rPr lang="en-US" sz="1400" dirty="0">
                <a:latin typeface="Arial" panose="020B0604020202020204" pitchFamily="34" charset="0"/>
                <a:cs typeface="Arial" panose="020B0604020202020204" pitchFamily="34" charset="0"/>
                <a:hlinkClick r:id="rId3"/>
              </a:rPr>
              <a:t>https://www.youtube.com/watch?v=yTw93jmDF1o</a:t>
            </a:r>
            <a:endParaRPr lang="ar-AE" sz="1400" dirty="0">
              <a:latin typeface="Arial" panose="020B0604020202020204" pitchFamily="34" charset="0"/>
            </a:endParaRPr>
          </a:p>
          <a:p>
            <a:pPr lvl="0">
              <a:defRPr/>
            </a:pPr>
            <a:endParaRPr lang="ar-AE" sz="1400" dirty="0">
              <a:solidFill>
                <a:prstClr val="black"/>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660E73B-0082-4E28-A080-9C4BA9357645}"/>
              </a:ext>
            </a:extLst>
          </p:cNvPr>
          <p:cNvSpPr txBox="1"/>
          <p:nvPr/>
        </p:nvSpPr>
        <p:spPr>
          <a:xfrm>
            <a:off x="6342927" y="4829446"/>
            <a:ext cx="3960475"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ar-AE" sz="1400" b="1" dirty="0">
                <a:solidFill>
                  <a:srgbClr val="FF0000"/>
                </a:solidFill>
                <a:latin typeface="Arial" panose="020B0604020202020204" pitchFamily="34" charset="0"/>
                <a:cs typeface="Arial" panose="020B0604020202020204" pitchFamily="34" charset="0"/>
              </a:rPr>
              <a:t>كيف تساعدين طفلك في الاعتماد على النفس في الأكل؟</a:t>
            </a:r>
          </a:p>
        </p:txBody>
      </p:sp>
      <p:sp>
        <p:nvSpPr>
          <p:cNvPr id="8" name="Rounded Rectangle 1">
            <a:extLst>
              <a:ext uri="{FF2B5EF4-FFF2-40B4-BE49-F238E27FC236}">
                <a16:creationId xmlns="" xmlns:a16="http://schemas.microsoft.com/office/drawing/2014/main" id="{EBAB0930-AC5E-49DA-9127-C15F9BE89136}"/>
              </a:ext>
            </a:extLst>
          </p:cNvPr>
          <p:cNvSpPr/>
          <p:nvPr/>
        </p:nvSpPr>
        <p:spPr>
          <a:xfrm>
            <a:off x="6057277" y="5282446"/>
            <a:ext cx="4373443" cy="7683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10361684-D374-4B92-B774-84877DC76891}"/>
              </a:ext>
            </a:extLst>
          </p:cNvPr>
          <p:cNvSpPr txBox="1"/>
          <p:nvPr/>
        </p:nvSpPr>
        <p:spPr>
          <a:xfrm>
            <a:off x="6123897" y="5408452"/>
            <a:ext cx="4179505" cy="523220"/>
          </a:xfrm>
          <a:prstGeom prst="rect">
            <a:avLst/>
          </a:prstGeom>
          <a:solidFill>
            <a:schemeClr val="accent4">
              <a:lumMod val="20000"/>
              <a:lumOff val="80000"/>
            </a:schemeClr>
          </a:solidFill>
        </p:spPr>
        <p:txBody>
          <a:bodyPr wrap="square" rtlCol="0">
            <a:spAutoFit/>
          </a:bodyPr>
          <a:lstStyle/>
          <a:p>
            <a:pPr algn="r" rtl="1"/>
            <a:r>
              <a:rPr lang="en-US" sz="1400" dirty="0">
                <a:latin typeface="Arial" panose="020B0604020202020204" pitchFamily="34" charset="0"/>
                <a:cs typeface="Arial" panose="020B0604020202020204" pitchFamily="34" charset="0"/>
                <a:hlinkClick r:id="rId4"/>
              </a:rPr>
              <a:t>https://www.youtube.com/watch?v=q3Z4-Gz9Ul8</a:t>
            </a:r>
            <a:endParaRPr lang="ar-AE" sz="1400" dirty="0">
              <a:latin typeface="Arial" panose="020B0604020202020204" pitchFamily="34" charset="0"/>
            </a:endParaRPr>
          </a:p>
          <a:p>
            <a:pPr lvl="0">
              <a:defRPr/>
            </a:pPr>
            <a:endParaRPr lang="ar-AE"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6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9033667"/>
              </p:ext>
            </p:extLst>
          </p:nvPr>
        </p:nvGraphicFramePr>
        <p:xfrm>
          <a:off x="193963" y="66851"/>
          <a:ext cx="11804073" cy="6246064"/>
        </p:xfrm>
        <a:graphic>
          <a:graphicData uri="http://schemas.openxmlformats.org/drawingml/2006/table">
            <a:tbl>
              <a:tblPr firstRow="1" bandRow="1">
                <a:tableStyleId>{5940675A-B579-460E-94D1-54222C63F5DA}</a:tableStyleId>
              </a:tblPr>
              <a:tblGrid>
                <a:gridCol w="10833455">
                  <a:extLst>
                    <a:ext uri="{9D8B030D-6E8A-4147-A177-3AD203B41FA5}">
                      <a16:colId xmlns="" xmlns:a16="http://schemas.microsoft.com/office/drawing/2014/main" val="20000"/>
                    </a:ext>
                  </a:extLst>
                </a:gridCol>
                <a:gridCol w="970618">
                  <a:extLst>
                    <a:ext uri="{9D8B030D-6E8A-4147-A177-3AD203B41FA5}">
                      <a16:colId xmlns="" xmlns:a16="http://schemas.microsoft.com/office/drawing/2014/main" val="20001"/>
                    </a:ext>
                  </a:extLst>
                </a:gridCol>
              </a:tblGrid>
              <a:tr h="3360566">
                <a:tc>
                  <a:txBody>
                    <a:bodyPr/>
                    <a:lstStyle/>
                    <a:p>
                      <a:pPr algn="r" rtl="1"/>
                      <a:r>
                        <a:rPr lang="ar-AE" sz="1200" b="1" u="none" baseline="0" dirty="0">
                          <a:solidFill>
                            <a:srgbClr val="FF0000"/>
                          </a:solidFill>
                          <a:latin typeface="Arial" panose="020B0604020202020204" pitchFamily="34" charset="0"/>
                          <a:cs typeface="Arial" panose="020B0604020202020204" pitchFamily="34" charset="0"/>
                        </a:rPr>
                        <a:t>الحصة الدراسية:</a:t>
                      </a:r>
                      <a:endParaRPr lang="ar-AE" sz="1200" b="0" u="none" baseline="0" dirty="0">
                        <a:latin typeface="Arial" panose="020B0604020202020204" pitchFamily="34" charset="0"/>
                        <a:cs typeface="Arial" panose="020B0604020202020204" pitchFamily="34" charset="0"/>
                      </a:endParaRPr>
                    </a:p>
                    <a:p>
                      <a:pPr algn="r" rtl="1" fontAlgn="ctr"/>
                      <a:r>
                        <a:rPr lang="ar-AE" sz="1200" b="0" u="none" baseline="0" dirty="0">
                          <a:latin typeface="Arial" panose="020B0604020202020204" pitchFamily="34" charset="0"/>
                          <a:cs typeface="Arial" panose="020B0604020202020204" pitchFamily="34" charset="0"/>
                        </a:rPr>
                        <a:t> </a:t>
                      </a:r>
                      <a:r>
                        <a:rPr lang="ar-AE" sz="1200" b="1" u="none" baseline="0" dirty="0">
                          <a:solidFill>
                            <a:schemeClr val="tx1"/>
                          </a:solidFill>
                          <a:latin typeface="Arial" panose="020B0604020202020204" pitchFamily="34" charset="0"/>
                          <a:cs typeface="Arial" panose="020B0604020202020204" pitchFamily="34" charset="0"/>
                        </a:rPr>
                        <a:t>الهدف الرئيسي هو </a:t>
                      </a:r>
                      <a:r>
                        <a:rPr lang="ar-AE" sz="1200" b="1" i="0" u="none" strike="noStrike" dirty="0">
                          <a:ln>
                            <a:noFill/>
                          </a:ln>
                          <a:solidFill>
                            <a:srgbClr val="000000"/>
                          </a:solidFill>
                          <a:effectLst/>
                          <a:latin typeface="Arial" panose="020B0604020202020204" pitchFamily="34" charset="0"/>
                          <a:cs typeface="+mn-cs"/>
                        </a:rPr>
                        <a:t> يغرف لنفسة على مائدة الطعام ويمرر طبق التقديم للآخرين</a:t>
                      </a:r>
                    </a:p>
                    <a:p>
                      <a:pPr algn="r" rtl="1" fontAlgn="ctr"/>
                      <a:r>
                        <a:rPr lang="ar-AE" sz="1200" b="0" u="none" baseline="0" dirty="0">
                          <a:solidFill>
                            <a:schemeClr val="tx1"/>
                          </a:solidFill>
                          <a:latin typeface="Arial" panose="020B0604020202020204" pitchFamily="34" charset="0"/>
                          <a:cs typeface="Arial" panose="020B0604020202020204" pitchFamily="34" charset="0"/>
                        </a:rPr>
                        <a:t>أهداف أخرى</a:t>
                      </a:r>
                      <a:r>
                        <a:rPr lang="ar-AE" sz="1200" b="0" u="none" baseline="0" dirty="0" smtClean="0">
                          <a:solidFill>
                            <a:schemeClr val="tx1"/>
                          </a:solidFill>
                          <a:latin typeface="Arial" panose="020B0604020202020204" pitchFamily="34" charset="0"/>
                          <a:cs typeface="Arial" panose="020B0604020202020204" pitchFamily="34" charset="0"/>
                        </a:rPr>
                        <a:t>: اداب الطعام</a:t>
                      </a:r>
                      <a:endParaRPr lang="ar-AE" sz="1200" b="0" u="none" baseline="0" dirty="0">
                        <a:solidFill>
                          <a:schemeClr val="tx1"/>
                        </a:solidFill>
                        <a:latin typeface="Arial" panose="020B0604020202020204" pitchFamily="34" charset="0"/>
                        <a:cs typeface="Arial" panose="020B0604020202020204" pitchFamily="34" charset="0"/>
                      </a:endParaRP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تنفيذ الأنشطة الصفية </a:t>
                      </a:r>
                    </a:p>
                    <a:p>
                      <a:pPr marL="228600" indent="-228600" algn="r" rtl="1">
                        <a:buFont typeface="+mj-lt"/>
                        <a:buAutoNum type="arabicPeriod"/>
                      </a:pPr>
                      <a:r>
                        <a:rPr lang="ar-AE" sz="1200" baseline="0" dirty="0">
                          <a:latin typeface="Arial" panose="020B0604020202020204" pitchFamily="34" charset="0"/>
                          <a:cs typeface="+mn-cs"/>
                        </a:rPr>
                        <a:t>التعرف على أدوات المائدة</a:t>
                      </a:r>
                    </a:p>
                    <a:p>
                      <a:pPr marL="228600" indent="-228600" algn="r" rtl="1">
                        <a:buFont typeface="+mj-lt"/>
                        <a:buAutoNum type="arabicPeriod"/>
                      </a:pPr>
                      <a:r>
                        <a:rPr lang="ar-AE" sz="1200" baseline="0" dirty="0">
                          <a:latin typeface="Arial" panose="020B0604020202020204" pitchFamily="34" charset="0"/>
                          <a:cs typeface="+mn-cs"/>
                        </a:rPr>
                        <a:t>التعرف على طريقة الغرف</a:t>
                      </a:r>
                    </a:p>
                    <a:p>
                      <a:pPr marL="0" indent="0" algn="r" rtl="1">
                        <a:buFont typeface="+mj-lt"/>
                        <a:buNone/>
                      </a:pPr>
                      <a:endParaRPr lang="ar-AE" sz="1200" b="0" u="none" baseline="0" dirty="0">
                        <a:latin typeface="Arial" panose="020B0604020202020204" pitchFamily="34" charset="0"/>
                        <a:cs typeface="Arial" panose="020B0604020202020204" pitchFamily="34" charset="0"/>
                      </a:endParaRPr>
                    </a:p>
                    <a:p>
                      <a:pPr algn="r" rtl="1"/>
                      <a:r>
                        <a:rPr lang="ar-AE" sz="1200" b="1" u="none" baseline="0" dirty="0">
                          <a:solidFill>
                            <a:srgbClr val="FF0000"/>
                          </a:solidFill>
                          <a:latin typeface="Arial" panose="020B0604020202020204" pitchFamily="34" charset="0"/>
                          <a:cs typeface="Arial" panose="020B0604020202020204" pitchFamily="34" charset="0"/>
                        </a:rPr>
                        <a:t>النشاط الفني: </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ان يقوم الطالب بتلوين الطعام في الصحن</a:t>
                      </a:r>
                    </a:p>
                    <a:p>
                      <a:pPr marL="228600" indent="-228600" algn="r" rtl="1">
                        <a:buFont typeface="+mj-lt"/>
                        <a:buAutoNum type="arabicPeriod"/>
                      </a:pPr>
                      <a:r>
                        <a:rPr lang="ar-AE" sz="1200" b="0" u="none" baseline="0" dirty="0">
                          <a:solidFill>
                            <a:schemeClr val="tx1"/>
                          </a:solidFill>
                          <a:latin typeface="Arial" panose="020B0604020202020204" pitchFamily="34" charset="0"/>
                          <a:cs typeface="Arial" panose="020B0604020202020204" pitchFamily="34" charset="0"/>
                        </a:rPr>
                        <a:t>ان يلون الطفل أدوات </a:t>
                      </a:r>
                      <a:r>
                        <a:rPr lang="ar-AE" sz="1200" b="0" u="none" baseline="0" dirty="0" smtClean="0">
                          <a:solidFill>
                            <a:schemeClr val="tx1"/>
                          </a:solidFill>
                          <a:latin typeface="Arial" panose="020B0604020202020204" pitchFamily="34" charset="0"/>
                          <a:cs typeface="Arial" panose="020B0604020202020204" pitchFamily="34" charset="0"/>
                        </a:rPr>
                        <a:t>المائدة</a:t>
                      </a:r>
                    </a:p>
                    <a:p>
                      <a:pPr marL="0" indent="0" algn="r" rtl="1">
                        <a:buFont typeface="+mj-lt"/>
                        <a:buNone/>
                      </a:pPr>
                      <a:endParaRPr lang="ar-AE" sz="1200" b="0" u="none" baseline="0" dirty="0" smtClean="0">
                        <a:solidFill>
                          <a:schemeClr val="tx1"/>
                        </a:solidFill>
                        <a:latin typeface="Arial" panose="020B0604020202020204" pitchFamily="34" charset="0"/>
                        <a:cs typeface="Arial" panose="020B0604020202020204" pitchFamily="34" charset="0"/>
                      </a:endParaRPr>
                    </a:p>
                    <a:p>
                      <a:pPr marL="0" indent="0" algn="r" rtl="1">
                        <a:buFont typeface="+mj-lt"/>
                        <a:buNone/>
                      </a:pPr>
                      <a:endParaRPr lang="ar-AE" sz="1200" b="0" u="none" baseline="0" dirty="0" smtClean="0">
                        <a:solidFill>
                          <a:schemeClr val="tx1"/>
                        </a:solidFill>
                        <a:latin typeface="Arial" panose="020B0604020202020204" pitchFamily="34" charset="0"/>
                        <a:cs typeface="Arial" panose="020B0604020202020204" pitchFamily="34" charset="0"/>
                      </a:endParaRPr>
                    </a:p>
                    <a:p>
                      <a:pPr marL="0" indent="0" algn="r" rtl="1">
                        <a:buFont typeface="+mj-lt"/>
                        <a:buNone/>
                      </a:pPr>
                      <a:r>
                        <a:rPr lang="ar-AE" sz="1200" b="1" u="none" kern="1200" baseline="0" dirty="0" smtClean="0">
                          <a:solidFill>
                            <a:srgbClr val="FF0000"/>
                          </a:solidFill>
                          <a:latin typeface="Arial" panose="020B0604020202020204" pitchFamily="34" charset="0"/>
                          <a:ea typeface="+mn-ea"/>
                          <a:cs typeface="Arial" panose="020B0604020202020204" pitchFamily="34" charset="0"/>
                        </a:rPr>
                        <a:t>النشاط الرياضي : </a:t>
                      </a:r>
                    </a:p>
                    <a:p>
                      <a:pPr marL="228600" indent="-228600" algn="r" rtl="1">
                        <a:buFont typeface="+mj-lt"/>
                        <a:buAutoNum type="arabicPeriod"/>
                      </a:pPr>
                      <a:r>
                        <a:rPr lang="ar-AE" sz="1200" b="0" u="none" kern="1200" baseline="0" dirty="0" smtClean="0">
                          <a:solidFill>
                            <a:schemeClr val="tx1"/>
                          </a:solidFill>
                          <a:latin typeface="Arial" panose="020B0604020202020204" pitchFamily="34" charset="0"/>
                          <a:ea typeface="+mn-ea"/>
                          <a:cs typeface="Arial" panose="020B0604020202020204" pitchFamily="34" charset="0"/>
                        </a:rPr>
                        <a:t>مسابقة غرف الماء من صحن لأخر بواسطة الملعقة اوغرف الالعاب الموجوده في الماء من صندوق لأخر</a:t>
                      </a:r>
                    </a:p>
                    <a:p>
                      <a:pPr marL="0" indent="0" algn="r" rtl="1">
                        <a:buFont typeface="+mj-lt"/>
                        <a:buNone/>
                      </a:pPr>
                      <a:endParaRPr lang="ar-AE" sz="1200" b="0" u="none" kern="1200" baseline="0" dirty="0">
                        <a:solidFill>
                          <a:schemeClr val="tx1"/>
                        </a:solidFill>
                        <a:latin typeface="Arial" panose="020B0604020202020204" pitchFamily="34" charset="0"/>
                        <a:ea typeface="+mn-ea"/>
                        <a:cs typeface="Arial" panose="020B0604020202020204" pitchFamily="34" charset="0"/>
                      </a:endParaRPr>
                    </a:p>
                    <a:p>
                      <a:pPr marL="0" indent="0" algn="r" rtl="1">
                        <a:buFont typeface="+mj-lt"/>
                        <a:buNone/>
                      </a:pPr>
                      <a:endParaRPr lang="ar-AE" sz="1200" b="0" u="none" baseline="0" dirty="0">
                        <a:solidFill>
                          <a:schemeClr val="tx1"/>
                        </a:solidFill>
                        <a:latin typeface="Arial" panose="020B0604020202020204" pitchFamily="34" charset="0"/>
                        <a:cs typeface="+mn-cs"/>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Arial" panose="020B0604020202020204" pitchFamily="34" charset="0"/>
                        <a:cs typeface="Arial" panose="020B0604020202020204" pitchFamily="34" charset="0"/>
                      </a:endParaRPr>
                    </a:p>
                    <a:p>
                      <a:pPr algn="ctr" rtl="1"/>
                      <a:r>
                        <a:rPr lang="ar-AE" sz="1400" b="1" baseline="0" dirty="0">
                          <a:latin typeface="Arial" panose="020B0604020202020204" pitchFamily="34" charset="0"/>
                          <a:cs typeface="Arial" panose="020B0604020202020204" pitchFamily="34" charset="0"/>
                        </a:rPr>
                        <a:t>دليل للمعلم</a:t>
                      </a:r>
                    </a:p>
                    <a:p>
                      <a:pPr algn="ctr" rtl="1"/>
                      <a:endParaRPr lang="ar-AE" sz="1400" b="1"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548136">
                <a:tc>
                  <a:txBody>
                    <a:bodyPr/>
                    <a:lstStyle/>
                    <a:p>
                      <a:pPr marL="0" indent="0" algn="r" rtl="1">
                        <a:buFont typeface="+mj-lt"/>
                        <a:buNone/>
                      </a:pPr>
                      <a:r>
                        <a:rPr lang="ar-AE" sz="1200" b="0" u="none" baseline="0" dirty="0">
                          <a:solidFill>
                            <a:schemeClr val="tx1"/>
                          </a:solidFill>
                          <a:latin typeface="Arial" panose="020B0604020202020204" pitchFamily="34" charset="0"/>
                          <a:cs typeface="+mn-cs"/>
                        </a:rPr>
                        <a:t>ان يقوم الطفل بمساعدة الأم عند غرف الطعام لوجبة العشاء او الغداء.</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الواجب المنزلي </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153399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smtClean="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hlinkClick r:id="rId3"/>
                        </a:rPr>
                        <a:t>https://wordwall.net/ar/resource/2282045/%D8%A7%D8%AF%D9%88%D8%A7%D8%AA-%D8%A7%D9%84%D8%B7%D8%B9%D8%A7%D9%85</a:t>
                      </a:r>
                      <a:endParaRPr lang="en-US" sz="1200" baseline="0" dirty="0" smtClean="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smtClean="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smtClean="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aseline="0" dirty="0" smtClean="0">
                          <a:latin typeface="Arial" panose="020B0604020202020204" pitchFamily="34" charset="0"/>
                          <a:cs typeface="Arial" panose="020B0604020202020204" pitchFamily="34" charset="0"/>
                          <a:hlinkClick r:id="rId4"/>
                        </a:rPr>
                        <a:t>https://wordwall.net/ar/resource/4437743/%D8%A3%D8%AF%D8%A7%D8%A8-%D8%A7%D9%84%D8%B7%D8%B9%D8%A7%D9%85</a:t>
                      </a:r>
                      <a:endParaRPr lang="en-US" sz="1200" baseline="0" dirty="0" smtClean="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aseline="0" dirty="0">
                          <a:latin typeface="Arial" panose="020B0604020202020204" pitchFamily="34" charset="0"/>
                          <a:cs typeface="Arial" panose="020B0604020202020204" pitchFamily="34" charset="0"/>
                        </a:rPr>
                        <a:t> </a:t>
                      </a:r>
                      <a:endParaRPr lang="ar-SA" sz="1200" dirty="0">
                        <a:latin typeface="Arial" panose="020B0604020202020204" pitchFamily="34" charset="0"/>
                        <a:cs typeface="Arial" panose="020B0604020202020204" pitchFamily="34" charset="0"/>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Arial" panose="020B0604020202020204" pitchFamily="34" charset="0"/>
                          <a:cs typeface="Arial" panose="020B0604020202020204" pitchFamily="34" charset="0"/>
                        </a:rPr>
                        <a:t>تمارين الكترونية</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8288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Arial" panose="020B0604020202020204" pitchFamily="34" charset="0"/>
                          <a:cs typeface="Arial" panose="020B0604020202020204" pitchFamily="34" charset="0"/>
                        </a:rPr>
                        <a:t>متوسط : </a:t>
                      </a:r>
                      <a:r>
                        <a:rPr lang="ar-AE" sz="1200" b="1" u="none" baseline="0" dirty="0">
                          <a:solidFill>
                            <a:schemeClr val="tx1"/>
                          </a:solidFill>
                          <a:latin typeface="Arial" panose="020B0604020202020204" pitchFamily="34" charset="0"/>
                          <a:cs typeface="+mn-cs"/>
                        </a:rPr>
                        <a:t> </a:t>
                      </a:r>
                      <a:r>
                        <a:rPr lang="ar-AE" sz="1200" kern="1200" baseline="0" dirty="0" smtClean="0">
                          <a:solidFill>
                            <a:schemeClr val="tx1"/>
                          </a:solidFill>
                          <a:latin typeface="Arial" panose="020B0604020202020204" pitchFamily="34" charset="0"/>
                          <a:ea typeface="+mn-ea"/>
                          <a:cs typeface="+mn-cs"/>
                        </a:rPr>
                        <a:t>يغرف لنفسة على مائدة الطعام ويمرر طبق التقديم للآخرين 1/4                                                                 </a:t>
                      </a:r>
                      <a:r>
                        <a:rPr lang="ar-AE" sz="1200" b="1" baseline="0" dirty="0" smtClean="0">
                          <a:latin typeface="Arial" panose="020B0604020202020204" pitchFamily="34" charset="0"/>
                          <a:cs typeface="Arial" panose="020B0604020202020204" pitchFamily="34" charset="0"/>
                        </a:rPr>
                        <a:t>جيد</a:t>
                      </a:r>
                      <a:r>
                        <a:rPr lang="ar-AE" sz="1200" b="1" baseline="0" dirty="0">
                          <a:latin typeface="Arial" panose="020B0604020202020204" pitchFamily="34" charset="0"/>
                          <a:cs typeface="Arial" panose="020B0604020202020204" pitchFamily="34" charset="0"/>
                        </a:rPr>
                        <a:t>: </a:t>
                      </a:r>
                      <a:r>
                        <a:rPr lang="ar-AE" sz="1200" b="1" baseline="0" dirty="0">
                          <a:latin typeface="Arial" panose="020B0604020202020204" pitchFamily="34" charset="0"/>
                          <a:cs typeface="+mn-cs"/>
                        </a:rPr>
                        <a:t> </a:t>
                      </a:r>
                      <a:r>
                        <a:rPr lang="ar-AE" sz="1200" kern="1200" baseline="0" dirty="0" smtClean="0">
                          <a:solidFill>
                            <a:schemeClr val="tx1"/>
                          </a:solidFill>
                          <a:latin typeface="Arial" panose="020B0604020202020204" pitchFamily="34" charset="0"/>
                          <a:ea typeface="+mn-ea"/>
                          <a:cs typeface="+mn-cs"/>
                        </a:rPr>
                        <a:t>يغرف لنفسة على مائدة الطعام ويمرر طبق التقديم للآخرين 2/4</a:t>
                      </a:r>
                    </a:p>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baseline="0" dirty="0" smtClean="0">
                          <a:latin typeface="Arial" panose="020B0604020202020204" pitchFamily="34" charset="0"/>
                          <a:cs typeface="Arial" panose="020B0604020202020204" pitchFamily="34" charset="0"/>
                        </a:rPr>
                        <a:t>مرتفع</a:t>
                      </a:r>
                      <a:r>
                        <a:rPr lang="ar-AE" sz="1200" b="1" baseline="0" dirty="0">
                          <a:latin typeface="Arial" panose="020B0604020202020204" pitchFamily="34" charset="0"/>
                          <a:cs typeface="Arial" panose="020B0604020202020204" pitchFamily="34" charset="0"/>
                        </a:rPr>
                        <a:t>: </a:t>
                      </a:r>
                      <a:r>
                        <a:rPr lang="ar-AE" sz="1200" kern="1200" baseline="0" dirty="0" smtClean="0">
                          <a:solidFill>
                            <a:schemeClr val="tx1"/>
                          </a:solidFill>
                          <a:latin typeface="Arial" panose="020B0604020202020204" pitchFamily="34" charset="0"/>
                          <a:ea typeface="+mn-ea"/>
                          <a:cs typeface="+mn-cs"/>
                        </a:rPr>
                        <a:t>يغرف لنفسة على مائدة الطعام ويمرر طبق التقديم للآخرين 3/4</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aseline="0"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Arial" panose="020B0604020202020204" pitchFamily="34" charset="0"/>
                          <a:cs typeface="Arial" panose="020B0604020202020204" pitchFamily="34" charset="0"/>
                        </a:rPr>
                        <a:t>التقييم</a:t>
                      </a:r>
                      <a:endParaRPr lang="en-US" sz="1400" b="1" dirty="0">
                        <a:latin typeface="Arial" panose="020B0604020202020204" pitchFamily="34" charset="0"/>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9" name="Slide Number Placeholder 8"/>
          <p:cNvSpPr>
            <a:spLocks noGrp="1"/>
          </p:cNvSpPr>
          <p:nvPr>
            <p:ph type="sldNum" sz="quarter" idx="12"/>
          </p:nvPr>
        </p:nvSpPr>
        <p:spPr/>
        <p:txBody>
          <a:bodyPr/>
          <a:lstStyle/>
          <a:p>
            <a:pPr rtl="1"/>
            <a:fld id="{60F9F505-338F-4A63-8E60-F3E66EC2060F}" type="slidenum">
              <a:rPr lang="en-GB" smtClean="0"/>
              <a:pPr rtl="1"/>
              <a:t>4</a:t>
            </a:fld>
            <a:endParaRPr lang="en-GB"/>
          </a:p>
        </p:txBody>
      </p:sp>
      <p:pic>
        <p:nvPicPr>
          <p:cNvPr id="3074" name="Picture 2" descr="Buy biulotter 57 جهاز كمبيوتر شخصى لعب مجموعة الغذاء، دائم تظاهر الطعام  playset المطبخ الطبخ مجموعة الأطعمة البلاستيكية لعبة الخضروات مجموعة  للأطفال الصغار لعب المطبخ playset الملحقات لعبة للتعلم التعليمي Online in">
            <a:extLst>
              <a:ext uri="{FF2B5EF4-FFF2-40B4-BE49-F238E27FC236}">
                <a16:creationId xmlns="" xmlns:a16="http://schemas.microsoft.com/office/drawing/2014/main" id="{D981606F-DE4E-4245-90E3-62ED4F7C2C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69" y="772887"/>
            <a:ext cx="2057024" cy="205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0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45AB00-1C5C-4EB0-B93F-C03AB7A9BC6F}"/>
              </a:ext>
            </a:extLst>
          </p:cNvPr>
          <p:cNvSpPr>
            <a:spLocks noGrp="1"/>
          </p:cNvSpPr>
          <p:nvPr>
            <p:ph type="title"/>
          </p:nvPr>
        </p:nvSpPr>
        <p:spPr>
          <a:xfrm>
            <a:off x="284471" y="4506494"/>
            <a:ext cx="3968496" cy="832104"/>
          </a:xfrm>
        </p:spPr>
        <p:txBody>
          <a:bodyPr>
            <a:normAutofit/>
          </a:bodyPr>
          <a:lstStyle/>
          <a:p>
            <a:pPr algn="ctr"/>
            <a:r>
              <a:rPr lang="ar-AE" sz="1600" b="0" dirty="0">
                <a:latin typeface="Arial" panose="020B0604020202020204" pitchFamily="34" charset="0"/>
                <a:cs typeface="Arial" panose="020B0604020202020204" pitchFamily="34" charset="0"/>
              </a:rPr>
              <a:t>لون</a:t>
            </a:r>
            <a:endParaRPr lang="en-US" sz="1600" dirty="0">
              <a:latin typeface="Sakkal Majalla" panose="02000000000000000000" pitchFamily="2" charset="-78"/>
              <a:cs typeface="Sakkal Majalla" panose="02000000000000000000" pitchFamily="2" charset="-78"/>
            </a:endParaRPr>
          </a:p>
        </p:txBody>
      </p:sp>
      <p:pic>
        <p:nvPicPr>
          <p:cNvPr id="2052" name="Picture 4" descr="بالصور.. لغة الشوكة والسكين في المطاعم - وسائط متعددة - معارض صور -  الإمارات اليوم">
            <a:extLst>
              <a:ext uri="{FF2B5EF4-FFF2-40B4-BE49-F238E27FC236}">
                <a16:creationId xmlns="" xmlns:a16="http://schemas.microsoft.com/office/drawing/2014/main" id="{8161DAF7-C6CF-48DD-9208-D258BBE1E9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0846" y="802819"/>
            <a:ext cx="9337531" cy="525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5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A0DB64-481C-43BE-AA6A-757448DAA06E}"/>
              </a:ext>
            </a:extLst>
          </p:cNvPr>
          <p:cNvSpPr>
            <a:spLocks noGrp="1"/>
          </p:cNvSpPr>
          <p:nvPr>
            <p:ph type="title"/>
          </p:nvPr>
        </p:nvSpPr>
        <p:spPr>
          <a:xfrm>
            <a:off x="3304572" y="5392201"/>
            <a:ext cx="5215514" cy="832104"/>
          </a:xfrm>
        </p:spPr>
        <p:txBody>
          <a:bodyPr/>
          <a:lstStyle/>
          <a:p>
            <a:pPr algn="ctr"/>
            <a:r>
              <a:rPr lang="ar-AE" dirty="0"/>
              <a:t>النشاط الاجتماعي: غرف الطعام من خلال اللعب</a:t>
            </a:r>
            <a:endParaRPr lang="en-US" dirty="0"/>
          </a:p>
        </p:txBody>
      </p:sp>
      <p:sp>
        <p:nvSpPr>
          <p:cNvPr id="3" name="Slide Number Placeholder 2">
            <a:extLst>
              <a:ext uri="{FF2B5EF4-FFF2-40B4-BE49-F238E27FC236}">
                <a16:creationId xmlns="" xmlns:a16="http://schemas.microsoft.com/office/drawing/2014/main" id="{19A0920A-262A-40EA-9165-2DFCAE0C6A18}"/>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5" name="Rectangle 4">
            <a:extLst>
              <a:ext uri="{FF2B5EF4-FFF2-40B4-BE49-F238E27FC236}">
                <a16:creationId xmlns="" xmlns:a16="http://schemas.microsoft.com/office/drawing/2014/main" id="{C5FE83AD-8A16-4ED8-B621-074B62A442ED}"/>
              </a:ext>
            </a:extLst>
          </p:cNvPr>
          <p:cNvSpPr/>
          <p:nvPr/>
        </p:nvSpPr>
        <p:spPr>
          <a:xfrm>
            <a:off x="1715678" y="301658"/>
            <a:ext cx="8644380" cy="49584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26" name="Picture 2" descr="Buy متعة اللعب قليلا 40 جهاز كمبيوتر شخصى لعب الطعام للأطفال المطبخ، ولعب  اكسسوارات المطبخ، لعبة الأطعمة مع قطع الفواكه والوجبات السريعة للعب  التظاهر، هدايا عيد ميلاد الأطفال Online in Oman. B07HKDG396">
            <a:extLst>
              <a:ext uri="{FF2B5EF4-FFF2-40B4-BE49-F238E27FC236}">
                <a16:creationId xmlns="" xmlns:a16="http://schemas.microsoft.com/office/drawing/2014/main" id="{18E7C73B-C6F6-4E97-8FC9-28015463B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43721"/>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ffel og fast-food lekesett i plast A1213-XJ328PH-1">
            <a:extLst>
              <a:ext uri="{FF2B5EF4-FFF2-40B4-BE49-F238E27FC236}">
                <a16:creationId xmlns="" xmlns:a16="http://schemas.microsoft.com/office/drawing/2014/main" id="{0D0614E4-1C8E-47D7-92BB-1CF6149F4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280" y="712467"/>
            <a:ext cx="3242062" cy="349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54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 xmlns:a16="http://schemas.microsoft.com/office/drawing/2014/main" id="{434AA4C6-BA7F-40BC-AD51-EFDDDBEA5A84}"/>
              </a:ext>
            </a:extLst>
          </p:cNvPr>
          <p:cNvSpPr>
            <a:spLocks noGrp="1"/>
          </p:cNvSpPr>
          <p:nvPr>
            <p:ph type="title"/>
          </p:nvPr>
        </p:nvSpPr>
        <p:spPr/>
        <p:txBody>
          <a:bodyPr>
            <a:normAutofit/>
          </a:bodyPr>
          <a:lstStyle/>
          <a:p>
            <a:r>
              <a:rPr lang="ar-AE" sz="4400" dirty="0">
                <a:latin typeface="Arial" panose="020B0604020202020204" pitchFamily="34" charset="0"/>
                <a:cs typeface="Arial" panose="020B0604020202020204" pitchFamily="34" charset="0"/>
              </a:rPr>
              <a:t>شكراً للجميع</a:t>
            </a:r>
            <a:endParaRPr lang="ru-RU" sz="4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 xmlns:a16="http://schemas.microsoft.com/office/drawing/2014/main" id="{F155FC3B-DD33-4B9A-A5EB-A2301786CE4E}"/>
              </a:ext>
            </a:extLst>
          </p:cNvPr>
          <p:cNvSpPr>
            <a:spLocks noGrp="1"/>
          </p:cNvSpPr>
          <p:nvPr>
            <p:ph type="body" sz="quarter" idx="14"/>
          </p:nvPr>
        </p:nvSpPr>
        <p:spPr/>
        <p:txBody>
          <a:bodyPr/>
          <a:lstStyle/>
          <a:p>
            <a:pPr algn="ctr" rtl="1"/>
            <a:endParaRPr lang="ru-RU" sz="2000" dirty="0"/>
          </a:p>
        </p:txBody>
      </p:sp>
    </p:spTree>
    <p:extLst>
      <p:ext uri="{BB962C8B-B14F-4D97-AF65-F5344CB8AC3E}">
        <p14:creationId xmlns:p14="http://schemas.microsoft.com/office/powerpoint/2010/main" val="326404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EED42B-3B47-45C2-9F50-0B4533C0F1E3}">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c1803469-1359-4921-b8b2-4aa11e6de6e4"/>
    <ds:schemaRef ds:uri="http://purl.org/dc/elements/1.1/"/>
    <ds:schemaRef ds:uri="http://schemas.microsoft.com/office/2006/metadata/properties"/>
    <ds:schemaRef ds:uri="0860e916-1933-4f54-bf75-902e7a9d18bb"/>
    <ds:schemaRef ds:uri="http://www.w3.org/XML/1998/namespace"/>
  </ds:schemaRefs>
</ds:datastoreItem>
</file>

<file path=customXml/itemProps2.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3.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543</TotalTime>
  <Words>283</Words>
  <Application>Microsoft Office PowerPoint</Application>
  <PresentationFormat>Widescreen</PresentationFormat>
  <Paragraphs>91</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Sakkal Majalla</vt:lpstr>
      <vt:lpstr>Times New Roman</vt:lpstr>
      <vt:lpstr>Office Theme</vt:lpstr>
      <vt:lpstr>1_Office Theme</vt:lpstr>
      <vt:lpstr>     يغرف لنفسة على مائدة الطعام ويمرر طبق التقديم للآخرين</vt:lpstr>
      <vt:lpstr>PowerPoint Presentation</vt:lpstr>
      <vt:lpstr>PowerPoint Presentation</vt:lpstr>
      <vt:lpstr>PowerPoint Presentation</vt:lpstr>
      <vt:lpstr>لون</vt:lpstr>
      <vt:lpstr>النشاط الاجتماعي: غرف الطعام من خلال اللعب</vt:lpstr>
      <vt:lpstr>شكراً للجميع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Microsoft account</cp:lastModifiedBy>
  <cp:revision>59</cp:revision>
  <dcterms:created xsi:type="dcterms:W3CDTF">2020-07-26T19:33:45Z</dcterms:created>
  <dcterms:modified xsi:type="dcterms:W3CDTF">2021-02-17T07:47:55Z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