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3"/>
  </p:notesMasterIdLst>
  <p:sldIdLst>
    <p:sldId id="267" r:id="rId6"/>
    <p:sldId id="257" r:id="rId7"/>
    <p:sldId id="258" r:id="rId8"/>
    <p:sldId id="264" r:id="rId9"/>
    <p:sldId id="269" r:id="rId10"/>
    <p:sldId id="271"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79" y="24"/>
      </p:cViewPr>
      <p:guideLst/>
    </p:cSldViewPr>
  </p:slideViewPr>
  <p:notesTextViewPr>
    <p:cViewPr>
      <p:scale>
        <a:sx n="1" d="1"/>
        <a:sy n="1" d="1"/>
      </p:scale>
      <p:origin x="0" y="0"/>
    </p:cViewPr>
  </p:notesText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23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24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24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24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xmlns=""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xmlns=""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xmlns=""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24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24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24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24 January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24 January 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24 January 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25 December 2020</a:t>
            </a:r>
            <a:endParaRPr lang="en-GB" dirty="0"/>
          </a:p>
        </p:txBody>
      </p:sp>
      <p:sp>
        <p:nvSpPr>
          <p:cNvPr id="3" name="Footer Placeholder 2"/>
          <p:cNvSpPr>
            <a:spLocks noGrp="1"/>
          </p:cNvSpPr>
          <p:nvPr>
            <p:ph type="ftr" sz="quarter" idx="11"/>
          </p:nvPr>
        </p:nvSpPr>
        <p:spPr/>
        <p:txBody>
          <a:bodyPr/>
          <a:lstStyle/>
          <a:p>
            <a:r>
              <a:rPr lang="en-GB" dirty="0"/>
              <a:t>Goal No: </a:t>
            </a:r>
            <a:r>
              <a:rPr lang="ar-AE" sz="1200" dirty="0">
                <a:latin typeface="Arial" panose="020B0604020202020204" pitchFamily="34" charset="0"/>
                <a:cs typeface="+mn-cs"/>
              </a:rPr>
              <a:t>421</a:t>
            </a:r>
            <a:endParaRPr lang="en-GB" dirty="0"/>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24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1">
            <a:extLst>
              <a:ext uri="{FF2B5EF4-FFF2-40B4-BE49-F238E27FC236}">
                <a16:creationId xmlns:a16="http://schemas.microsoft.com/office/drawing/2014/main" xmlns="" id="{5D8C9F03-3F18-4D63-B797-20C9E604BF48}"/>
              </a:ext>
            </a:extLst>
          </p:cNvPr>
          <p:cNvSpPr>
            <a:spLocks noGrp="1"/>
          </p:cNvSpPr>
          <p:nvPr>
            <p:ph type="dt" sz="half" idx="10"/>
          </p:nvPr>
        </p:nvSpPr>
        <p:spPr>
          <a:xfrm>
            <a:off x="838200" y="6356350"/>
            <a:ext cx="2743200" cy="365125"/>
          </a:xfrm>
        </p:spPr>
        <p:txBody>
          <a:bodyPr/>
          <a:lstStyle>
            <a:lvl1pPr>
              <a:defRPr/>
            </a:lvl1pPr>
          </a:lstStyle>
          <a:p>
            <a:r>
              <a:rPr lang="en-US" dirty="0"/>
              <a:t>25 December 2020</a:t>
            </a:r>
            <a:endParaRPr lang="en-GB" dirty="0"/>
          </a:p>
        </p:txBody>
      </p:sp>
      <p:sp>
        <p:nvSpPr>
          <p:cNvPr id="9" name="Footer Placeholder 2">
            <a:extLst>
              <a:ext uri="{FF2B5EF4-FFF2-40B4-BE49-F238E27FC236}">
                <a16:creationId xmlns:a16="http://schemas.microsoft.com/office/drawing/2014/main" xmlns="" id="{DC5C89BE-6E1E-4046-8DD0-4F73306B7B36}"/>
              </a:ext>
            </a:extLst>
          </p:cNvPr>
          <p:cNvSpPr>
            <a:spLocks noGrp="1"/>
          </p:cNvSpPr>
          <p:nvPr>
            <p:ph type="ftr" sz="quarter" idx="11"/>
          </p:nvPr>
        </p:nvSpPr>
        <p:spPr>
          <a:xfrm>
            <a:off x="4038600" y="6356350"/>
            <a:ext cx="4114800" cy="365125"/>
          </a:xfrm>
        </p:spPr>
        <p:txBody>
          <a:bodyPr/>
          <a:lstStyle/>
          <a:p>
            <a:r>
              <a:rPr lang="en-GB" dirty="0"/>
              <a:t>Goal No: </a:t>
            </a:r>
            <a:r>
              <a:rPr lang="ar-AE" sz="1200" dirty="0">
                <a:latin typeface="Arial" panose="020B0604020202020204" pitchFamily="34" charset="0"/>
                <a:cs typeface="+mn-cs"/>
              </a:rPr>
              <a:t>421</a:t>
            </a:r>
            <a:endParaRPr lang="en-GB" dirty="0"/>
          </a:p>
        </p:txBody>
      </p:sp>
      <p:sp>
        <p:nvSpPr>
          <p:cNvPr id="10" name="Slide Number Placeholder 3">
            <a:extLst>
              <a:ext uri="{FF2B5EF4-FFF2-40B4-BE49-F238E27FC236}">
                <a16:creationId xmlns:a16="http://schemas.microsoft.com/office/drawing/2014/main" xmlns="" id="{EA68AC63-2BAB-467E-A4BD-DD829DE05E1A}"/>
              </a:ext>
            </a:extLst>
          </p:cNvPr>
          <p:cNvSpPr>
            <a:spLocks noGrp="1"/>
          </p:cNvSpPr>
          <p:nvPr>
            <p:ph type="sldNum" sz="quarter" idx="12"/>
          </p:nvPr>
        </p:nvSpPr>
        <p:spPr>
          <a:xfrm>
            <a:off x="8610600" y="6356350"/>
            <a:ext cx="2743200" cy="365125"/>
          </a:xfrm>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1">
            <a:extLst>
              <a:ext uri="{FF2B5EF4-FFF2-40B4-BE49-F238E27FC236}">
                <a16:creationId xmlns:a16="http://schemas.microsoft.com/office/drawing/2014/main" xmlns="" id="{1DA6D59B-397E-4811-8C79-77AB59DD22DE}"/>
              </a:ext>
            </a:extLst>
          </p:cNvPr>
          <p:cNvSpPr>
            <a:spLocks noGrp="1"/>
          </p:cNvSpPr>
          <p:nvPr>
            <p:ph type="dt" sz="half" idx="10"/>
          </p:nvPr>
        </p:nvSpPr>
        <p:spPr>
          <a:xfrm>
            <a:off x="838200" y="6356350"/>
            <a:ext cx="2743200" cy="365125"/>
          </a:xfrm>
        </p:spPr>
        <p:txBody>
          <a:bodyPr/>
          <a:lstStyle>
            <a:lvl1pPr>
              <a:defRPr/>
            </a:lvl1pPr>
          </a:lstStyle>
          <a:p>
            <a:r>
              <a:rPr lang="en-US" dirty="0"/>
              <a:t>25 December 2020</a:t>
            </a:r>
            <a:endParaRPr lang="en-GB" dirty="0"/>
          </a:p>
        </p:txBody>
      </p:sp>
      <p:sp>
        <p:nvSpPr>
          <p:cNvPr id="9" name="Footer Placeholder 2">
            <a:extLst>
              <a:ext uri="{FF2B5EF4-FFF2-40B4-BE49-F238E27FC236}">
                <a16:creationId xmlns:a16="http://schemas.microsoft.com/office/drawing/2014/main" xmlns="" id="{E37A5B64-FE0E-4721-B0AD-A8C20613EC71}"/>
              </a:ext>
            </a:extLst>
          </p:cNvPr>
          <p:cNvSpPr>
            <a:spLocks noGrp="1"/>
          </p:cNvSpPr>
          <p:nvPr>
            <p:ph type="ftr" sz="quarter" idx="11"/>
          </p:nvPr>
        </p:nvSpPr>
        <p:spPr>
          <a:xfrm>
            <a:off x="4038600" y="6356350"/>
            <a:ext cx="4114800" cy="365125"/>
          </a:xfrm>
        </p:spPr>
        <p:txBody>
          <a:bodyPr/>
          <a:lstStyle/>
          <a:p>
            <a:r>
              <a:rPr lang="en-GB" dirty="0"/>
              <a:t>Goal No: </a:t>
            </a:r>
            <a:r>
              <a:rPr lang="ar-AE" sz="1200" dirty="0">
                <a:latin typeface="Arial" panose="020B0604020202020204" pitchFamily="34" charset="0"/>
                <a:cs typeface="+mn-cs"/>
              </a:rPr>
              <a:t>421</a:t>
            </a:r>
            <a:endParaRPr lang="en-GB" dirty="0"/>
          </a:p>
        </p:txBody>
      </p:sp>
      <p:sp>
        <p:nvSpPr>
          <p:cNvPr id="10" name="Slide Number Placeholder 3">
            <a:extLst>
              <a:ext uri="{FF2B5EF4-FFF2-40B4-BE49-F238E27FC236}">
                <a16:creationId xmlns:a16="http://schemas.microsoft.com/office/drawing/2014/main" xmlns="" id="{5FEFB028-9822-4D3B-BBDA-6718193A2CB3}"/>
              </a:ext>
            </a:extLst>
          </p:cNvPr>
          <p:cNvSpPr>
            <a:spLocks noGrp="1"/>
          </p:cNvSpPr>
          <p:nvPr>
            <p:ph type="sldNum" sz="quarter" idx="12"/>
          </p:nvPr>
        </p:nvSpPr>
        <p:spPr>
          <a:xfrm>
            <a:off x="8610600" y="6356350"/>
            <a:ext cx="2743200" cy="365125"/>
          </a:xfrm>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xmlns="" id="{67F5B704-C1E2-454A-B49B-42BF5F966A5D}"/>
              </a:ext>
            </a:extLst>
          </p:cNvPr>
          <p:cNvSpPr>
            <a:spLocks noGrp="1"/>
          </p:cNvSpPr>
          <p:nvPr>
            <p:ph type="dt" sz="half" idx="10"/>
          </p:nvPr>
        </p:nvSpPr>
        <p:spPr>
          <a:xfrm>
            <a:off x="838200" y="6356350"/>
            <a:ext cx="2743200" cy="365125"/>
          </a:xfrm>
        </p:spPr>
        <p:txBody>
          <a:bodyPr/>
          <a:lstStyle>
            <a:lvl1pPr>
              <a:defRPr/>
            </a:lvl1pPr>
          </a:lstStyle>
          <a:p>
            <a:r>
              <a:rPr lang="en-US" dirty="0"/>
              <a:t>25 December 2020</a:t>
            </a:r>
            <a:endParaRPr lang="en-GB" dirty="0"/>
          </a:p>
        </p:txBody>
      </p:sp>
      <p:sp>
        <p:nvSpPr>
          <p:cNvPr id="8" name="Footer Placeholder 2">
            <a:extLst>
              <a:ext uri="{FF2B5EF4-FFF2-40B4-BE49-F238E27FC236}">
                <a16:creationId xmlns:a16="http://schemas.microsoft.com/office/drawing/2014/main" xmlns="" id="{A292A45C-F962-4BD6-8ABF-5E2783AA8E65}"/>
              </a:ext>
            </a:extLst>
          </p:cNvPr>
          <p:cNvSpPr>
            <a:spLocks noGrp="1"/>
          </p:cNvSpPr>
          <p:nvPr>
            <p:ph type="ftr" sz="quarter" idx="11"/>
          </p:nvPr>
        </p:nvSpPr>
        <p:spPr>
          <a:xfrm>
            <a:off x="4038600" y="6356350"/>
            <a:ext cx="4114800" cy="365125"/>
          </a:xfrm>
        </p:spPr>
        <p:txBody>
          <a:bodyPr/>
          <a:lstStyle/>
          <a:p>
            <a:r>
              <a:rPr lang="en-GB" dirty="0"/>
              <a:t>Goal No: </a:t>
            </a:r>
            <a:r>
              <a:rPr lang="ar-AE" sz="1200" dirty="0">
                <a:latin typeface="Arial" panose="020B0604020202020204" pitchFamily="34" charset="0"/>
                <a:cs typeface="+mn-cs"/>
              </a:rPr>
              <a:t>421</a:t>
            </a:r>
            <a:endParaRPr lang="en-GB" dirty="0"/>
          </a:p>
        </p:txBody>
      </p:sp>
      <p:sp>
        <p:nvSpPr>
          <p:cNvPr id="9" name="Slide Number Placeholder 3">
            <a:extLst>
              <a:ext uri="{FF2B5EF4-FFF2-40B4-BE49-F238E27FC236}">
                <a16:creationId xmlns:a16="http://schemas.microsoft.com/office/drawing/2014/main" xmlns="" id="{1ECCFA08-2B02-4274-B6F3-C79771C5A0AE}"/>
              </a:ext>
            </a:extLst>
          </p:cNvPr>
          <p:cNvSpPr>
            <a:spLocks noGrp="1"/>
          </p:cNvSpPr>
          <p:nvPr>
            <p:ph type="sldNum" sz="quarter" idx="12"/>
          </p:nvPr>
        </p:nvSpPr>
        <p:spPr>
          <a:xfrm>
            <a:off x="8610600" y="6356350"/>
            <a:ext cx="2743200" cy="365125"/>
          </a:xfrm>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xmlns="" id="{3F5023F1-52C5-49EB-B5B5-E7AE032246F8}"/>
              </a:ext>
            </a:extLst>
          </p:cNvPr>
          <p:cNvSpPr>
            <a:spLocks noGrp="1"/>
          </p:cNvSpPr>
          <p:nvPr>
            <p:ph type="dt" sz="half" idx="10"/>
          </p:nvPr>
        </p:nvSpPr>
        <p:spPr>
          <a:xfrm>
            <a:off x="838200" y="6356350"/>
            <a:ext cx="2743200" cy="365125"/>
          </a:xfrm>
        </p:spPr>
        <p:txBody>
          <a:bodyPr/>
          <a:lstStyle>
            <a:lvl1pPr>
              <a:defRPr/>
            </a:lvl1pPr>
          </a:lstStyle>
          <a:p>
            <a:r>
              <a:rPr lang="en-US" dirty="0"/>
              <a:t>25 December 2020</a:t>
            </a:r>
            <a:endParaRPr lang="en-GB" dirty="0"/>
          </a:p>
        </p:txBody>
      </p:sp>
      <p:sp>
        <p:nvSpPr>
          <p:cNvPr id="8" name="Footer Placeholder 2">
            <a:extLst>
              <a:ext uri="{FF2B5EF4-FFF2-40B4-BE49-F238E27FC236}">
                <a16:creationId xmlns:a16="http://schemas.microsoft.com/office/drawing/2014/main" xmlns="" id="{DEDDBD5F-F4EB-4D83-8544-177AC486265A}"/>
              </a:ext>
            </a:extLst>
          </p:cNvPr>
          <p:cNvSpPr>
            <a:spLocks noGrp="1"/>
          </p:cNvSpPr>
          <p:nvPr>
            <p:ph type="ftr" sz="quarter" idx="11"/>
          </p:nvPr>
        </p:nvSpPr>
        <p:spPr>
          <a:xfrm>
            <a:off x="4038600" y="6356350"/>
            <a:ext cx="4114800" cy="365125"/>
          </a:xfrm>
        </p:spPr>
        <p:txBody>
          <a:bodyPr/>
          <a:lstStyle/>
          <a:p>
            <a:r>
              <a:rPr lang="en-GB" dirty="0"/>
              <a:t>Goal No: </a:t>
            </a:r>
            <a:r>
              <a:rPr lang="ar-AE" sz="1200" dirty="0">
                <a:latin typeface="Arial" panose="020B0604020202020204" pitchFamily="34" charset="0"/>
                <a:cs typeface="+mn-cs"/>
              </a:rPr>
              <a:t>421</a:t>
            </a:r>
            <a:endParaRPr lang="en-GB" dirty="0"/>
          </a:p>
        </p:txBody>
      </p:sp>
      <p:sp>
        <p:nvSpPr>
          <p:cNvPr id="9" name="Slide Number Placeholder 3">
            <a:extLst>
              <a:ext uri="{FF2B5EF4-FFF2-40B4-BE49-F238E27FC236}">
                <a16:creationId xmlns:a16="http://schemas.microsoft.com/office/drawing/2014/main" xmlns="" id="{4D56BD4A-F4C6-4D05-9EB3-8A46311A8764}"/>
              </a:ext>
            </a:extLst>
          </p:cNvPr>
          <p:cNvSpPr>
            <a:spLocks noGrp="1"/>
          </p:cNvSpPr>
          <p:nvPr>
            <p:ph type="sldNum" sz="quarter" idx="12"/>
          </p:nvPr>
        </p:nvSpPr>
        <p:spPr>
          <a:xfrm>
            <a:off x="8610600" y="6356350"/>
            <a:ext cx="2743200" cy="365125"/>
          </a:xfrm>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xmlns=""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xmlns=""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xmlns=""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xmlns=""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xmlns=""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xmlns=""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xmlns=""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xmlns=""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xmlns=""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xmlns=""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xmlns=""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xmlns=""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xmlns=""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1203523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xmlns=""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xmlns=""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xmlns=""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xmlns=""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xmlns=""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xmlns=""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xmlns=""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78346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24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24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24 January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24 January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24 January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24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24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24 January 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24 January 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CMHsw8fya0"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www.youtube.com/watch?v=JLlLfpocJT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xmlns=""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xmlns="" id="{2FF535A0-9A52-40AD-972C-D0F96C905295}"/>
              </a:ext>
            </a:extLst>
          </p:cNvPr>
          <p:cNvSpPr>
            <a:spLocks noGrp="1"/>
          </p:cNvSpPr>
          <p:nvPr>
            <p:ph type="ctrTitle"/>
          </p:nvPr>
        </p:nvSpPr>
        <p:spPr/>
        <p:txBody>
          <a:bodyPr>
            <a:normAutofit/>
          </a:bodyPr>
          <a:lstStyle/>
          <a:p>
            <a:pPr algn="ctr" rtl="1"/>
            <a:r>
              <a:rPr lang="ar-AE" sz="2800" dirty="0">
                <a:latin typeface="Arial" panose="020B0604020202020204" pitchFamily="34" charset="0"/>
                <a:cs typeface="Arial" panose="020B0604020202020204" pitchFamily="34" charset="0"/>
              </a:rPr>
              <a:t>يتجنب الادوات الحادة عند رؤيتها</a:t>
            </a:r>
            <a:endParaRPr lang="ru-RU"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5A81143F-FBEE-4565-886D-08852310C84F}"/>
              </a:ext>
            </a:extLst>
          </p:cNvPr>
          <p:cNvSpPr>
            <a:spLocks noGrp="1"/>
          </p:cNvSpPr>
          <p:nvPr>
            <p:ph type="subTitle" idx="1"/>
          </p:nvPr>
        </p:nvSpPr>
        <p:spPr/>
        <p:txBody>
          <a:bodyPr/>
          <a:lstStyle/>
          <a:p>
            <a:pPr algn="ctr" rtl="1"/>
            <a:r>
              <a:rPr lang="ar-AE" dirty="0">
                <a:latin typeface="Arial" panose="020B0604020202020204" pitchFamily="34" charset="0"/>
                <a:cs typeface="Arial" panose="020B0604020202020204" pitchFamily="34" charset="0"/>
              </a:rPr>
              <a:t>مقدم الهدف: سحر محمد الحوسني</a:t>
            </a:r>
            <a:endParaRPr lang="ru-RU"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clrChange>
              <a:clrFrom>
                <a:srgbClr val="FFFCFF"/>
              </a:clrFrom>
              <a:clrTo>
                <a:srgbClr val="FFFCFF">
                  <a:alpha val="0"/>
                </a:srgbClr>
              </a:clrTo>
            </a:clrChange>
            <a:extLst>
              <a:ext uri="{28A0092B-C50C-407E-A947-70E740481C1C}">
                <a14:useLocalDpi xmlns:a14="http://schemas.microsoft.com/office/drawing/2010/main" val="0"/>
              </a:ext>
            </a:extLst>
          </a:blip>
          <a:stretch>
            <a:fillRect/>
          </a:stretch>
        </p:blipFill>
        <p:spPr>
          <a:xfrm rot="798864">
            <a:off x="9695101" y="503793"/>
            <a:ext cx="1124804" cy="971217"/>
          </a:xfrm>
          <a:prstGeom prst="rect">
            <a:avLst/>
          </a:prstGeom>
        </p:spPr>
      </p:pic>
    </p:spTree>
    <p:extLst>
      <p:ext uri="{BB962C8B-B14F-4D97-AF65-F5344CB8AC3E}">
        <p14:creationId xmlns:p14="http://schemas.microsoft.com/office/powerpoint/2010/main" val="224352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0522183"/>
              </p:ext>
            </p:extLst>
          </p:nvPr>
        </p:nvGraphicFramePr>
        <p:xfrm>
          <a:off x="154004" y="224444"/>
          <a:ext cx="11906451" cy="6416501"/>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xmlns="" val="20000"/>
                    </a:ext>
                  </a:extLst>
                </a:gridCol>
                <a:gridCol w="3413704">
                  <a:extLst>
                    <a:ext uri="{9D8B030D-6E8A-4147-A177-3AD203B41FA5}">
                      <a16:colId xmlns:a16="http://schemas.microsoft.com/office/drawing/2014/main" xmlns="" val="2032493190"/>
                    </a:ext>
                  </a:extLst>
                </a:gridCol>
                <a:gridCol w="2918797">
                  <a:extLst>
                    <a:ext uri="{9D8B030D-6E8A-4147-A177-3AD203B41FA5}">
                      <a16:colId xmlns:a16="http://schemas.microsoft.com/office/drawing/2014/main" xmlns="" val="4078435238"/>
                    </a:ext>
                  </a:extLst>
                </a:gridCol>
                <a:gridCol w="1275520">
                  <a:extLst>
                    <a:ext uri="{9D8B030D-6E8A-4147-A177-3AD203B41FA5}">
                      <a16:colId xmlns:a16="http://schemas.microsoft.com/office/drawing/2014/main" xmlns="" val="20001"/>
                    </a:ext>
                  </a:extLst>
                </a:gridCol>
              </a:tblGrid>
              <a:tr h="46249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المراجعة</a:t>
                      </a:r>
                      <a:r>
                        <a:rPr lang="ar-AE" sz="1200" b="1" dirty="0" smtClean="0">
                          <a:ln>
                            <a:noFill/>
                          </a:ln>
                          <a:latin typeface="Arial" panose="020B0604020202020204" pitchFamily="34" charset="0"/>
                          <a:cs typeface="Arial" panose="020B0604020202020204" pitchFamily="34" charset="0"/>
                        </a:rPr>
                        <a:t>: أ/</a:t>
                      </a:r>
                      <a:r>
                        <a:rPr lang="ar-AE" sz="1200" b="1" baseline="0" dirty="0" smtClean="0">
                          <a:ln>
                            <a:noFill/>
                          </a:ln>
                          <a:latin typeface="Arial" panose="020B0604020202020204" pitchFamily="34" charset="0"/>
                          <a:cs typeface="Arial" panose="020B0604020202020204" pitchFamily="34" charset="0"/>
                        </a:rPr>
                        <a:t> عفاف الكربي</a:t>
                      </a:r>
                      <a:endParaRPr lang="en-US" sz="12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kern="1200" dirty="0">
                          <a:ln>
                            <a:noFill/>
                          </a:ln>
                          <a:solidFill>
                            <a:schemeClr val="tx1"/>
                          </a:solidFill>
                          <a:latin typeface="Arial" panose="020B0604020202020204" pitchFamily="34" charset="0"/>
                          <a:ea typeface="+mn-ea"/>
                          <a:cs typeface="Arial" panose="020B0604020202020204" pitchFamily="34" charset="0"/>
                        </a:rPr>
                        <a:t>الإعداد : سحر محمد الحوسني</a:t>
                      </a:r>
                      <a:endParaRPr lang="en-US" sz="1200" b="1" kern="1200" dirty="0">
                        <a:ln>
                          <a:noFill/>
                        </a:ln>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ctr"/>
                      <a:r>
                        <a:rPr lang="ar-AE" sz="1200" b="1" kern="1200" dirty="0">
                          <a:ln>
                            <a:noFill/>
                          </a:ln>
                          <a:solidFill>
                            <a:schemeClr val="tx1"/>
                          </a:solidFill>
                          <a:latin typeface="Arial" panose="020B0604020202020204" pitchFamily="34" charset="0"/>
                          <a:ea typeface="+mn-ea"/>
                          <a:cs typeface="Arial" panose="020B0604020202020204" pitchFamily="34" charset="0"/>
                        </a:rPr>
                        <a:t>يتجنب الادوات الحادة عند </a:t>
                      </a:r>
                      <a:r>
                        <a:rPr lang="ar-AE" sz="1200" b="1" kern="1200" dirty="0" smtClean="0">
                          <a:ln>
                            <a:noFill/>
                          </a:ln>
                          <a:solidFill>
                            <a:schemeClr val="tx1"/>
                          </a:solidFill>
                          <a:latin typeface="Arial" panose="020B0604020202020204" pitchFamily="34" charset="0"/>
                          <a:ea typeface="+mn-ea"/>
                          <a:cs typeface="Arial" panose="020B0604020202020204" pitchFamily="34" charset="0"/>
                        </a:rPr>
                        <a:t>رؤيتها</a:t>
                      </a:r>
                    </a:p>
                    <a:p>
                      <a:pPr algn="ctr" rtl="1" fontAlgn="ctr"/>
                      <a:r>
                        <a:rPr lang="ar-AE" sz="1200" b="1" kern="1200" dirty="0" smtClean="0">
                          <a:ln>
                            <a:noFill/>
                          </a:ln>
                          <a:solidFill>
                            <a:srgbClr val="FF0000"/>
                          </a:solidFill>
                          <a:latin typeface="Arial" panose="020B0604020202020204" pitchFamily="34" charset="0"/>
                          <a:ea typeface="+mn-ea"/>
                          <a:cs typeface="Arial" panose="020B0604020202020204" pitchFamily="34" charset="0"/>
                        </a:rPr>
                        <a:t>رقم الهدف (541)</a:t>
                      </a:r>
                      <a:endParaRPr lang="ar-AE" sz="1200" b="1" kern="1200" dirty="0">
                        <a:ln>
                          <a:noFill/>
                        </a:ln>
                        <a:solidFill>
                          <a:srgbClr val="FF0000"/>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400" b="1">
                          <a:ln>
                            <a:noFill/>
                          </a:ln>
                          <a:latin typeface="Arial" panose="020B0604020202020204" pitchFamily="34" charset="0"/>
                          <a:cs typeface="+mn-cs"/>
                        </a:rPr>
                        <a:t>الهدف 541</a:t>
                      </a:r>
                      <a:endParaRPr lang="en-US" sz="14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8540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الفئة العمرية: 5-6 </a:t>
                      </a:r>
                      <a:r>
                        <a:rPr lang="ar-AE" sz="1200" b="1" baseline="0" dirty="0">
                          <a:ln>
                            <a:noFill/>
                          </a:ln>
                          <a:latin typeface="Arial" panose="020B0604020202020204" pitchFamily="34" charset="0"/>
                          <a:cs typeface="Arial" panose="020B0604020202020204" pitchFamily="34" charset="0"/>
                        </a:rPr>
                        <a:t>سنوات</a:t>
                      </a:r>
                      <a:endParaRPr lang="ar-AE" sz="12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مستوى الشدة: بسيطة</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فئة الإعاقة : </a:t>
                      </a:r>
                      <a:r>
                        <a:rPr lang="ar-AE" sz="1200" b="1" dirty="0" smtClean="0">
                          <a:ln>
                            <a:noFill/>
                          </a:ln>
                          <a:latin typeface="Arial" panose="020B0604020202020204" pitchFamily="34" charset="0"/>
                          <a:cs typeface="Arial" panose="020B0604020202020204" pitchFamily="34" charset="0"/>
                        </a:rPr>
                        <a:t>الإعاقة</a:t>
                      </a:r>
                      <a:r>
                        <a:rPr lang="ar-AE" sz="1200" b="1" baseline="0" dirty="0" smtClean="0">
                          <a:ln>
                            <a:noFill/>
                          </a:ln>
                          <a:latin typeface="Arial" panose="020B0604020202020204" pitchFamily="34" charset="0"/>
                          <a:cs typeface="Arial" panose="020B0604020202020204" pitchFamily="34" charset="0"/>
                        </a:rPr>
                        <a:t> ال</a:t>
                      </a:r>
                      <a:r>
                        <a:rPr lang="ar-AE" sz="1200" b="1" dirty="0" smtClean="0">
                          <a:ln>
                            <a:noFill/>
                          </a:ln>
                          <a:latin typeface="Arial" panose="020B0604020202020204" pitchFamily="34" charset="0"/>
                          <a:cs typeface="Arial" panose="020B0604020202020204" pitchFamily="34" charset="0"/>
                        </a:rPr>
                        <a:t>ذهنية</a:t>
                      </a:r>
                      <a:r>
                        <a:rPr lang="en-US" sz="1200" b="1" baseline="0" dirty="0" smtClean="0">
                          <a:ln>
                            <a:noFill/>
                          </a:ln>
                          <a:latin typeface="Arial" panose="020B0604020202020204" pitchFamily="34" charset="0"/>
                          <a:cs typeface="Arial" panose="020B0604020202020204" pitchFamily="34" charset="0"/>
                        </a:rPr>
                        <a:t> </a:t>
                      </a:r>
                      <a:endParaRPr lang="en-US" sz="12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400" b="1" dirty="0">
                          <a:ln>
                            <a:noFill/>
                          </a:ln>
                          <a:latin typeface="Arial" panose="020B0604020202020204" pitchFamily="34" charset="0"/>
                          <a:cs typeface="Arial" panose="020B0604020202020204" pitchFamily="34" charset="0"/>
                        </a:rPr>
                        <a:t>بيانات الهدف</a:t>
                      </a:r>
                      <a:endParaRPr lang="en-US" sz="14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12628275"/>
                  </a:ext>
                </a:extLst>
              </a:tr>
              <a:tr h="5568603">
                <a:tc gridSpan="3">
                  <a:txBody>
                    <a:bodyPr/>
                    <a:lstStyle/>
                    <a:p>
                      <a:pPr marL="0" indent="0" algn="r" rtl="1">
                        <a:buFont typeface="Arial" panose="020B0604020202020204" pitchFamily="34" charset="0"/>
                        <a:buNone/>
                      </a:pPr>
                      <a:r>
                        <a:rPr lang="ar-AE" sz="1400" b="1" dirty="0">
                          <a:ln>
                            <a:noFill/>
                          </a:ln>
                          <a:solidFill>
                            <a:srgbClr val="FF0000"/>
                          </a:solidFill>
                          <a:latin typeface="Arial" panose="020B0604020202020204" pitchFamily="34" charset="0"/>
                          <a:cs typeface="Arial" panose="020B0604020202020204" pitchFamily="34" charset="0"/>
                        </a:rPr>
                        <a:t>قصص منوعه</a:t>
                      </a:r>
                    </a:p>
                    <a:p>
                      <a:pPr marL="0" indent="0" algn="r" rtl="1">
                        <a:buFont typeface="Arial" panose="020B0604020202020204" pitchFamily="34" charset="0"/>
                        <a:buNone/>
                      </a:pPr>
                      <a:endParaRPr lang="ar-AE" sz="1400" b="1" dirty="0">
                        <a:ln>
                          <a:noFill/>
                        </a:ln>
                        <a:solidFill>
                          <a:srgbClr val="FF0000"/>
                        </a:solidFill>
                        <a:latin typeface="Arial" panose="020B0604020202020204" pitchFamily="34" charset="0"/>
                        <a:cs typeface="Arial" panose="020B0604020202020204" pitchFamily="34" charset="0"/>
                      </a:endParaRP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kern="1200" dirty="0">
                          <a:solidFill>
                            <a:schemeClr val="tx1"/>
                          </a:solidFill>
                          <a:latin typeface="Times New Roman" panose="02020603050405020304" pitchFamily="18" charset="0"/>
                          <a:ea typeface="+mn-ea"/>
                          <a:cs typeface="AdvertisingBold" charset="-78"/>
                        </a:rPr>
                        <a:t>ذهب حمد الى الجزار وطلب </a:t>
                      </a:r>
                      <a:r>
                        <a:rPr lang="ar-AE" sz="1200" kern="1200" dirty="0" smtClean="0">
                          <a:solidFill>
                            <a:schemeClr val="tx1"/>
                          </a:solidFill>
                          <a:latin typeface="Times New Roman" panose="02020603050405020304" pitchFamily="18" charset="0"/>
                          <a:ea typeface="+mn-ea"/>
                          <a:cs typeface="AdvertisingBold" charset="-78"/>
                        </a:rPr>
                        <a:t>منه </a:t>
                      </a:r>
                      <a:r>
                        <a:rPr lang="ar-AE" sz="1200" kern="1200" dirty="0">
                          <a:solidFill>
                            <a:schemeClr val="tx1"/>
                          </a:solidFill>
                          <a:latin typeface="Times New Roman" panose="02020603050405020304" pitchFamily="18" charset="0"/>
                          <a:ea typeface="+mn-ea"/>
                          <a:cs typeface="AdvertisingBold" charset="-78"/>
                        </a:rPr>
                        <a:t>قطعة لحم، كان يحمل الجزار سكين كبيره لقطع اللحم. فقطع اللحم بها بسرعه كبيرة وكان حمد مندهش من الجزار وسرعة استخدامه للسكين. </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kern="1200" dirty="0" smtClean="0">
                          <a:solidFill>
                            <a:schemeClr val="tx1"/>
                          </a:solidFill>
                          <a:latin typeface="Times New Roman" panose="02020603050405020304" pitchFamily="18" charset="0"/>
                          <a:ea typeface="+mn-ea"/>
                          <a:cs typeface="AdvertisingBold" charset="-78"/>
                        </a:rPr>
                        <a:t>ذهبت </a:t>
                      </a:r>
                      <a:r>
                        <a:rPr lang="ar-AE" sz="1200" kern="1200" dirty="0">
                          <a:solidFill>
                            <a:schemeClr val="tx1"/>
                          </a:solidFill>
                          <a:latin typeface="Times New Roman" panose="02020603050405020304" pitchFamily="18" charset="0"/>
                          <a:ea typeface="+mn-ea"/>
                          <a:cs typeface="AdvertisingBold" charset="-78"/>
                        </a:rPr>
                        <a:t>هند الى الصالون لتقص شعرها. طلبت منها الكوافيرة الجلوس بشكل صحيح وان ترفع راسها ومن ثم أخرجت الكوافيرة المقص كان شكله جميل جدا. وثم بدأت بقص شعر هند وترتيبه. في النهاية كانت قصة شعر هند جميلة جدا  قالت هند </a:t>
                      </a:r>
                      <a:r>
                        <a:rPr lang="ar-AE" sz="1200" kern="1200" dirty="0" smtClean="0">
                          <a:solidFill>
                            <a:schemeClr val="tx1"/>
                          </a:solidFill>
                          <a:latin typeface="Times New Roman" panose="02020603050405020304" pitchFamily="18" charset="0"/>
                          <a:ea typeface="+mn-ea"/>
                          <a:cs typeface="AdvertisingBold" charset="-78"/>
                        </a:rPr>
                        <a:t>:للكوافيرة </a:t>
                      </a:r>
                      <a:r>
                        <a:rPr lang="ar-AE" sz="1200" kern="1200" dirty="0">
                          <a:solidFill>
                            <a:schemeClr val="tx1"/>
                          </a:solidFill>
                          <a:latin typeface="Times New Roman" panose="02020603050405020304" pitchFamily="18" charset="0"/>
                          <a:ea typeface="+mn-ea"/>
                          <a:cs typeface="AdvertisingBold" charset="-78"/>
                        </a:rPr>
                        <a:t>هل المقص سحري </a:t>
                      </a:r>
                      <a:r>
                        <a:rPr lang="ar-AE" sz="1200" kern="1200" dirty="0" smtClean="0">
                          <a:solidFill>
                            <a:schemeClr val="tx1"/>
                          </a:solidFill>
                          <a:latin typeface="Times New Roman" panose="02020603050405020304" pitchFamily="18" charset="0"/>
                          <a:ea typeface="+mn-ea"/>
                          <a:cs typeface="AdvertisingBold" charset="-78"/>
                        </a:rPr>
                        <a:t>؟</a:t>
                      </a:r>
                      <a:r>
                        <a:rPr lang="ar-AE" sz="1200" kern="1200" baseline="0" dirty="0" smtClean="0">
                          <a:solidFill>
                            <a:schemeClr val="tx1"/>
                          </a:solidFill>
                          <a:latin typeface="Times New Roman" panose="02020603050405020304" pitchFamily="18" charset="0"/>
                          <a:ea typeface="+mn-ea"/>
                          <a:cs typeface="AdvertisingBold" charset="-78"/>
                        </a:rPr>
                        <a:t> </a:t>
                      </a:r>
                      <a:r>
                        <a:rPr lang="ar-AE" sz="1200" kern="1200" dirty="0" smtClean="0">
                          <a:solidFill>
                            <a:schemeClr val="tx1"/>
                          </a:solidFill>
                          <a:latin typeface="Times New Roman" panose="02020603050405020304" pitchFamily="18" charset="0"/>
                          <a:ea typeface="+mn-ea"/>
                          <a:cs typeface="AdvertisingBold" charset="-78"/>
                        </a:rPr>
                        <a:t> </a:t>
                      </a:r>
                      <a:r>
                        <a:rPr lang="ar-AE" sz="1200" kern="1200" dirty="0">
                          <a:solidFill>
                            <a:schemeClr val="tx1"/>
                          </a:solidFill>
                          <a:latin typeface="Times New Roman" panose="02020603050405020304" pitchFamily="18" charset="0"/>
                          <a:ea typeface="+mn-ea"/>
                          <a:cs typeface="AdvertisingBold" charset="-78"/>
                        </a:rPr>
                        <a:t>ضحكت الكوافيرة وقالت </a:t>
                      </a:r>
                      <a:r>
                        <a:rPr lang="ar-AE" sz="1200" kern="1200" dirty="0" smtClean="0">
                          <a:solidFill>
                            <a:schemeClr val="tx1"/>
                          </a:solidFill>
                          <a:latin typeface="Times New Roman" panose="02020603050405020304" pitchFamily="18" charset="0"/>
                          <a:ea typeface="+mn-ea"/>
                          <a:cs typeface="AdvertisingBold" charset="-78"/>
                        </a:rPr>
                        <a:t>:لا.</a:t>
                      </a:r>
                      <a:endParaRPr lang="ar-AE" sz="1200" kern="1200" dirty="0">
                        <a:solidFill>
                          <a:schemeClr val="tx1"/>
                        </a:solidFill>
                        <a:latin typeface="Times New Roman" panose="02020603050405020304" pitchFamily="18" charset="0"/>
                        <a:ea typeface="+mn-ea"/>
                        <a:cs typeface="AdvertisingBold" charset="-78"/>
                      </a:endParaRPr>
                    </a:p>
                    <a:p>
                      <a:pPr marL="0" indent="0" algn="r" rtl="1">
                        <a:buFont typeface="Arial" panose="020B0604020202020204" pitchFamily="34" charset="0"/>
                        <a:buNone/>
                      </a:pPr>
                      <a:endParaRPr lang="ar-AE" sz="1200" kern="1200" dirty="0">
                        <a:solidFill>
                          <a:schemeClr val="tx1"/>
                        </a:solidFill>
                        <a:latin typeface="Times New Roman" panose="02020603050405020304" pitchFamily="18" charset="0"/>
                        <a:ea typeface="+mn-ea"/>
                        <a:cs typeface="AdvertisingBold" charset="-78"/>
                      </a:endParaRPr>
                    </a:p>
                    <a:p>
                      <a:pPr marL="0" indent="0" algn="r" rtl="1">
                        <a:buFont typeface="Arial" panose="020B0604020202020204" pitchFamily="34" charset="0"/>
                        <a:buNone/>
                      </a:pPr>
                      <a:endParaRPr lang="ar-AE" sz="1200" kern="1200" dirty="0">
                        <a:solidFill>
                          <a:schemeClr val="tx1"/>
                        </a:solidFill>
                        <a:latin typeface="Times New Roman" panose="02020603050405020304" pitchFamily="18" charset="0"/>
                        <a:ea typeface="+mn-ea"/>
                        <a:cs typeface="AdvertisingBold" charset="-78"/>
                      </a:endParaRPr>
                    </a:p>
                    <a:p>
                      <a:pPr marL="0" indent="0" algn="r" rtl="1">
                        <a:buFont typeface="Arial" panose="020B0604020202020204" pitchFamily="34" charset="0"/>
                        <a:buNone/>
                      </a:pPr>
                      <a:endParaRPr lang="ar-AE" sz="1200" kern="1200" dirty="0">
                        <a:solidFill>
                          <a:schemeClr val="tx1"/>
                        </a:solidFill>
                        <a:latin typeface="Times New Roman" panose="02020603050405020304" pitchFamily="18" charset="0"/>
                        <a:ea typeface="+mn-ea"/>
                        <a:cs typeface="AdvertisingBold" charset="-78"/>
                      </a:endParaRPr>
                    </a:p>
                    <a:p>
                      <a:pPr marL="0" indent="0" algn="r" rtl="1">
                        <a:buFont typeface="Arial" panose="020B0604020202020204" pitchFamily="34" charset="0"/>
                        <a:buNone/>
                      </a:pPr>
                      <a:endParaRPr lang="ar-AE" sz="1200" kern="1200" dirty="0">
                        <a:solidFill>
                          <a:schemeClr val="tx1"/>
                        </a:solidFill>
                        <a:latin typeface="Times New Roman" panose="02020603050405020304" pitchFamily="18" charset="0"/>
                        <a:ea typeface="+mn-ea"/>
                        <a:cs typeface="AdvertisingBold" charset="-78"/>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r" rtl="1"/>
                      <a:endParaRPr lang="ar-AE" sz="1600" b="1" dirty="0">
                        <a:ln>
                          <a:noFill/>
                        </a:ln>
                        <a:latin typeface="Arial" panose="020B0604020202020204" pitchFamily="34" charset="0"/>
                        <a:cs typeface="Arial" panose="020B0604020202020204" pitchFamily="34" charset="0"/>
                      </a:endParaRPr>
                    </a:p>
                    <a:p>
                      <a:pPr algn="r" rtl="1"/>
                      <a:r>
                        <a:rPr lang="ar-AE" sz="1600" b="1" dirty="0">
                          <a:ln>
                            <a:noFill/>
                          </a:ln>
                          <a:latin typeface="Arial" panose="020B0604020202020204" pitchFamily="34" charset="0"/>
                          <a:cs typeface="Arial" panose="020B0604020202020204" pitchFamily="34" charset="0"/>
                        </a:rPr>
                        <a:t>كتاب</a:t>
                      </a:r>
                      <a:r>
                        <a:rPr lang="ar-AE" sz="1600" b="1" baseline="0" dirty="0">
                          <a:ln>
                            <a:noFill/>
                          </a:ln>
                          <a:latin typeface="Arial" panose="020B0604020202020204" pitchFamily="34" charset="0"/>
                          <a:cs typeface="Arial" panose="020B0604020202020204" pitchFamily="34" charset="0"/>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spTree>
    <p:extLst>
      <p:ext uri="{BB962C8B-B14F-4D97-AF65-F5344CB8AC3E}">
        <p14:creationId xmlns:p14="http://schemas.microsoft.com/office/powerpoint/2010/main" val="87381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61133775"/>
              </p:ext>
            </p:extLst>
          </p:nvPr>
        </p:nvGraphicFramePr>
        <p:xfrm>
          <a:off x="124387" y="136525"/>
          <a:ext cx="11943226" cy="6477802"/>
        </p:xfrm>
        <a:graphic>
          <a:graphicData uri="http://schemas.openxmlformats.org/drawingml/2006/table">
            <a:tbl>
              <a:tblPr firstRow="1" bandRow="1">
                <a:tableStyleId>{5940675A-B579-460E-94D1-54222C63F5DA}</a:tableStyleId>
              </a:tblPr>
              <a:tblGrid>
                <a:gridCol w="10736975">
                  <a:extLst>
                    <a:ext uri="{9D8B030D-6E8A-4147-A177-3AD203B41FA5}">
                      <a16:colId xmlns:a16="http://schemas.microsoft.com/office/drawing/2014/main" xmlns="" val="20000"/>
                    </a:ext>
                  </a:extLst>
                </a:gridCol>
                <a:gridCol w="1206251">
                  <a:extLst>
                    <a:ext uri="{9D8B030D-6E8A-4147-A177-3AD203B41FA5}">
                      <a16:colId xmlns:a16="http://schemas.microsoft.com/office/drawing/2014/main" xmlns="" val="20001"/>
                    </a:ext>
                  </a:extLst>
                </a:gridCol>
              </a:tblGrid>
              <a:tr h="528764">
                <a:tc>
                  <a:txBody>
                    <a:bodyPr/>
                    <a:lstStyle/>
                    <a:p>
                      <a:pPr algn="r" rtl="1" fontAlgn="ctr"/>
                      <a:r>
                        <a:rPr lang="ar-AE" sz="1200" dirty="0">
                          <a:latin typeface="Arial" panose="020B0604020202020204" pitchFamily="34" charset="0"/>
                          <a:cs typeface="+mn-cs"/>
                        </a:rPr>
                        <a:t>يتجنب الادوات الحادة عند رؤيتها</a:t>
                      </a:r>
                      <a:endParaRPr lang="ar-AE" sz="1200" b="1" kern="1200" dirty="0">
                        <a:ln>
                          <a:noFill/>
                        </a:ln>
                        <a:solidFill>
                          <a:schemeClr val="tx1"/>
                        </a:solidFill>
                        <a:latin typeface="Arial" panose="020B0604020202020204" pitchFamily="34" charset="0"/>
                        <a:ea typeface="+mn-ea"/>
                        <a:cs typeface="+mn-cs"/>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Arial" panose="020B0604020202020204" pitchFamily="34" charset="0"/>
                          <a:cs typeface="Arial" panose="020B0604020202020204" pitchFamily="34" charset="0"/>
                        </a:rPr>
                        <a:t>الهدف</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478810">
                <a:tc>
                  <a:txBody>
                    <a:bodyPr/>
                    <a:lstStyle/>
                    <a:p>
                      <a:pPr algn="r" rtl="1"/>
                      <a:r>
                        <a:rPr lang="ar-SA" sz="1200" b="1" dirty="0">
                          <a:latin typeface="Arial" panose="020B0604020202020204" pitchFamily="34" charset="0"/>
                          <a:cs typeface="Arial" panose="020B0604020202020204" pitchFamily="34" charset="0"/>
                        </a:rPr>
                        <a:t>انشطه</a:t>
                      </a:r>
                      <a:r>
                        <a:rPr lang="ar-SA" sz="1200" b="1" baseline="0" dirty="0">
                          <a:latin typeface="Arial" panose="020B0604020202020204" pitchFamily="34" charset="0"/>
                          <a:cs typeface="Arial" panose="020B0604020202020204" pitchFamily="34" charset="0"/>
                        </a:rPr>
                        <a:t> مهارية</a:t>
                      </a:r>
                      <a:endParaRPr lang="ar-AE" sz="12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dirty="0">
                          <a:latin typeface="Arial" panose="020B0604020202020204" pitchFamily="34" charset="0"/>
                          <a:cs typeface="Arial" panose="020B0604020202020204" pitchFamily="34" charset="0"/>
                        </a:rPr>
                        <a:t>المكونات </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5470228">
                <a:tc>
                  <a:txBody>
                    <a:bodyPr/>
                    <a:lstStyle/>
                    <a:p>
                      <a:pPr marL="0" indent="0" algn="r" rtl="1">
                        <a:buFont typeface="Arial" panose="020B0604020202020204" pitchFamily="34" charset="0"/>
                        <a:buNone/>
                      </a:pPr>
                      <a:r>
                        <a:rPr lang="ar-SA" sz="1200" b="1" u="sng" baseline="0" dirty="0">
                          <a:solidFill>
                            <a:srgbClr val="FF0000"/>
                          </a:solidFill>
                          <a:latin typeface="Arial" panose="020B0604020202020204" pitchFamily="34" charset="0"/>
                          <a:cs typeface="Arial" panose="020B0604020202020204" pitchFamily="34" charset="0"/>
                        </a:rPr>
                        <a:t>الانشطه الصفية </a:t>
                      </a:r>
                      <a:endParaRPr lang="ar-AE" sz="1200" b="1" u="sng" baseline="0" dirty="0">
                        <a:solidFill>
                          <a:srgbClr val="FF0000"/>
                        </a:solidFill>
                        <a:latin typeface="Arial" panose="020B0604020202020204" pitchFamily="34" charset="0"/>
                        <a:cs typeface="Arial" panose="020B0604020202020204" pitchFamily="34" charset="0"/>
                      </a:endParaRPr>
                    </a:p>
                    <a:p>
                      <a:pPr marL="228600" indent="-228600" algn="r" rtl="1">
                        <a:buFont typeface="+mj-lt"/>
                        <a:buAutoNum type="arabicPeriod"/>
                      </a:pPr>
                      <a:endParaRPr lang="ar-AE" sz="1200" baseline="0" dirty="0">
                        <a:latin typeface="Arial" panose="020B0604020202020204" pitchFamily="34" charset="0"/>
                        <a:cs typeface="Arial" panose="020B0604020202020204" pitchFamily="34" charset="0"/>
                      </a:endParaRPr>
                    </a:p>
                    <a:p>
                      <a:pPr marL="228600" indent="-228600" algn="r" rtl="1">
                        <a:buFont typeface="+mj-lt"/>
                        <a:buAutoNum type="arabicPeriod"/>
                      </a:pPr>
                      <a:r>
                        <a:rPr lang="ar-AE" sz="1200" b="1" i="0" kern="1200" dirty="0">
                          <a:solidFill>
                            <a:schemeClr val="tx1"/>
                          </a:solidFill>
                          <a:effectLst/>
                          <a:latin typeface="Sakkal Majalla" panose="02000000000000000000" pitchFamily="2" charset="-78"/>
                          <a:ea typeface="+mn-ea"/>
                          <a:cs typeface="Sakkal Majalla" panose="02000000000000000000" pitchFamily="2" charset="-78"/>
                        </a:rPr>
                        <a:t>التعرف على المقص </a:t>
                      </a:r>
                      <a:r>
                        <a:rPr lang="ar-AE" sz="1200" b="1" i="0" kern="1200" dirty="0" smtClean="0">
                          <a:solidFill>
                            <a:schemeClr val="tx1"/>
                          </a:solidFill>
                          <a:effectLst/>
                          <a:latin typeface="Sakkal Majalla" panose="02000000000000000000" pitchFamily="2" charset="-78"/>
                          <a:ea typeface="+mn-ea"/>
                          <a:cs typeface="Sakkal Majalla" panose="02000000000000000000" pitchFamily="2" charset="-78"/>
                        </a:rPr>
                        <a:t>– السكين</a:t>
                      </a:r>
                    </a:p>
                    <a:p>
                      <a:pPr marL="228600" indent="-228600" algn="r" rtl="1">
                        <a:buFont typeface="+mj-lt"/>
                        <a:buAutoNum type="arabicPeriod"/>
                      </a:pPr>
                      <a:r>
                        <a:rPr lang="ar-AE" sz="1200" b="1" i="0" kern="1200" dirty="0" smtClean="0">
                          <a:solidFill>
                            <a:schemeClr val="tx1"/>
                          </a:solidFill>
                          <a:effectLst/>
                          <a:latin typeface="Sakkal Majalla" panose="02000000000000000000" pitchFamily="2" charset="-78"/>
                          <a:ea typeface="+mn-ea"/>
                          <a:cs typeface="Sakkal Majalla" panose="02000000000000000000" pitchFamily="2" charset="-78"/>
                        </a:rPr>
                        <a:t>لعبة المطابقة : يطابق الطالب الصور</a:t>
                      </a:r>
                      <a:r>
                        <a:rPr lang="ar-AE" sz="1200" b="1" i="0" kern="1200" baseline="0" dirty="0" smtClean="0">
                          <a:solidFill>
                            <a:schemeClr val="tx1"/>
                          </a:solidFill>
                          <a:effectLst/>
                          <a:latin typeface="Sakkal Majalla" panose="02000000000000000000" pitchFamily="2" charset="-78"/>
                          <a:ea typeface="+mn-ea"/>
                          <a:cs typeface="Sakkal Majalla" panose="02000000000000000000" pitchFamily="2" charset="-78"/>
                        </a:rPr>
                        <a:t> بالادوات الموجودده</a:t>
                      </a:r>
                    </a:p>
                    <a:p>
                      <a:pPr marL="228600" indent="-228600" algn="r" rtl="1">
                        <a:buFont typeface="+mj-lt"/>
                        <a:buAutoNum type="arabicPeriod"/>
                      </a:pPr>
                      <a:r>
                        <a:rPr lang="ar-AE" sz="1200" b="1" i="0" kern="1200" baseline="0" dirty="0" smtClean="0">
                          <a:solidFill>
                            <a:schemeClr val="tx1"/>
                          </a:solidFill>
                          <a:effectLst/>
                          <a:latin typeface="Sakkal Majalla" panose="02000000000000000000" pitchFamily="2" charset="-78"/>
                          <a:ea typeface="+mn-ea"/>
                          <a:cs typeface="Sakkal Majalla" panose="02000000000000000000" pitchFamily="2" charset="-78"/>
                        </a:rPr>
                        <a:t>يتعرف الطالب على خطر اللعب بالادوات الحادة</a:t>
                      </a:r>
                    </a:p>
                    <a:p>
                      <a:pPr marL="228600" indent="-228600" algn="r" rtl="1">
                        <a:buFont typeface="+mj-lt"/>
                        <a:buAutoNum type="arabicPeriod"/>
                      </a:pPr>
                      <a:r>
                        <a:rPr lang="ar-AE" sz="1200" b="1" i="0" kern="1200" baseline="0" dirty="0" smtClean="0">
                          <a:solidFill>
                            <a:schemeClr val="tx1"/>
                          </a:solidFill>
                          <a:effectLst/>
                          <a:latin typeface="Sakkal Majalla" panose="02000000000000000000" pitchFamily="2" charset="-78"/>
                          <a:ea typeface="+mn-ea"/>
                          <a:cs typeface="Sakkal Majalla" panose="02000000000000000000" pitchFamily="2" charset="-78"/>
                        </a:rPr>
                        <a:t>يصنف الطالب الادوات الحادة (ممنوع اللعب فيها ) والادوات الغير حادة </a:t>
                      </a:r>
                      <a:endParaRPr lang="ar-AE" sz="1200" b="1" i="0" kern="1200" dirty="0">
                        <a:solidFill>
                          <a:schemeClr val="tx1"/>
                        </a:solidFill>
                        <a:effectLst/>
                        <a:latin typeface="Sakkal Majalla" panose="02000000000000000000" pitchFamily="2" charset="-78"/>
                        <a:ea typeface="+mn-ea"/>
                        <a:cs typeface="Sakkal Majalla" panose="02000000000000000000" pitchFamily="2" charset="-78"/>
                      </a:endParaRPr>
                    </a:p>
                    <a:p>
                      <a:pPr marL="0" indent="0" algn="r" rtl="1">
                        <a:buFont typeface="+mj-lt"/>
                        <a:buNone/>
                      </a:pPr>
                      <a:endParaRPr lang="ar-AE" sz="1200" baseline="0" dirty="0" smtClean="0">
                        <a:latin typeface="Arial" panose="020B0604020202020204" pitchFamily="34" charset="0"/>
                        <a:cs typeface="Arial" panose="020B0604020202020204" pitchFamily="34" charset="0"/>
                      </a:endParaRPr>
                    </a:p>
                    <a:p>
                      <a:pPr marL="0" indent="0" algn="r" rtl="1">
                        <a:buFont typeface="+mj-lt"/>
                        <a:buNone/>
                      </a:pPr>
                      <a:r>
                        <a:rPr lang="ar-AE" sz="1200" b="1" i="0" kern="1200" baseline="0" dirty="0" smtClean="0">
                          <a:solidFill>
                            <a:schemeClr val="tx1"/>
                          </a:solidFill>
                          <a:effectLst/>
                          <a:latin typeface="Sakkal Majalla" panose="02000000000000000000" pitchFamily="2" charset="-78"/>
                          <a:ea typeface="+mn-ea"/>
                          <a:cs typeface="Sakkal Majalla" panose="02000000000000000000" pitchFamily="2" charset="-78"/>
                        </a:rPr>
                        <a:t>مقاطع عن خطر اللعب بالأدوات الحادة</a:t>
                      </a:r>
                    </a:p>
                    <a:p>
                      <a:pPr marL="0" indent="0" algn="r" rtl="1">
                        <a:buFont typeface="+mj-lt"/>
                        <a:buNone/>
                      </a:pPr>
                      <a:endParaRPr lang="ar-AE" sz="1200" b="1" i="0" kern="1200" baseline="0" dirty="0" smtClean="0">
                        <a:solidFill>
                          <a:schemeClr val="tx1"/>
                        </a:solidFill>
                        <a:effectLst/>
                        <a:latin typeface="Sakkal Majalla" panose="02000000000000000000" pitchFamily="2" charset="-78"/>
                        <a:ea typeface="+mn-ea"/>
                        <a:cs typeface="Sakkal Majalla" panose="02000000000000000000" pitchFamily="2" charset="-78"/>
                      </a:endParaRPr>
                    </a:p>
                    <a:p>
                      <a:pPr marL="0" indent="0" algn="r" rtl="1">
                        <a:buFont typeface="+mj-lt"/>
                        <a:buNone/>
                      </a:pPr>
                      <a:r>
                        <a:rPr lang="en-US" sz="1200" baseline="0" dirty="0" smtClean="0">
                          <a:latin typeface="Arial" panose="020B0604020202020204" pitchFamily="34" charset="0"/>
                          <a:cs typeface="Arial" panose="020B0604020202020204" pitchFamily="34" charset="0"/>
                          <a:hlinkClick r:id="rId3"/>
                        </a:rPr>
                        <a:t>https://www.youtube.com/watch?v=RCMHsw8fya0</a:t>
                      </a:r>
                      <a:endParaRPr lang="ar-AE" sz="1200" baseline="0" dirty="0" smtClean="0">
                        <a:latin typeface="Arial" panose="020B0604020202020204" pitchFamily="34" charset="0"/>
                        <a:cs typeface="Arial" panose="020B0604020202020204" pitchFamily="34" charset="0"/>
                      </a:endParaRPr>
                    </a:p>
                    <a:p>
                      <a:pPr marL="0" indent="0" algn="r" rtl="1">
                        <a:buFont typeface="+mj-lt"/>
                        <a:buNone/>
                      </a:pPr>
                      <a:endParaRPr lang="ar-AE" sz="1200" baseline="0" dirty="0" smtClean="0">
                        <a:latin typeface="Arial" panose="020B0604020202020204" pitchFamily="34" charset="0"/>
                        <a:cs typeface="Arial" panose="020B0604020202020204" pitchFamily="34" charset="0"/>
                      </a:endParaRPr>
                    </a:p>
                    <a:p>
                      <a:pPr marL="0" indent="0" algn="r" rtl="1">
                        <a:buFont typeface="+mj-lt"/>
                        <a:buNone/>
                      </a:pPr>
                      <a:endParaRPr lang="ar-AE" sz="1200" baseline="0" dirty="0" smtClean="0">
                        <a:latin typeface="Arial" panose="020B0604020202020204" pitchFamily="34" charset="0"/>
                        <a:cs typeface="Arial" panose="020B0604020202020204" pitchFamily="34" charset="0"/>
                      </a:endParaRPr>
                    </a:p>
                    <a:p>
                      <a:pPr marL="0" indent="0" algn="r" rtl="1">
                        <a:buFont typeface="+mj-lt"/>
                        <a:buNone/>
                      </a:pPr>
                      <a:r>
                        <a:rPr lang="en-US" sz="1200" baseline="0" dirty="0" smtClean="0">
                          <a:latin typeface="Arial" panose="020B0604020202020204" pitchFamily="34" charset="0"/>
                          <a:cs typeface="Arial" panose="020B0604020202020204" pitchFamily="34" charset="0"/>
                          <a:hlinkClick r:id="rId4"/>
                        </a:rPr>
                        <a:t>https://www.youtube.com/watch?v=JLlLfpocJTA</a:t>
                      </a:r>
                      <a:endParaRPr lang="ar-AE" sz="1200" baseline="0" dirty="0" smtClean="0">
                        <a:latin typeface="Arial" panose="020B0604020202020204" pitchFamily="34" charset="0"/>
                        <a:cs typeface="Arial" panose="020B0604020202020204" pitchFamily="34" charset="0"/>
                      </a:endParaRPr>
                    </a:p>
                    <a:p>
                      <a:pPr marL="0" indent="0" algn="r" rtl="1">
                        <a:buFont typeface="+mj-lt"/>
                        <a:buNone/>
                      </a:pPr>
                      <a:endParaRPr lang="ar-AE" sz="1200" baseline="0" dirty="0">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SA" sz="1200" baseline="0" dirty="0">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SA" sz="1200" baseline="0" dirty="0">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SA" sz="12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dirty="0">
                        <a:latin typeface="Arial" panose="020B0604020202020204" pitchFamily="34" charset="0"/>
                        <a:cs typeface="Arial" panose="020B0604020202020204" pitchFamily="34" charset="0"/>
                      </a:endParaRPr>
                    </a:p>
                    <a:p>
                      <a:pPr algn="ctr" rtl="1"/>
                      <a:r>
                        <a:rPr lang="ar-AE" sz="1400" b="1" baseline="0" dirty="0">
                          <a:latin typeface="Arial" panose="020B0604020202020204" pitchFamily="34" charset="0"/>
                          <a:cs typeface="Arial" panose="020B0604020202020204" pitchFamily="34" charset="0"/>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9" name="Slide Number Placeholder 18"/>
          <p:cNvSpPr>
            <a:spLocks noGrp="1"/>
          </p:cNvSpPr>
          <p:nvPr>
            <p:ph type="sldNum" sz="quarter" idx="12"/>
          </p:nvPr>
        </p:nvSpPr>
        <p:spPr/>
        <p:txBody>
          <a:bodyPr/>
          <a:lstStyle/>
          <a:p>
            <a:fld id="{60F9F505-338F-4A63-8E60-F3E66EC2060F}" type="slidenum">
              <a:rPr lang="en-GB" smtClean="0"/>
              <a:t>3</a:t>
            </a:fld>
            <a:endParaRPr lang="en-GB"/>
          </a:p>
        </p:txBody>
      </p:sp>
      <p:pic>
        <p:nvPicPr>
          <p:cNvPr id="2" name="Picture 2" descr="صور لـ #مقص #معدن #يقطع #مكتب_رئيسي #أداة">
            <a:extLst>
              <a:ext uri="{FF2B5EF4-FFF2-40B4-BE49-F238E27FC236}">
                <a16:creationId xmlns:a16="http://schemas.microsoft.com/office/drawing/2014/main" xmlns="" id="{6FE65722-212B-434B-BF36-3D72FBD0D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008" y="3485385"/>
            <a:ext cx="2699806" cy="1792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4" descr="VARDAGEN سكين الطاهي, رمادي غامق, 20 سم - IKEA">
            <a:extLst>
              <a:ext uri="{FF2B5EF4-FFF2-40B4-BE49-F238E27FC236}">
                <a16:creationId xmlns:a16="http://schemas.microsoft.com/office/drawing/2014/main" xmlns="" id="{8E1B9F39-FE6A-4DB5-A6F8-F8F9AB2227C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6702" b="18433"/>
          <a:stretch/>
        </p:blipFill>
        <p:spPr bwMode="auto">
          <a:xfrm>
            <a:off x="3551683" y="3485385"/>
            <a:ext cx="2699806" cy="1792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6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86537466"/>
              </p:ext>
            </p:extLst>
          </p:nvPr>
        </p:nvGraphicFramePr>
        <p:xfrm>
          <a:off x="263952" y="98385"/>
          <a:ext cx="11764422" cy="6623090"/>
        </p:xfrm>
        <a:graphic>
          <a:graphicData uri="http://schemas.openxmlformats.org/drawingml/2006/table">
            <a:tbl>
              <a:tblPr firstRow="1" bandRow="1">
                <a:tableStyleId>{5940675A-B579-460E-94D1-54222C63F5DA}</a:tableStyleId>
              </a:tblPr>
              <a:tblGrid>
                <a:gridCol w="10790613">
                  <a:extLst>
                    <a:ext uri="{9D8B030D-6E8A-4147-A177-3AD203B41FA5}">
                      <a16:colId xmlns:a16="http://schemas.microsoft.com/office/drawing/2014/main" xmlns="" val="20000"/>
                    </a:ext>
                  </a:extLst>
                </a:gridCol>
                <a:gridCol w="973809">
                  <a:extLst>
                    <a:ext uri="{9D8B030D-6E8A-4147-A177-3AD203B41FA5}">
                      <a16:colId xmlns:a16="http://schemas.microsoft.com/office/drawing/2014/main" xmlns="" val="20001"/>
                    </a:ext>
                  </a:extLst>
                </a:gridCol>
              </a:tblGrid>
              <a:tr h="3557544">
                <a:tc>
                  <a:txBody>
                    <a:bodyPr/>
                    <a:lstStyle/>
                    <a:p>
                      <a:pPr algn="r" rtl="1"/>
                      <a:r>
                        <a:rPr lang="ar-AE" sz="1200" b="1" u="none" baseline="0" dirty="0">
                          <a:solidFill>
                            <a:srgbClr val="FF0000"/>
                          </a:solidFill>
                          <a:latin typeface="Arial" panose="020B0604020202020204" pitchFamily="34" charset="0"/>
                          <a:cs typeface="Arial" panose="020B0604020202020204" pitchFamily="34" charset="0"/>
                        </a:rPr>
                        <a:t>الحصة الدراسية:</a:t>
                      </a:r>
                      <a:endParaRPr lang="ar-AE" sz="1200" b="0" u="none" baseline="0" dirty="0">
                        <a:latin typeface="Arial" panose="020B0604020202020204" pitchFamily="34" charset="0"/>
                        <a:cs typeface="Arial" panose="020B0604020202020204" pitchFamily="34" charset="0"/>
                      </a:endParaRPr>
                    </a:p>
                    <a:p>
                      <a:pPr marL="0" marR="0" lvl="0" indent="0" algn="r" defTabSz="914400" rtl="1" eaLnBrk="1" fontAlgn="ctr" latinLnBrk="0" hangingPunct="1">
                        <a:lnSpc>
                          <a:spcPct val="100000"/>
                        </a:lnSpc>
                        <a:spcBef>
                          <a:spcPts val="0"/>
                        </a:spcBef>
                        <a:spcAft>
                          <a:spcPts val="0"/>
                        </a:spcAft>
                        <a:buClrTx/>
                        <a:buSzTx/>
                        <a:buFontTx/>
                        <a:buNone/>
                        <a:tabLst/>
                        <a:defRPr/>
                      </a:pPr>
                      <a:r>
                        <a:rPr lang="ar-AE" sz="1200" b="0" u="none" baseline="0" dirty="0">
                          <a:latin typeface="Arial" panose="020B0604020202020204" pitchFamily="34" charset="0"/>
                          <a:cs typeface="Arial" panose="020B0604020202020204" pitchFamily="34" charset="0"/>
                        </a:rPr>
                        <a:t> </a:t>
                      </a:r>
                      <a:r>
                        <a:rPr lang="ar-AE" sz="1200" b="1" u="none" baseline="0" dirty="0">
                          <a:solidFill>
                            <a:schemeClr val="tx1"/>
                          </a:solidFill>
                          <a:latin typeface="Arial" panose="020B0604020202020204" pitchFamily="34" charset="0"/>
                          <a:cs typeface="Arial" panose="020B0604020202020204" pitchFamily="34" charset="0"/>
                        </a:rPr>
                        <a:t>الهدف الرئيسي هو </a:t>
                      </a:r>
                      <a:r>
                        <a:rPr lang="ar-AE" sz="1200" b="1" kern="1200" dirty="0">
                          <a:ln>
                            <a:noFill/>
                          </a:ln>
                          <a:solidFill>
                            <a:schemeClr val="tx1"/>
                          </a:solidFill>
                          <a:latin typeface="Arial" panose="020B0604020202020204" pitchFamily="34" charset="0"/>
                          <a:ea typeface="+mn-ea"/>
                          <a:cs typeface="+mn-cs"/>
                        </a:rPr>
                        <a:t>يتجنب الادوات الحادة عند رؤيتها</a:t>
                      </a:r>
                      <a:endParaRPr lang="en-US" sz="1200" b="1" kern="1200" dirty="0">
                        <a:ln>
                          <a:noFill/>
                        </a:ln>
                        <a:solidFill>
                          <a:schemeClr val="tx1"/>
                        </a:solidFill>
                        <a:latin typeface="Arial" panose="020B0604020202020204" pitchFamily="34" charset="0"/>
                        <a:ea typeface="+mn-ea"/>
                        <a:cs typeface="+mn-cs"/>
                      </a:endParaRPr>
                    </a:p>
                    <a:p>
                      <a:pPr algn="r" rtl="1" fontAlgn="ctr"/>
                      <a:r>
                        <a:rPr lang="ar-AE" sz="1200" b="0" u="none" baseline="0" dirty="0">
                          <a:solidFill>
                            <a:schemeClr val="tx1"/>
                          </a:solidFill>
                          <a:latin typeface="Arial" panose="020B0604020202020204" pitchFamily="34" charset="0"/>
                          <a:cs typeface="Arial" panose="020B0604020202020204" pitchFamily="34" charset="0"/>
                        </a:rPr>
                        <a:t>أهداف أخرى:</a:t>
                      </a:r>
                    </a:p>
                    <a:p>
                      <a:pPr algn="r" rtl="1" fontAlgn="ctr"/>
                      <a:endParaRPr lang="ar-AE" sz="1200" b="0" u="none" baseline="0" dirty="0">
                        <a:solidFill>
                          <a:schemeClr val="tx1"/>
                        </a:solidFill>
                        <a:latin typeface="Arial" panose="020B0604020202020204" pitchFamily="34" charset="0"/>
                        <a:cs typeface="Arial" panose="020B0604020202020204" pitchFamily="34" charset="0"/>
                      </a:endParaRPr>
                    </a:p>
                    <a:p>
                      <a:pPr marL="228600" indent="-228600" algn="r" rtl="1">
                        <a:buFont typeface="+mj-lt"/>
                        <a:buAutoNum type="arabicPeriod"/>
                      </a:pPr>
                      <a:r>
                        <a:rPr lang="ar-AE" sz="1200" b="0" u="none" baseline="0" dirty="0">
                          <a:solidFill>
                            <a:schemeClr val="tx1"/>
                          </a:solidFill>
                          <a:latin typeface="Arial" panose="020B0604020202020204" pitchFamily="34" charset="0"/>
                          <a:cs typeface="+mn-cs"/>
                        </a:rPr>
                        <a:t>التعرف على المقص - السكين</a:t>
                      </a:r>
                    </a:p>
                    <a:p>
                      <a:pPr marL="228600" indent="-228600" algn="r" rtl="1">
                        <a:buFont typeface="+mj-lt"/>
                        <a:buAutoNum type="arabicPeriod"/>
                      </a:pPr>
                      <a:r>
                        <a:rPr lang="ar-AE" sz="1200" b="0" u="none" baseline="0" dirty="0">
                          <a:solidFill>
                            <a:schemeClr val="tx1"/>
                          </a:solidFill>
                          <a:latin typeface="Arial" panose="020B0604020202020204" pitchFamily="34" charset="0"/>
                          <a:cs typeface="+mn-cs"/>
                        </a:rPr>
                        <a:t>تنفيذ الأنشطة الصفية </a:t>
                      </a:r>
                    </a:p>
                    <a:p>
                      <a:pPr marL="0" indent="0" algn="r" rtl="1">
                        <a:buFont typeface="+mj-lt"/>
                        <a:buNone/>
                      </a:pPr>
                      <a:endParaRPr lang="ar-AE" sz="1200" b="0" u="none" baseline="0" dirty="0">
                        <a:latin typeface="Arial" panose="020B0604020202020204" pitchFamily="34" charset="0"/>
                        <a:cs typeface="+mn-cs"/>
                      </a:endParaRPr>
                    </a:p>
                    <a:p>
                      <a:pPr algn="r" rtl="1"/>
                      <a:r>
                        <a:rPr lang="ar-AE" sz="1200" b="1" u="none" baseline="0" dirty="0">
                          <a:solidFill>
                            <a:srgbClr val="FF0000"/>
                          </a:solidFill>
                          <a:latin typeface="Arial" panose="020B0604020202020204" pitchFamily="34" charset="0"/>
                          <a:cs typeface="+mn-cs"/>
                        </a:rPr>
                        <a:t>النشاط الفني: </a:t>
                      </a:r>
                    </a:p>
                    <a:p>
                      <a:pPr marL="228600" indent="-228600" algn="r" rtl="1">
                        <a:buFont typeface="+mj-lt"/>
                        <a:buAutoNum type="arabicPeriod"/>
                      </a:pPr>
                      <a:r>
                        <a:rPr lang="ar-AE" sz="1200" baseline="0" dirty="0">
                          <a:latin typeface="Arial" panose="020B0604020202020204" pitchFamily="34" charset="0"/>
                          <a:cs typeface="+mn-cs"/>
                        </a:rPr>
                        <a:t>ان يلون الطالب </a:t>
                      </a:r>
                      <a:r>
                        <a:rPr lang="ar-AE" sz="1200" baseline="0" dirty="0" smtClean="0">
                          <a:latin typeface="Arial" panose="020B0604020202020204" pitchFamily="34" charset="0"/>
                          <a:cs typeface="+mn-cs"/>
                        </a:rPr>
                        <a:t>المقص والسكين بالفرشاة أو باصابعه</a:t>
                      </a:r>
                    </a:p>
                    <a:p>
                      <a:pPr marL="228600" indent="-228600" algn="r" rtl="1">
                        <a:buFont typeface="+mj-lt"/>
                        <a:buAutoNum type="arabicPeriod"/>
                      </a:pPr>
                      <a:r>
                        <a:rPr lang="ar-AE" sz="1200" baseline="0" dirty="0" smtClean="0">
                          <a:latin typeface="Arial" panose="020B0604020202020204" pitchFamily="34" charset="0"/>
                          <a:cs typeface="+mn-cs"/>
                        </a:rPr>
                        <a:t>أن يصنع الطالب مقص وسكين بادوات البيئة الموجوده لديه</a:t>
                      </a:r>
                      <a:endParaRPr lang="ar-AE" sz="1200" baseline="0" dirty="0">
                        <a:latin typeface="Arial" panose="020B0604020202020204" pitchFamily="34" charset="0"/>
                        <a:cs typeface="+mn-cs"/>
                      </a:endParaRP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endParaRPr lang="ar-AE" sz="1200" baseline="0" dirty="0">
                        <a:latin typeface="Arial" panose="020B0604020202020204" pitchFamily="34" charset="0"/>
                        <a:cs typeface="+mn-cs"/>
                      </a:endParaRPr>
                    </a:p>
                    <a:p>
                      <a:pPr marL="0" marR="0" lvl="0" indent="0" algn="r" defTabSz="914400" rtl="1" eaLnBrk="1" fontAlgn="auto" latinLnBrk="0" hangingPunct="1">
                        <a:lnSpc>
                          <a:spcPct val="100000"/>
                        </a:lnSpc>
                        <a:spcBef>
                          <a:spcPts val="0"/>
                        </a:spcBef>
                        <a:spcAft>
                          <a:spcPts val="0"/>
                        </a:spcAft>
                        <a:buClrTx/>
                        <a:buSzTx/>
                        <a:buFont typeface="+mj-lt"/>
                        <a:buNone/>
                        <a:tabLst/>
                        <a:defRPr/>
                      </a:pPr>
                      <a:endParaRPr lang="ar-AE" sz="1200" b="0" u="none" baseline="0" dirty="0">
                        <a:solidFill>
                          <a:schemeClr val="tx1"/>
                        </a:solidFill>
                        <a:latin typeface="Arial" panose="020B0604020202020204" pitchFamily="34" charset="0"/>
                        <a:cs typeface="+mn-cs"/>
                      </a:endParaRPr>
                    </a:p>
                    <a:p>
                      <a:pPr algn="r" rtl="1"/>
                      <a:r>
                        <a:rPr lang="ar-AE" sz="1200" b="1" u="none" baseline="0" dirty="0">
                          <a:solidFill>
                            <a:srgbClr val="FF0000"/>
                          </a:solidFill>
                          <a:latin typeface="Arial" panose="020B0604020202020204" pitchFamily="34" charset="0"/>
                          <a:cs typeface="+mn-cs"/>
                        </a:rPr>
                        <a:t>النشاط </a:t>
                      </a:r>
                      <a:r>
                        <a:rPr lang="ar-AE" sz="1200" b="1" u="none" baseline="0" dirty="0" smtClean="0">
                          <a:solidFill>
                            <a:srgbClr val="FF0000"/>
                          </a:solidFill>
                          <a:latin typeface="Arial" panose="020B0604020202020204" pitchFamily="34" charset="0"/>
                          <a:cs typeface="+mn-cs"/>
                        </a:rPr>
                        <a:t>الرياضي:</a:t>
                      </a:r>
                      <a:endParaRPr lang="ar-AE" sz="1200" b="1" u="none" baseline="0" dirty="0">
                        <a:solidFill>
                          <a:srgbClr val="FF0000"/>
                        </a:solidFill>
                        <a:latin typeface="Arial" panose="020B0604020202020204" pitchFamily="34" charset="0"/>
                        <a:cs typeface="+mn-cs"/>
                      </a:endParaRP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0" u="none" baseline="0" dirty="0">
                          <a:solidFill>
                            <a:schemeClr val="tx1"/>
                          </a:solidFill>
                          <a:latin typeface="Arial" panose="020B0604020202020204" pitchFamily="34" charset="0"/>
                          <a:cs typeface="+mn-cs"/>
                        </a:rPr>
                        <a:t>يضع المعلم مجموعه من الصور امام </a:t>
                      </a:r>
                      <a:r>
                        <a:rPr lang="ar-AE" sz="1200" b="0" u="none" baseline="0" dirty="0" smtClean="0">
                          <a:solidFill>
                            <a:schemeClr val="tx1"/>
                          </a:solidFill>
                          <a:latin typeface="Arial" panose="020B0604020202020204" pitchFamily="34" charset="0"/>
                          <a:cs typeface="+mn-cs"/>
                        </a:rPr>
                        <a:t>الطالب ( ادوات حاده- وادوات غير حادة ) ويقوم الطالب بوضع</a:t>
                      </a:r>
                    </a:p>
                    <a:p>
                      <a:pPr marL="0" marR="0" lvl="0" indent="0" algn="r" defTabSz="914400" rtl="1" eaLnBrk="1" fontAlgn="auto" latinLnBrk="0" hangingPunct="1">
                        <a:lnSpc>
                          <a:spcPct val="100000"/>
                        </a:lnSpc>
                        <a:spcBef>
                          <a:spcPts val="0"/>
                        </a:spcBef>
                        <a:spcAft>
                          <a:spcPts val="0"/>
                        </a:spcAft>
                        <a:buClrTx/>
                        <a:buSzTx/>
                        <a:buFont typeface="+mj-lt"/>
                        <a:buNone/>
                        <a:tabLst/>
                        <a:defRPr/>
                      </a:pPr>
                      <a:r>
                        <a:rPr lang="ar-AE" sz="1200" b="0" u="none" baseline="0" dirty="0" smtClean="0">
                          <a:solidFill>
                            <a:schemeClr val="tx1"/>
                          </a:solidFill>
                          <a:latin typeface="Arial" panose="020B0604020202020204" pitchFamily="34" charset="0"/>
                          <a:cs typeface="+mn-cs"/>
                        </a:rPr>
                        <a:t>الادوات الحاده فوق الطاوله </a:t>
                      </a:r>
                      <a:endParaRPr lang="ar-AE" sz="1200" b="0" u="none" baseline="0" dirty="0">
                        <a:solidFill>
                          <a:schemeClr val="tx1"/>
                        </a:solidFill>
                        <a:latin typeface="Arial" panose="020B0604020202020204" pitchFamily="34" charset="0"/>
                        <a:cs typeface="+mn-cs"/>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Arial" panose="020B0604020202020204" pitchFamily="34" charset="0"/>
                        <a:cs typeface="Arial" panose="020B0604020202020204" pitchFamily="34" charset="0"/>
                      </a:endParaRPr>
                    </a:p>
                    <a:p>
                      <a:pPr algn="ctr" rtl="1"/>
                      <a:r>
                        <a:rPr lang="ar-AE" sz="1400" b="1" baseline="0" dirty="0">
                          <a:latin typeface="Arial" panose="020B0604020202020204" pitchFamily="34" charset="0"/>
                          <a:cs typeface="Arial" panose="020B0604020202020204" pitchFamily="34" charset="0"/>
                        </a:rPr>
                        <a:t>دليل للمعلم</a:t>
                      </a:r>
                    </a:p>
                    <a:p>
                      <a:pPr algn="ctr" rtl="1"/>
                      <a:endParaRPr lang="ar-AE" sz="1400" b="1" baseline="0"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58026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kern="1200" baseline="0" dirty="0">
                          <a:solidFill>
                            <a:schemeClr val="tx1"/>
                          </a:solidFill>
                          <a:latin typeface="Arial" panose="020B0604020202020204" pitchFamily="34" charset="0"/>
                          <a:ea typeface="+mn-ea"/>
                          <a:cs typeface="Arial" panose="020B0604020202020204" pitchFamily="34" charset="0"/>
                        </a:rPr>
                        <a:t>صنع بازل في المنزل – تركيب صورة المقص وقم سؤال الطفل هل نستطيع ان نحمل المقص بمفردنا ؟؟ نقول له </a:t>
                      </a:r>
                      <a:r>
                        <a:rPr lang="ar-AE" sz="1200" kern="1200" baseline="0" dirty="0" smtClean="0">
                          <a:solidFill>
                            <a:schemeClr val="tx1"/>
                          </a:solidFill>
                          <a:latin typeface="Arial" panose="020B0604020202020204" pitchFamily="34" charset="0"/>
                          <a:ea typeface="+mn-ea"/>
                          <a:cs typeface="Arial" panose="020B0604020202020204" pitchFamily="34" charset="0"/>
                        </a:rPr>
                        <a:t>لا. </a:t>
                      </a:r>
                      <a:r>
                        <a:rPr lang="ar-AE" sz="1200" kern="1200" baseline="0" dirty="0">
                          <a:solidFill>
                            <a:schemeClr val="tx1"/>
                          </a:solidFill>
                          <a:latin typeface="Arial" panose="020B0604020202020204" pitchFamily="34" charset="0"/>
                          <a:ea typeface="+mn-ea"/>
                          <a:cs typeface="Arial" panose="020B0604020202020204" pitchFamily="34" charset="0"/>
                        </a:rPr>
                        <a:t>ومن ثم تركيب </a:t>
                      </a:r>
                      <a:r>
                        <a:rPr lang="ar-AE" sz="1200" kern="1200" baseline="0" dirty="0">
                          <a:solidFill>
                            <a:schemeClr val="tx1"/>
                          </a:solidFill>
                          <a:latin typeface="Arial" panose="020B0604020202020204" pitchFamily="34" charset="0"/>
                          <a:ea typeface="+mn-ea"/>
                          <a:cs typeface="+mn-cs"/>
                        </a:rPr>
                        <a:t>صورة السكين  وقم سؤال الطفل هل نستطيع ان نحمل المقص بمفردنا ؟؟ نقول له </a:t>
                      </a:r>
                      <a:r>
                        <a:rPr lang="ar-AE" sz="1200" kern="1200" baseline="0" dirty="0" smtClean="0">
                          <a:solidFill>
                            <a:schemeClr val="tx1"/>
                          </a:solidFill>
                          <a:latin typeface="Arial" panose="020B0604020202020204" pitchFamily="34" charset="0"/>
                          <a:ea typeface="+mn-ea"/>
                          <a:cs typeface="+mn-cs"/>
                        </a:rPr>
                        <a:t>لا</a:t>
                      </a:r>
                      <a:endParaRPr lang="ar-EG" sz="1200" kern="1200" baseline="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Arial" panose="020B0604020202020204" pitchFamily="34" charset="0"/>
                          <a:cs typeface="Arial" panose="020B0604020202020204" pitchFamily="34" charset="0"/>
                        </a:rPr>
                        <a:t>الواجب المنزلي </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1656511">
                <a:tc>
                  <a:txBody>
                    <a:bodyPr/>
                    <a:lstStyle/>
                    <a:p>
                      <a:pPr algn="r" rtl="1"/>
                      <a:r>
                        <a:rPr lang="ar-AE" sz="1200" b="1" baseline="0" dirty="0">
                          <a:latin typeface="Arial" panose="020B0604020202020204" pitchFamily="34" charset="0"/>
                          <a:cs typeface="Arial" panose="020B0604020202020204" pitchFamily="34" charset="0"/>
                        </a:rPr>
                        <a:t>مجموعة المقاطع التعليمية تتضمن:</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Arial" panose="020B0604020202020204" pitchFamily="34" charset="0"/>
                          <a:cs typeface="Arial" panose="020B0604020202020204" pitchFamily="34" charset="0"/>
                        </a:rPr>
                        <a:t>تمارين الكترونية</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82877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Arial" panose="020B0604020202020204" pitchFamily="34" charset="0"/>
                          <a:cs typeface="Arial" panose="020B0604020202020204" pitchFamily="34" charset="0"/>
                        </a:rPr>
                        <a:t>متوسط : </a:t>
                      </a:r>
                      <a:r>
                        <a:rPr lang="ar-AE" sz="1200" b="0" kern="1200" baseline="0" dirty="0">
                          <a:solidFill>
                            <a:schemeClr val="tx1"/>
                          </a:solidFill>
                          <a:latin typeface="Arial" panose="020B0604020202020204" pitchFamily="34" charset="0"/>
                          <a:ea typeface="+mn-ea"/>
                          <a:cs typeface="+mn-cs"/>
                        </a:rPr>
                        <a:t>يتجنب الادوات الحادة عند رؤيتها </a:t>
                      </a:r>
                      <a:r>
                        <a:rPr lang="ar-AE" sz="1200" b="0" kern="1200" baseline="0" dirty="0" smtClean="0">
                          <a:solidFill>
                            <a:schemeClr val="tx1"/>
                          </a:solidFill>
                          <a:latin typeface="Arial" panose="020B0604020202020204" pitchFamily="34" charset="0"/>
                          <a:ea typeface="+mn-ea"/>
                          <a:cs typeface="+mn-cs"/>
                        </a:rPr>
                        <a:t>1/4            </a:t>
                      </a:r>
                      <a:r>
                        <a:rPr lang="ar-AE" sz="1200" b="1" baseline="0" dirty="0" smtClean="0">
                          <a:latin typeface="Arial" panose="020B0604020202020204" pitchFamily="34" charset="0"/>
                          <a:cs typeface="Arial" panose="020B0604020202020204" pitchFamily="34" charset="0"/>
                        </a:rPr>
                        <a:t>جيد</a:t>
                      </a:r>
                      <a:r>
                        <a:rPr lang="ar-AE" sz="1200" b="1" baseline="0" dirty="0">
                          <a:latin typeface="Arial" panose="020B0604020202020204" pitchFamily="34" charset="0"/>
                          <a:cs typeface="Arial" panose="020B0604020202020204" pitchFamily="34" charset="0"/>
                        </a:rPr>
                        <a:t>: </a:t>
                      </a:r>
                      <a:r>
                        <a:rPr lang="ar-AE" sz="1200" b="0" kern="1200" baseline="0" dirty="0">
                          <a:solidFill>
                            <a:schemeClr val="tx1"/>
                          </a:solidFill>
                          <a:latin typeface="Arial" panose="020B0604020202020204" pitchFamily="34" charset="0"/>
                          <a:ea typeface="+mn-ea"/>
                          <a:cs typeface="+mn-cs"/>
                        </a:rPr>
                        <a:t>يتجنب الادوات الحادة عند رؤيتها </a:t>
                      </a:r>
                      <a:r>
                        <a:rPr lang="ar-AE" sz="1200" b="0" kern="1200" baseline="0" dirty="0" smtClean="0">
                          <a:solidFill>
                            <a:schemeClr val="tx1"/>
                          </a:solidFill>
                          <a:latin typeface="Arial" panose="020B0604020202020204" pitchFamily="34" charset="0"/>
                          <a:ea typeface="+mn-ea"/>
                          <a:cs typeface="+mn-cs"/>
                        </a:rPr>
                        <a:t>2/4               </a:t>
                      </a:r>
                      <a:r>
                        <a:rPr lang="ar-AE" sz="1200" b="1" baseline="0" dirty="0">
                          <a:latin typeface="Arial" panose="020B0604020202020204" pitchFamily="34" charset="0"/>
                          <a:cs typeface="Arial" panose="020B0604020202020204" pitchFamily="34" charset="0"/>
                        </a:rPr>
                        <a:t>مرتفع: </a:t>
                      </a:r>
                      <a:r>
                        <a:rPr lang="ar-AE" sz="1200" b="0" kern="1200" baseline="0" dirty="0">
                          <a:solidFill>
                            <a:schemeClr val="tx1"/>
                          </a:solidFill>
                          <a:latin typeface="Arial" panose="020B0604020202020204" pitchFamily="34" charset="0"/>
                          <a:ea typeface="+mn-ea"/>
                          <a:cs typeface="+mn-cs"/>
                        </a:rPr>
                        <a:t>يتجنب الادوات الحادة عند رؤيتها </a:t>
                      </a:r>
                      <a:r>
                        <a:rPr lang="ar-AE" sz="1200" b="0" kern="1200" baseline="0" dirty="0" smtClean="0">
                          <a:solidFill>
                            <a:schemeClr val="tx1"/>
                          </a:solidFill>
                          <a:latin typeface="Arial" panose="020B0604020202020204" pitchFamily="34" charset="0"/>
                          <a:ea typeface="+mn-ea"/>
                          <a:cs typeface="+mn-cs"/>
                        </a:rPr>
                        <a:t>3/4</a:t>
                      </a:r>
                      <a:endParaRPr lang="ar-AE" sz="1200" baseline="0"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Arial" panose="020B0604020202020204" pitchFamily="34" charset="0"/>
                          <a:cs typeface="Arial" panose="020B0604020202020204" pitchFamily="34" charset="0"/>
                        </a:rPr>
                        <a:t>التقييم</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9" name="Slide Number Placeholder 8"/>
          <p:cNvSpPr>
            <a:spLocks noGrp="1"/>
          </p:cNvSpPr>
          <p:nvPr>
            <p:ph type="sldNum" sz="quarter" idx="12"/>
          </p:nvPr>
        </p:nvSpPr>
        <p:spPr/>
        <p:txBody>
          <a:bodyPr/>
          <a:lstStyle/>
          <a:p>
            <a:pPr rtl="1"/>
            <a:fld id="{60F9F505-338F-4A63-8E60-F3E66EC2060F}" type="slidenum">
              <a:rPr lang="en-GB" smtClean="0"/>
              <a:pPr rtl="1"/>
              <a:t>4</a:t>
            </a:fld>
            <a:endParaRPr lang="en-GB"/>
          </a:p>
        </p:txBody>
      </p:sp>
      <p:pic>
        <p:nvPicPr>
          <p:cNvPr id="7" name="Picture 2" descr="صور لـ #مقص #معدن #يقطع #مكتب_رئيسي #أداة">
            <a:extLst>
              <a:ext uri="{FF2B5EF4-FFF2-40B4-BE49-F238E27FC236}">
                <a16:creationId xmlns:a16="http://schemas.microsoft.com/office/drawing/2014/main" xmlns="" id="{6FE65722-212B-434B-BF36-3D72FBD0D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432" y="1869311"/>
            <a:ext cx="1586288" cy="1053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4" descr="VARDAGEN سكين الطاهي, رمادي غامق, 20 سم - IKEA">
            <a:extLst>
              <a:ext uri="{FF2B5EF4-FFF2-40B4-BE49-F238E27FC236}">
                <a16:creationId xmlns:a16="http://schemas.microsoft.com/office/drawing/2014/main" xmlns="" id="{8E1B9F39-FE6A-4DB5-A6F8-F8F9AB2227C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702" b="18433"/>
          <a:stretch/>
        </p:blipFill>
        <p:spPr bwMode="auto">
          <a:xfrm>
            <a:off x="1336432" y="439838"/>
            <a:ext cx="1586288" cy="1053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0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D6158BA-8D0B-4C52-9952-51D361C7F3ED}"/>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7" name="Title 1">
            <a:extLst>
              <a:ext uri="{FF2B5EF4-FFF2-40B4-BE49-F238E27FC236}">
                <a16:creationId xmlns:a16="http://schemas.microsoft.com/office/drawing/2014/main" xmlns="" id="{CA8D806F-C60F-4E73-B146-FBC0C1CB2BF7}"/>
              </a:ext>
            </a:extLst>
          </p:cNvPr>
          <p:cNvSpPr txBox="1">
            <a:spLocks/>
          </p:cNvSpPr>
          <p:nvPr/>
        </p:nvSpPr>
        <p:spPr>
          <a:xfrm>
            <a:off x="232841" y="3938229"/>
            <a:ext cx="3968496" cy="832104"/>
          </a:xfrm>
          <a:prstGeom prst="rect">
            <a:avLst/>
          </a:prstGeom>
          <a:gradFill>
            <a:gsLst>
              <a:gs pos="0">
                <a:schemeClr val="tx2"/>
              </a:gs>
              <a:gs pos="100000">
                <a:schemeClr val="tx1"/>
              </a:gs>
            </a:gsLst>
            <a:lin ang="10800000" scaled="1"/>
          </a:gradFill>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a:r>
              <a:rPr lang="ar-AE" dirty="0"/>
              <a:t>لون السكين</a:t>
            </a:r>
            <a:endParaRPr lang="en-US" dirty="0"/>
          </a:p>
        </p:txBody>
      </p:sp>
      <p:pic>
        <p:nvPicPr>
          <p:cNvPr id="3" name="Picture 4" descr="Koch Oder Kochküchenmesser Linie Kunst Symbol Für Anwendungen Und Websites  Lizenzfrei Nutzbare Vektorgrafiken, Clip Arts, Illustrationen. Image  61403614.">
            <a:extLst>
              <a:ext uri="{FF2B5EF4-FFF2-40B4-BE49-F238E27FC236}">
                <a16:creationId xmlns:a16="http://schemas.microsoft.com/office/drawing/2014/main" xmlns="" id="{2266EE3C-EE9C-48A6-91E1-62F83140CD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107440"/>
            <a:ext cx="4643120" cy="464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83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5AB00-1C5C-4EB0-B93F-C03AB7A9BC6F}"/>
              </a:ext>
            </a:extLst>
          </p:cNvPr>
          <p:cNvSpPr>
            <a:spLocks noGrp="1"/>
          </p:cNvSpPr>
          <p:nvPr>
            <p:ph type="title"/>
          </p:nvPr>
        </p:nvSpPr>
        <p:spPr>
          <a:xfrm>
            <a:off x="879454" y="4946240"/>
            <a:ext cx="3968496" cy="832104"/>
          </a:xfrm>
        </p:spPr>
        <p:txBody>
          <a:bodyPr>
            <a:normAutofit/>
          </a:bodyPr>
          <a:lstStyle/>
          <a:p>
            <a:pPr algn="ctr"/>
            <a:r>
              <a:rPr lang="ar-AE" dirty="0"/>
              <a:t>لون المقص</a:t>
            </a:r>
            <a:endParaRPr lang="en-US" dirty="0"/>
          </a:p>
        </p:txBody>
      </p:sp>
      <p:sp>
        <p:nvSpPr>
          <p:cNvPr id="4" name="Slide Number Placeholder 3">
            <a:extLst>
              <a:ext uri="{FF2B5EF4-FFF2-40B4-BE49-F238E27FC236}">
                <a16:creationId xmlns:a16="http://schemas.microsoft.com/office/drawing/2014/main" xmlns="" id="{1D6158BA-8D0B-4C52-9952-51D361C7F3ED}"/>
              </a:ext>
            </a:extLst>
          </p:cNvPr>
          <p:cNvSpPr>
            <a:spLocks noGrp="1"/>
          </p:cNvSpPr>
          <p:nvPr>
            <p:ph type="sldNum" sz="quarter" idx="12"/>
          </p:nvPr>
        </p:nvSpPr>
        <p:spPr/>
        <p:txBody>
          <a:bodyPr/>
          <a:lstStyle/>
          <a:p>
            <a:fld id="{98C0CDE5-970C-4CC4-BF43-0DA127E73E82}" type="slidenum">
              <a:rPr lang="en-US" smtClean="0"/>
              <a:t>6</a:t>
            </a:fld>
            <a:endParaRPr lang="en-US" dirty="0"/>
          </a:p>
        </p:txBody>
      </p:sp>
      <p:pic>
        <p:nvPicPr>
          <p:cNvPr id="3" name="Picture 2" descr="تعليم رسم مقص سهل للاطفال _ تعليم الرسم - YouTube">
            <a:extLst>
              <a:ext uri="{FF2B5EF4-FFF2-40B4-BE49-F238E27FC236}">
                <a16:creationId xmlns:a16="http://schemas.microsoft.com/office/drawing/2014/main" xmlns="" id="{C5A1CD90-1600-4134-BB05-380E12B9235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0057" y="697584"/>
            <a:ext cx="9451943" cy="531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018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xmlns=""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xmlns="" id="{434AA4C6-BA7F-40BC-AD51-EFDDDBEA5A84}"/>
              </a:ext>
            </a:extLst>
          </p:cNvPr>
          <p:cNvSpPr>
            <a:spLocks noGrp="1"/>
          </p:cNvSpPr>
          <p:nvPr>
            <p:ph type="title"/>
          </p:nvPr>
        </p:nvSpPr>
        <p:spPr/>
        <p:txBody>
          <a:bodyPr>
            <a:normAutofit/>
          </a:bodyPr>
          <a:lstStyle/>
          <a:p>
            <a:r>
              <a:rPr lang="ar-AE" sz="4400" dirty="0">
                <a:latin typeface="Arial" panose="020B0604020202020204" pitchFamily="34" charset="0"/>
                <a:cs typeface="Arial" panose="020B0604020202020204" pitchFamily="34" charset="0"/>
              </a:rPr>
              <a:t>شكراً للجميع</a:t>
            </a:r>
            <a:endParaRPr lang="ru-RU" sz="4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xmlns="" id="{F155FC3B-DD33-4B9A-A5EB-A2301786CE4E}"/>
              </a:ext>
            </a:extLst>
          </p:cNvPr>
          <p:cNvSpPr>
            <a:spLocks noGrp="1"/>
          </p:cNvSpPr>
          <p:nvPr>
            <p:ph type="body" sz="quarter" idx="14"/>
          </p:nvPr>
        </p:nvSpPr>
        <p:spPr/>
        <p:txBody>
          <a:bodyPr/>
          <a:lstStyle/>
          <a:p>
            <a:pPr algn="ctr" rtl="1"/>
            <a:endParaRPr lang="ru-RU" sz="2000" dirty="0"/>
          </a:p>
        </p:txBody>
      </p:sp>
    </p:spTree>
    <p:extLst>
      <p:ext uri="{BB962C8B-B14F-4D97-AF65-F5344CB8AC3E}">
        <p14:creationId xmlns:p14="http://schemas.microsoft.com/office/powerpoint/2010/main" val="3264046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2.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EED42B-3B47-45C2-9F50-0B4533C0F1E3}">
  <ds:schemaRefs>
    <ds:schemaRef ds:uri="http://schemas.microsoft.com/office/2006/metadata/properties"/>
    <ds:schemaRef ds:uri="http://schemas.openxmlformats.org/package/2006/metadata/core-properties"/>
    <ds:schemaRef ds:uri="0860e916-1933-4f54-bf75-902e7a9d18bb"/>
    <ds:schemaRef ds:uri="http://purl.org/dc/elements/1.1/"/>
    <ds:schemaRef ds:uri="c1803469-1359-4921-b8b2-4aa11e6de6e4"/>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608</TotalTime>
  <Words>353</Words>
  <Application>Microsoft Office PowerPoint</Application>
  <PresentationFormat>Widescreen</PresentationFormat>
  <Paragraphs>85</Paragraphs>
  <Slides>7</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AdvertisingBold</vt:lpstr>
      <vt:lpstr>Arial</vt:lpstr>
      <vt:lpstr>Calibri</vt:lpstr>
      <vt:lpstr>Calibri Light</vt:lpstr>
      <vt:lpstr>Sakkal Majalla</vt:lpstr>
      <vt:lpstr>Times New Roman</vt:lpstr>
      <vt:lpstr>Office Theme</vt:lpstr>
      <vt:lpstr>1_Office Theme</vt:lpstr>
      <vt:lpstr>يتجنب الادوات الحادة عند رؤيتها</vt:lpstr>
      <vt:lpstr>PowerPoint Presentation</vt:lpstr>
      <vt:lpstr>PowerPoint Presentation</vt:lpstr>
      <vt:lpstr>PowerPoint Presentation</vt:lpstr>
      <vt:lpstr>PowerPoint Presentation</vt:lpstr>
      <vt:lpstr>لون المقص</vt:lpstr>
      <vt:lpstr>شكراً للجميع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Microsoft account</cp:lastModifiedBy>
  <cp:revision>62</cp:revision>
  <dcterms:created xsi:type="dcterms:W3CDTF">2020-07-26T19:33:45Z</dcterms:created>
  <dcterms:modified xsi:type="dcterms:W3CDTF">2021-01-24T06:08:10Z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