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6"/>
  </p:notesMasterIdLst>
  <p:sldIdLst>
    <p:sldId id="267" r:id="rId6"/>
    <p:sldId id="257" r:id="rId7"/>
    <p:sldId id="262" r:id="rId8"/>
    <p:sldId id="264" r:id="rId9"/>
    <p:sldId id="268" r:id="rId10"/>
    <p:sldId id="283" r:id="rId11"/>
    <p:sldId id="286" r:id="rId12"/>
    <p:sldId id="285" r:id="rId13"/>
    <p:sldId id="290"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man haddad" initials="ah" lastIdx="1" clrIdx="0">
    <p:extLst>
      <p:ext uri="{19B8F6BF-5375-455C-9EA6-DF929625EA0E}">
        <p15:presenceInfo xmlns:p15="http://schemas.microsoft.com/office/powerpoint/2012/main" userId="699ba793926385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79" y="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75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21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21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21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21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21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21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21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21 January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21 January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21 January 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21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21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21 January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21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21 January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xmlns=""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xmlns=""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DBF8466-F90A-4774-B172-0061F1A7985F}"/>
              </a:ext>
            </a:extLst>
          </p:cNvPr>
          <p:cNvSpPr>
            <a:spLocks noGrp="1"/>
          </p:cNvSpPr>
          <p:nvPr>
            <p:ph type="dt" sz="half" idx="10"/>
          </p:nvPr>
        </p:nvSpPr>
        <p:spPr/>
        <p:txBody>
          <a:bodyPr/>
          <a:lstStyle/>
          <a:p>
            <a:fld id="{D17A6D05-D16B-4603-A323-876374AD20C5}" type="datetime3">
              <a:rPr lang="en-US" noProof="0" smtClean="0"/>
              <a:t>21 January 2021</a:t>
            </a:fld>
            <a:endParaRPr lang="en-US" noProof="0" dirty="0"/>
          </a:p>
        </p:txBody>
      </p:sp>
      <p:sp>
        <p:nvSpPr>
          <p:cNvPr id="5" name="Footer Placeholder 4">
            <a:extLst>
              <a:ext uri="{FF2B5EF4-FFF2-40B4-BE49-F238E27FC236}">
                <a16:creationId xmlns:a16="http://schemas.microsoft.com/office/drawing/2014/main" xmlns="" id="{7BC76C28-113A-459C-BD12-125E112B10B7}"/>
              </a:ext>
            </a:extLst>
          </p:cNvPr>
          <p:cNvSpPr>
            <a:spLocks noGrp="1"/>
          </p:cNvSpPr>
          <p:nvPr>
            <p:ph type="ftr" sz="quarter" idx="11"/>
          </p:nvPr>
        </p:nvSpPr>
        <p:spPr/>
        <p:txBody>
          <a:bodyPr lIns="0"/>
          <a:lstStyle/>
          <a:p>
            <a:endParaRPr lang="en-US" noProof="0" dirty="0"/>
          </a:p>
        </p:txBody>
      </p:sp>
      <p:sp>
        <p:nvSpPr>
          <p:cNvPr id="6" name="Slide Number Placeholder 5">
            <a:extLst>
              <a:ext uri="{FF2B5EF4-FFF2-40B4-BE49-F238E27FC236}">
                <a16:creationId xmlns:a16="http://schemas.microsoft.com/office/drawing/2014/main" xmlns=""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xmlns=""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xmlns=""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xmlns=""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xmlns=""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xmlns=""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xmlns=""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xmlns=""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05456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21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21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21 January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21 January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21 January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21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21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21 January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21 January 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3P3f1Z6l124"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www.youtube.com/watch?v=S81z-WVdVd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eIHDglqiv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xmlns=""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rmAutofit/>
          </a:bodyPr>
          <a:lstStyle/>
          <a:p>
            <a:pPr algn="ctr" rtl="1"/>
            <a:r>
              <a:rPr lang="ar-EG" sz="2800" dirty="0">
                <a:latin typeface="Sakkal Majalla" panose="02000000000000000000" pitchFamily="2" charset="-78"/>
                <a:cs typeface="Sakkal Majalla" panose="02000000000000000000" pitchFamily="2" charset="-78"/>
              </a:rPr>
              <a:t>المجال :مهارات الامن والسلامة</a:t>
            </a:r>
            <a:br>
              <a:rPr lang="ar-EG" sz="2800" dirty="0">
                <a:latin typeface="Sakkal Majalla" panose="02000000000000000000" pitchFamily="2" charset="-78"/>
                <a:cs typeface="Sakkal Majalla" panose="02000000000000000000" pitchFamily="2" charset="-78"/>
              </a:rPr>
            </a:br>
            <a:r>
              <a:rPr lang="ar-EG" sz="2800" dirty="0">
                <a:latin typeface="Sakkal Majalla" panose="02000000000000000000" pitchFamily="2" charset="-78"/>
                <a:cs typeface="Sakkal Majalla" panose="02000000000000000000" pitchFamily="2" charset="-78"/>
              </a:rPr>
              <a:t>الهدف :يتجنب عبور الطريق عند وجود سيارات عند تذكيره</a:t>
            </a:r>
            <a:endParaRPr lang="ru-RU" sz="2800" dirty="0">
              <a:latin typeface="Arial" panose="020B0604020202020204" pitchFamily="34" charset="0"/>
              <a:cs typeface="Sakkal Majalla" panose="02000000000000000000" pitchFamily="2" charset="-78"/>
            </a:endParaRPr>
          </a:p>
        </p:txBody>
      </p:sp>
      <p:pic>
        <p:nvPicPr>
          <p:cNvPr id="4" name="Picture 3"/>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
        <p:nvSpPr>
          <p:cNvPr id="5" name="Rectangle 4">
            <a:extLst>
              <a:ext uri="{FF2B5EF4-FFF2-40B4-BE49-F238E27FC236}">
                <a16:creationId xmlns:a16="http://schemas.microsoft.com/office/drawing/2014/main" xmlns="" id="{64FA0E3F-7424-47AC-9130-9041CF972047}"/>
              </a:ext>
            </a:extLst>
          </p:cNvPr>
          <p:cNvSpPr/>
          <p:nvPr/>
        </p:nvSpPr>
        <p:spPr>
          <a:xfrm rot="557694">
            <a:off x="8818772" y="5266975"/>
            <a:ext cx="1951175" cy="369332"/>
          </a:xfrm>
          <a:prstGeom prst="rect">
            <a:avLst/>
          </a:prstGeom>
        </p:spPr>
        <p:txBody>
          <a:bodyPr wrap="none">
            <a:spAutoFit/>
          </a:bodyPr>
          <a:lstStyle/>
          <a:p>
            <a:r>
              <a:rPr lang="ar-AE" b="1" dirty="0">
                <a:solidFill>
                  <a:schemeClr val="bg1"/>
                </a:solidFill>
                <a:latin typeface="Sakkal Majalla" panose="02000000000000000000" pitchFamily="2" charset="-78"/>
                <a:cs typeface="Sakkal Majalla" panose="02000000000000000000" pitchFamily="2" charset="-78"/>
              </a:rPr>
              <a:t>مقدم الهدف:</a:t>
            </a:r>
            <a:r>
              <a:rPr lang="ar-EG" b="1" dirty="0">
                <a:solidFill>
                  <a:schemeClr val="bg1"/>
                </a:solidFill>
                <a:latin typeface="Sakkal Majalla" panose="02000000000000000000" pitchFamily="2" charset="-78"/>
                <a:cs typeface="Sakkal Majalla" panose="02000000000000000000" pitchFamily="2" charset="-78"/>
              </a:rPr>
              <a:t> </a:t>
            </a:r>
            <a:r>
              <a:rPr lang="ar-AE" b="1" dirty="0">
                <a:solidFill>
                  <a:schemeClr val="bg1"/>
                </a:solidFill>
                <a:latin typeface="Sakkal Majalla" panose="02000000000000000000" pitchFamily="2" charset="-78"/>
                <a:cs typeface="Sakkal Majalla" panose="02000000000000000000" pitchFamily="2" charset="-78"/>
              </a:rPr>
              <a:t>نوره الخليفي</a:t>
            </a:r>
            <a:endParaRPr lang="en-US" dirty="0">
              <a:solidFill>
                <a:schemeClr val="bg1"/>
              </a:solidFill>
            </a:endParaRPr>
          </a:p>
        </p:txBody>
      </p:sp>
    </p:spTree>
    <p:extLst>
      <p:ext uri="{BB962C8B-B14F-4D97-AF65-F5344CB8AC3E}">
        <p14:creationId xmlns:p14="http://schemas.microsoft.com/office/powerpoint/2010/main" val="224352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D9939-D269-44FF-8B02-9C6AB58D497C}"/>
              </a:ext>
            </a:extLst>
          </p:cNvPr>
          <p:cNvSpPr>
            <a:spLocks noGrp="1"/>
          </p:cNvSpPr>
          <p:nvPr>
            <p:ph type="title"/>
          </p:nvPr>
        </p:nvSpPr>
        <p:spPr>
          <a:xfrm>
            <a:off x="3854577" y="5144050"/>
            <a:ext cx="3968496" cy="832104"/>
          </a:xfrm>
        </p:spPr>
        <p:txBody>
          <a:bodyPr/>
          <a:lstStyle/>
          <a:p>
            <a:pPr algn="ctr"/>
            <a:r>
              <a:rPr lang="ar-AE" smtClean="0"/>
              <a:t>لعبة الشارع بأمان</a:t>
            </a:r>
            <a:endParaRPr lang="ar-AE" dirty="0"/>
          </a:p>
        </p:txBody>
      </p:sp>
      <p:sp>
        <p:nvSpPr>
          <p:cNvPr id="3" name="Slide Number Placeholder 2">
            <a:extLst>
              <a:ext uri="{FF2B5EF4-FFF2-40B4-BE49-F238E27FC236}">
                <a16:creationId xmlns:a16="http://schemas.microsoft.com/office/drawing/2014/main" xmlns="" id="{DE05A987-264C-47F3-925F-01DC545BDC24}"/>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pic>
        <p:nvPicPr>
          <p:cNvPr id="8194" name="Picture 2">
            <a:extLst>
              <a:ext uri="{FF2B5EF4-FFF2-40B4-BE49-F238E27FC236}">
                <a16:creationId xmlns:a16="http://schemas.microsoft.com/office/drawing/2014/main" xmlns="" id="{1014846C-A882-4458-8544-CFA274091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81"/>
            <a:ext cx="5638800" cy="460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6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33837879"/>
              </p:ext>
            </p:extLst>
          </p:nvPr>
        </p:nvGraphicFramePr>
        <p:xfrm>
          <a:off x="154004" y="220749"/>
          <a:ext cx="11906451" cy="6446269"/>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xmlns="" val="20000"/>
                    </a:ext>
                  </a:extLst>
                </a:gridCol>
                <a:gridCol w="3413704">
                  <a:extLst>
                    <a:ext uri="{9D8B030D-6E8A-4147-A177-3AD203B41FA5}">
                      <a16:colId xmlns:a16="http://schemas.microsoft.com/office/drawing/2014/main" xmlns="" val="2032493190"/>
                    </a:ext>
                  </a:extLst>
                </a:gridCol>
                <a:gridCol w="2845405">
                  <a:extLst>
                    <a:ext uri="{9D8B030D-6E8A-4147-A177-3AD203B41FA5}">
                      <a16:colId xmlns:a16="http://schemas.microsoft.com/office/drawing/2014/main" xmlns="" val="4078435238"/>
                    </a:ext>
                  </a:extLst>
                </a:gridCol>
                <a:gridCol w="1348912">
                  <a:extLst>
                    <a:ext uri="{9D8B030D-6E8A-4147-A177-3AD203B41FA5}">
                      <a16:colId xmlns:a16="http://schemas.microsoft.com/office/drawing/2014/main" xmlns="" val="20001"/>
                    </a:ext>
                  </a:extLst>
                </a:gridCol>
              </a:tblGrid>
              <a:tr h="4624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a:t>
                      </a:r>
                      <a:r>
                        <a:rPr lang="ar-AE" sz="1200" b="1" dirty="0" smtClean="0">
                          <a:latin typeface="Sakkal Majalla" panose="02000000000000000000" pitchFamily="2" charset="-78"/>
                          <a:cs typeface="Sakkal Majalla" panose="02000000000000000000" pitchFamily="2" charset="-78"/>
                        </a:rPr>
                        <a:t>: أ/ عفاف الكربي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 نوره الخليفي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p>
                      <a:pPr algn="ctr" rtl="1" fontAlgn="ctr"/>
                      <a:r>
                        <a:rPr lang="ar-AE" sz="1200" b="1" i="0" u="none" strike="noStrike" dirty="0">
                          <a:solidFill>
                            <a:srgbClr val="000000"/>
                          </a:solidFill>
                          <a:effectLst/>
                          <a:latin typeface="Sakkal Majalla" panose="02000000000000000000" pitchFamily="2" charset="-78"/>
                          <a:cs typeface="Sakkal Majalla" panose="02000000000000000000" pitchFamily="2" charset="-78"/>
                        </a:rPr>
                        <a:t>يتجنب عبور الطريق عند وجود سيارات عند تذكيره</a:t>
                      </a:r>
                    </a:p>
                    <a:p>
                      <a:pPr algn="ctr" rtl="1" fontAlgn="ctr"/>
                      <a:r>
                        <a:rPr lang="ar-AE" sz="1200" b="1" i="0" u="none" strike="noStrike" dirty="0">
                          <a:solidFill>
                            <a:srgbClr val="FF0000"/>
                          </a:solidFill>
                          <a:effectLst/>
                          <a:latin typeface="Sakkal Majalla" panose="02000000000000000000" pitchFamily="2" charset="-78"/>
                          <a:cs typeface="Sakkal Majalla" panose="02000000000000000000" pitchFamily="2" charset="-78"/>
                        </a:rPr>
                        <a:t>رقم الهدف :(</a:t>
                      </a:r>
                      <a:r>
                        <a:rPr lang="en-US" sz="1200" b="1" i="0" u="none" strike="noStrike" dirty="0">
                          <a:solidFill>
                            <a:srgbClr val="FF0000"/>
                          </a:solidFill>
                          <a:effectLst/>
                          <a:latin typeface="Sakkal Majalla" panose="02000000000000000000" pitchFamily="2" charset="-78"/>
                          <a:cs typeface="Sakkal Majalla" panose="02000000000000000000" pitchFamily="2" charset="-78"/>
                        </a:rPr>
                        <a:t>544</a:t>
                      </a:r>
                      <a:r>
                        <a:rPr lang="ar-AE" sz="1200" b="1" i="0" u="none" strike="noStrike" baseline="0" dirty="0">
                          <a:solidFill>
                            <a:srgbClr val="FF0000"/>
                          </a:solidFill>
                          <a:effectLst/>
                          <a:latin typeface="Sakkal Majalla" panose="02000000000000000000" pitchFamily="2" charset="-78"/>
                          <a:cs typeface="Sakkal Majalla" panose="02000000000000000000" pitchFamily="2" charset="-78"/>
                        </a:rPr>
                        <a:t>)</a:t>
                      </a:r>
                      <a:r>
                        <a:rPr lang="ar-AE" sz="1200" b="1" i="0" u="none" strike="noStrike" dirty="0">
                          <a:solidFill>
                            <a:srgbClr val="FF0000"/>
                          </a:solidFill>
                          <a:effectLst/>
                          <a:latin typeface="Sakkal Majalla" panose="02000000000000000000" pitchFamily="2" charset="-78"/>
                          <a:cs typeface="Sakkal Majalla" panose="02000000000000000000" pitchFamily="2" charset="-78"/>
                        </a:rPr>
                        <a:t>  </a:t>
                      </a:r>
                    </a:p>
                    <a:p>
                      <a:pPr algn="ctr" rtl="1" fontAlgn="ct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854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EG" sz="1200" b="1" dirty="0">
                          <a:latin typeface="Sakkal Majalla" panose="02000000000000000000" pitchFamily="2" charset="-78"/>
                          <a:cs typeface="Sakkal Majalla" panose="02000000000000000000" pitchFamily="2" charset="-78"/>
                        </a:rPr>
                        <a:t> </a:t>
                      </a:r>
                      <a:r>
                        <a:rPr lang="ar-AE" sz="1200" b="1" dirty="0">
                          <a:latin typeface="Sakkal Majalla" panose="02000000000000000000" pitchFamily="2" charset="-78"/>
                          <a:cs typeface="Sakkal Majalla" panose="02000000000000000000" pitchFamily="2" charset="-78"/>
                        </a:rPr>
                        <a:t>5-6</a:t>
                      </a:r>
                      <a:r>
                        <a:rPr lang="ar-EG" sz="1200" b="1" dirty="0">
                          <a:latin typeface="Sakkal Majalla" panose="02000000000000000000" pitchFamily="2" charset="-78"/>
                          <a:cs typeface="Sakkal Majalla" panose="02000000000000000000" pitchFamily="2" charset="-78"/>
                        </a:rPr>
                        <a:t>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بسيطة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12628275"/>
                  </a:ext>
                </a:extLst>
              </a:tr>
              <a:tr h="5319818">
                <a:tc gridSpan="3">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kern="1200" dirty="0" smtClean="0">
                          <a:solidFill>
                            <a:srgbClr val="FF0000"/>
                          </a:solidFill>
                          <a:latin typeface="Sakkal Majalla" panose="02000000000000000000" pitchFamily="2" charset="-78"/>
                          <a:ea typeface="+mn-ea"/>
                          <a:cs typeface="Sakkal Majalla" panose="02000000000000000000" pitchFamily="2" charset="-78"/>
                        </a:rPr>
                        <a:t>ق</a:t>
                      </a:r>
                      <a:r>
                        <a:rPr lang="ar-EG" sz="1400" b="1" kern="1200" dirty="0" smtClean="0">
                          <a:solidFill>
                            <a:srgbClr val="FF0000"/>
                          </a:solidFill>
                          <a:latin typeface="Sakkal Majalla" panose="02000000000000000000" pitchFamily="2" charset="-78"/>
                          <a:ea typeface="+mn-ea"/>
                          <a:cs typeface="Sakkal Majalla" panose="02000000000000000000" pitchFamily="2" charset="-78"/>
                        </a:rPr>
                        <a:t>صة </a:t>
                      </a:r>
                      <a:r>
                        <a:rPr lang="ar-AE" sz="1400" b="1" kern="1200" dirty="0">
                          <a:solidFill>
                            <a:srgbClr val="FF0000"/>
                          </a:solidFill>
                          <a:latin typeface="Sakkal Majalla" panose="02000000000000000000" pitchFamily="2" charset="-78"/>
                          <a:ea typeface="+mn-ea"/>
                          <a:cs typeface="Sakkal Majalla" panose="02000000000000000000" pitchFamily="2" charset="-78"/>
                        </a:rPr>
                        <a:t>قصة عبور الشارع</a:t>
                      </a:r>
                      <a:r>
                        <a:rPr lang="ar-EG" sz="1400" b="1" kern="1200" dirty="0">
                          <a:solidFill>
                            <a:srgbClr val="FF0000"/>
                          </a:solidFill>
                          <a:latin typeface="Sakkal Majalla" panose="02000000000000000000" pitchFamily="2" charset="-78"/>
                          <a:ea typeface="+mn-ea"/>
                          <a:cs typeface="Sakkal Majalla" panose="02000000000000000000" pitchFamily="2" charset="-78"/>
                        </a:rPr>
                        <a:t>؟</a:t>
                      </a:r>
                      <a:endParaRPr lang="ar-AE" sz="1400" b="1" kern="1200" dirty="0">
                        <a:solidFill>
                          <a:srgbClr val="FF0000"/>
                        </a:solidFill>
                        <a:latin typeface="Sakkal Majalla" panose="02000000000000000000" pitchFamily="2" charset="-78"/>
                        <a:ea typeface="+mn-ea"/>
                        <a:cs typeface="Sakkal Majalla" panose="02000000000000000000" pitchFamily="2" charset="-78"/>
                      </a:endParaRPr>
                    </a:p>
                    <a:p>
                      <a:pPr algn="r" rtl="1"/>
                      <a:r>
                        <a:rPr lang="ar-EG" sz="1200" b="1" baseline="0" dirty="0">
                          <a:latin typeface="Sakkal Majalla" panose="02000000000000000000" pitchFamily="2" charset="-78"/>
                          <a:cs typeface="Sakkal Majalla" panose="02000000000000000000" pitchFamily="2" charset="-78"/>
                        </a:rPr>
                        <a:t>استقل حمد دراجة متجها إلى المدرسة، كان الطريق مزدحما بشدة، لكنه استطاع بمهارته أن يمر من الزحام، تصادف في طريقة بصديقة </a:t>
                      </a:r>
                      <a:r>
                        <a:rPr lang="ar-AE" sz="1200" b="1" baseline="0" dirty="0" smtClean="0">
                          <a:latin typeface="Sakkal Majalla" panose="02000000000000000000" pitchFamily="2" charset="-78"/>
                          <a:cs typeface="Sakkal Majalla" panose="02000000000000000000" pitchFamily="2" charset="-78"/>
                        </a:rPr>
                        <a:t>خليفة </a:t>
                      </a:r>
                      <a:r>
                        <a:rPr lang="ar-EG" sz="1200" b="1" baseline="0" dirty="0" smtClean="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يستقل درجته هو </a:t>
                      </a:r>
                      <a:r>
                        <a:rPr lang="ar-AE" sz="1200" b="1" baseline="0" dirty="0" smtClean="0">
                          <a:latin typeface="Sakkal Majalla" panose="02000000000000000000" pitchFamily="2" charset="-78"/>
                          <a:cs typeface="Sakkal Majalla" panose="02000000000000000000" pitchFamily="2" charset="-78"/>
                        </a:rPr>
                        <a:t>ا</a:t>
                      </a:r>
                      <a:r>
                        <a:rPr lang="ar-EG" sz="1200" b="1" baseline="0" dirty="0" smtClean="0">
                          <a:latin typeface="Sakkal Majalla" panose="02000000000000000000" pitchFamily="2" charset="-78"/>
                          <a:cs typeface="Sakkal Majalla" panose="02000000000000000000" pitchFamily="2" charset="-78"/>
                        </a:rPr>
                        <a:t>ل</a:t>
                      </a:r>
                      <a:r>
                        <a:rPr lang="ar-AE" sz="1200" b="1" baseline="0" dirty="0" smtClean="0">
                          <a:latin typeface="Sakkal Majalla" panose="02000000000000000000" pitchFamily="2" charset="-78"/>
                          <a:cs typeface="Sakkal Majalla" panose="02000000000000000000" pitchFamily="2" charset="-78"/>
                        </a:rPr>
                        <a:t>أ</a:t>
                      </a:r>
                      <a:r>
                        <a:rPr lang="ar-EG" sz="1200" b="1" baseline="0" dirty="0" smtClean="0">
                          <a:latin typeface="Sakkal Majalla" panose="02000000000000000000" pitchFamily="2" charset="-78"/>
                          <a:cs typeface="Sakkal Majalla" panose="02000000000000000000" pitchFamily="2" charset="-78"/>
                        </a:rPr>
                        <a:t>خر </a:t>
                      </a:r>
                      <a:r>
                        <a:rPr lang="ar-EG" sz="1200" b="1" baseline="0" dirty="0">
                          <a:latin typeface="Sakkal Majalla" panose="02000000000000000000" pitchFamily="2" charset="-78"/>
                          <a:cs typeface="Sakkal Majalla" panose="02000000000000000000" pitchFamily="2" charset="-78"/>
                        </a:rPr>
                        <a:t>متجها إلى المدرسة. </a:t>
                      </a:r>
                    </a:p>
                    <a:p>
                      <a:pPr algn="r" rtl="1"/>
                      <a:r>
                        <a:rPr lang="ar-EG" sz="1200" b="1" baseline="0" dirty="0">
                          <a:latin typeface="Sakkal Majalla" panose="02000000000000000000" pitchFamily="2" charset="-78"/>
                          <a:cs typeface="Sakkal Majalla" panose="02000000000000000000" pitchFamily="2" charset="-78"/>
                        </a:rPr>
                        <a:t>تبادلا التحية، سارَا معًا في الطريق. وفجأة توقفتِ السيارات. كانت إشارة المرور قد تحولت إلى اللون الأحمر، وهذا يعني أن تتوقف السيارات للحظات، وهنا لمعت عينا </a:t>
                      </a:r>
                      <a:r>
                        <a:rPr lang="ar-AE" sz="1200" b="1" baseline="0" dirty="0" smtClean="0">
                          <a:latin typeface="Sakkal Majalla" panose="02000000000000000000" pitchFamily="2" charset="-78"/>
                          <a:cs typeface="Sakkal Majalla" panose="02000000000000000000" pitchFamily="2" charset="-78"/>
                        </a:rPr>
                        <a:t>خليفة</a:t>
                      </a:r>
                      <a:r>
                        <a:rPr lang="ar-EG" sz="1200" b="1" baseline="0" dirty="0" smtClean="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وعلى الفور نظر إلى صديقة قائلا: مارأيك لو عبرنا </a:t>
                      </a:r>
                      <a:r>
                        <a:rPr lang="ar-EG" sz="1200" b="1" baseline="0" dirty="0" smtClean="0">
                          <a:latin typeface="Sakkal Majalla" panose="02000000000000000000" pitchFamily="2" charset="-78"/>
                          <a:cs typeface="Sakkal Majalla" panose="02000000000000000000" pitchFamily="2" charset="-78"/>
                        </a:rPr>
                        <a:t>الطريق </a:t>
                      </a:r>
                      <a:r>
                        <a:rPr lang="ar-AE" sz="1200" b="1" baseline="0" dirty="0" smtClean="0">
                          <a:latin typeface="Sakkal Majalla" panose="02000000000000000000" pitchFamily="2" charset="-78"/>
                          <a:cs typeface="Sakkal Majalla" panose="02000000000000000000" pitchFamily="2" charset="-78"/>
                        </a:rPr>
                        <a:t>الآ</a:t>
                      </a:r>
                      <a:r>
                        <a:rPr lang="ar-EG" sz="1200" b="1" baseline="0" dirty="0" smtClean="0">
                          <a:latin typeface="Sakkal Majalla" panose="02000000000000000000" pitchFamily="2" charset="-78"/>
                          <a:cs typeface="Sakkal Majalla" panose="02000000000000000000" pitchFamily="2" charset="-78"/>
                        </a:rPr>
                        <a:t>ن </a:t>
                      </a:r>
                      <a:r>
                        <a:rPr lang="ar-EG" sz="1200" b="1" baseline="0" dirty="0">
                          <a:latin typeface="Sakkal Majalla" panose="02000000000000000000" pitchFamily="2" charset="-78"/>
                          <a:cs typeface="Sakkal Majalla" panose="02000000000000000000" pitchFamily="2" charset="-78"/>
                        </a:rPr>
                        <a:t>بسرعة؟</a:t>
                      </a:r>
                    </a:p>
                    <a:p>
                      <a:pPr algn="r" rtl="1"/>
                      <a:r>
                        <a:rPr lang="ar-EG" sz="1200" b="1" baseline="0" dirty="0">
                          <a:latin typeface="Sakkal Majalla" panose="02000000000000000000" pitchFamily="2" charset="-78"/>
                          <a:cs typeface="Sakkal Majalla" panose="02000000000000000000" pitchFamily="2" charset="-78"/>
                        </a:rPr>
                        <a:t>أجابه حمد: الإشارة حمراءُ! يجب أن نقفَ كالآخرين.</a:t>
                      </a:r>
                    </a:p>
                    <a:p>
                      <a:pPr algn="r" rtl="1"/>
                      <a:r>
                        <a:rPr lang="ar-EG" sz="1200" b="1" baseline="0" dirty="0">
                          <a:latin typeface="Sakkal Majalla" panose="02000000000000000000" pitchFamily="2" charset="-78"/>
                          <a:cs typeface="Sakkal Majalla" panose="02000000000000000000" pitchFamily="2" charset="-78"/>
                        </a:rPr>
                        <a:t>لم يستمع </a:t>
                      </a:r>
                      <a:r>
                        <a:rPr lang="ar-AE" sz="1200" b="1" baseline="0" dirty="0" smtClean="0">
                          <a:latin typeface="Sakkal Majalla" panose="02000000000000000000" pitchFamily="2" charset="-78"/>
                          <a:cs typeface="Sakkal Majalla" panose="02000000000000000000" pitchFamily="2" charset="-78"/>
                        </a:rPr>
                        <a:t>خليفة</a:t>
                      </a:r>
                      <a:r>
                        <a:rPr lang="ar-EG" sz="1200" b="1" baseline="0" dirty="0" smtClean="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لنصيحةِ صديقه، فانطلق بدراجتِه مُسرعًا، وبالفعل نجح في عبورِ الطريقِ. واصل طريقه إلى المدرسة، بينما ظَل حمد مُنتظِرًا حتى تَغير لون الإشارةِ إلى اللون الأخضرِ، وهنا تحرَّكَ بدراجتِه متجِها إلى المدرسة.</a:t>
                      </a:r>
                    </a:p>
                    <a:p>
                      <a:pPr algn="r" rtl="1"/>
                      <a:r>
                        <a:rPr lang="ar-EG" sz="1200" b="1" baseline="0" dirty="0">
                          <a:latin typeface="Sakkal Majalla" panose="02000000000000000000" pitchFamily="2" charset="-78"/>
                          <a:cs typeface="Sakkal Majalla" panose="02000000000000000000" pitchFamily="2" charset="-78"/>
                        </a:rPr>
                        <a:t>بعد نهايةِ اليوم الدراسي أَخَذَ </a:t>
                      </a:r>
                      <a:r>
                        <a:rPr lang="ar-AE" sz="1200" b="1" baseline="0" dirty="0" smtClean="0">
                          <a:latin typeface="Sakkal Majalla" panose="02000000000000000000" pitchFamily="2" charset="-78"/>
                          <a:cs typeface="Sakkal Majalla" panose="02000000000000000000" pitchFamily="2" charset="-78"/>
                        </a:rPr>
                        <a:t>خليفة </a:t>
                      </a:r>
                      <a:r>
                        <a:rPr lang="ar-EG" sz="1200" b="1" baseline="0" dirty="0" smtClean="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يسخر من صديقه حمد، لأنَّه سبقه إلى المدرسة بذكائه وحُسْنِ تصرفِه. ولكن حمد اعترضَ بشدة على ما فعله </a:t>
                      </a:r>
                      <a:r>
                        <a:rPr lang="ar-AE" sz="1200" b="1" baseline="0" dirty="0" smtClean="0">
                          <a:latin typeface="Sakkal Majalla" panose="02000000000000000000" pitchFamily="2" charset="-78"/>
                          <a:cs typeface="Sakkal Majalla" panose="02000000000000000000" pitchFamily="2" charset="-78"/>
                        </a:rPr>
                        <a:t>خليفة</a:t>
                      </a:r>
                      <a:r>
                        <a:rPr lang="ar-EG" sz="1200" b="1" baseline="0" dirty="0" smtClean="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فهو يُعرض حياتَه وحياةَ الآخرين للخطرِ، لكنَّ </a:t>
                      </a:r>
                      <a:r>
                        <a:rPr lang="ar-AE" sz="1200" b="1" baseline="0" dirty="0" smtClean="0">
                          <a:latin typeface="Sakkal Majalla" panose="02000000000000000000" pitchFamily="2" charset="-78"/>
                          <a:cs typeface="Sakkal Majalla" panose="02000000000000000000" pitchFamily="2" charset="-78"/>
                        </a:rPr>
                        <a:t>خليفة</a:t>
                      </a:r>
                      <a:r>
                        <a:rPr lang="ar-EG" sz="1200" b="1" baseline="0" dirty="0" smtClean="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لم يهتم بما قاله صديقه.</a:t>
                      </a:r>
                    </a:p>
                    <a:p>
                      <a:pPr algn="r" rtl="1"/>
                      <a:r>
                        <a:rPr lang="ar-AE" sz="1200" b="1" baseline="0" dirty="0" smtClean="0">
                          <a:latin typeface="Sakkal Majalla" panose="02000000000000000000" pitchFamily="2" charset="-78"/>
                          <a:cs typeface="Sakkal Majalla" panose="02000000000000000000" pitchFamily="2" charset="-78"/>
                        </a:rPr>
                        <a:t>ف</a:t>
                      </a:r>
                      <a:r>
                        <a:rPr lang="ar-EG" sz="1200" b="1" baseline="0" dirty="0" smtClean="0">
                          <a:latin typeface="Sakkal Majalla" panose="02000000000000000000" pitchFamily="2" charset="-78"/>
                          <a:cs typeface="Sakkal Majalla" panose="02000000000000000000" pitchFamily="2" charset="-78"/>
                        </a:rPr>
                        <a:t>ي </a:t>
                      </a:r>
                      <a:r>
                        <a:rPr lang="ar-EG" sz="1200" b="1" baseline="0" dirty="0">
                          <a:latin typeface="Sakkal Majalla" panose="02000000000000000000" pitchFamily="2" charset="-78"/>
                          <a:cs typeface="Sakkal Majalla" panose="02000000000000000000" pitchFamily="2" charset="-78"/>
                        </a:rPr>
                        <a:t>اليوم التالي، فوجئ حمد بعدم حضور </a:t>
                      </a:r>
                      <a:r>
                        <a:rPr lang="ar-AE" sz="1200" b="1" baseline="0" dirty="0" smtClean="0">
                          <a:latin typeface="Sakkal Majalla" panose="02000000000000000000" pitchFamily="2" charset="-78"/>
                          <a:cs typeface="Sakkal Majalla" panose="02000000000000000000" pitchFamily="2" charset="-78"/>
                        </a:rPr>
                        <a:t>خليفة </a:t>
                      </a:r>
                      <a:r>
                        <a:rPr lang="ar-EG" sz="1200" b="1" baseline="0" dirty="0" smtClean="0">
                          <a:latin typeface="Sakkal Majalla" panose="02000000000000000000" pitchFamily="2" charset="-78"/>
                          <a:cs typeface="Sakkal Majalla" panose="02000000000000000000" pitchFamily="2" charset="-78"/>
                        </a:rPr>
                        <a:t>إلى </a:t>
                      </a:r>
                      <a:r>
                        <a:rPr lang="ar-EG" sz="1200" b="1" baseline="0" dirty="0">
                          <a:latin typeface="Sakkal Majalla" panose="02000000000000000000" pitchFamily="2" charset="-78"/>
                          <a:cs typeface="Sakkal Majalla" panose="02000000000000000000" pitchFamily="2" charset="-78"/>
                        </a:rPr>
                        <a:t>المدرسة، لذا قرَّرَ زيارتَه كي يطمئن عليه.</a:t>
                      </a:r>
                    </a:p>
                    <a:p>
                      <a:pPr algn="r" rtl="1"/>
                      <a:r>
                        <a:rPr lang="ar-EG" sz="1200" b="1" baseline="0" dirty="0">
                          <a:latin typeface="Sakkal Majalla" panose="02000000000000000000" pitchFamily="2" charset="-78"/>
                          <a:cs typeface="Sakkal Majalla" panose="02000000000000000000" pitchFamily="2" charset="-78"/>
                        </a:rPr>
                        <a:t>كانت المفاجأةُ قاسِية حينما فُوجِئ بصديقه في الفراش، وقد كسرت ساقة، وهنا أخذ </a:t>
                      </a:r>
                      <a:r>
                        <a:rPr lang="ar-AE" sz="1200" b="1" baseline="0" dirty="0" smtClean="0">
                          <a:latin typeface="Sakkal Majalla" panose="02000000000000000000" pitchFamily="2" charset="-78"/>
                          <a:cs typeface="Sakkal Majalla" panose="02000000000000000000" pitchFamily="2" charset="-78"/>
                        </a:rPr>
                        <a:t>خليفة </a:t>
                      </a:r>
                      <a:r>
                        <a:rPr lang="ar-EG" sz="1200" b="1" baseline="0" dirty="0" smtClean="0">
                          <a:latin typeface="Sakkal Majalla" panose="02000000000000000000" pitchFamily="2" charset="-78"/>
                          <a:cs typeface="Sakkal Majalla" panose="02000000000000000000" pitchFamily="2" charset="-78"/>
                        </a:rPr>
                        <a:t>يقص </a:t>
                      </a:r>
                      <a:r>
                        <a:rPr lang="ar-EG" sz="1200" b="1" baseline="0" dirty="0">
                          <a:latin typeface="Sakkal Majalla" panose="02000000000000000000" pitchFamily="2" charset="-78"/>
                          <a:cs typeface="Sakkal Majalla" panose="02000000000000000000" pitchFamily="2" charset="-78"/>
                        </a:rPr>
                        <a:t>على صديقِه حمد ما حدث، لقد حاول عبور الشارعِ بدراجتِه، وظنَّ أنه سينجو ككل مرة، ، فُوجِئ بسيارة مسرعة تأتي من الطريق الآخرِ، فتصدمه وتكسر ساقه.</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0" baseline="0" dirty="0">
                        <a:latin typeface="+mn-lt"/>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0" baseline="0" dirty="0">
                        <a:latin typeface="+mn-lt"/>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0" baseline="0" dirty="0">
                        <a:latin typeface="+mn-lt"/>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0" baseline="0" dirty="0">
                        <a:latin typeface="+mn-lt"/>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0" baseline="0" dirty="0">
                        <a:latin typeface="+mn-lt"/>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0" baseline="0" dirty="0">
                        <a:latin typeface="+mn-lt"/>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0" baseline="0" dirty="0">
                        <a:latin typeface="+mn-lt"/>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21 January 2021</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sp>
        <p:nvSpPr>
          <p:cNvPr id="5" name="TextBox 4"/>
          <p:cNvSpPr txBox="1"/>
          <p:nvPr/>
        </p:nvSpPr>
        <p:spPr>
          <a:xfrm>
            <a:off x="6020447" y="4326621"/>
            <a:ext cx="3683345"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rtl="1">
              <a:defRPr/>
            </a:pPr>
            <a:r>
              <a:rPr lang="ar-AE" sz="1400" b="1" dirty="0">
                <a:solidFill>
                  <a:srgbClr val="FF0000"/>
                </a:solidFill>
                <a:latin typeface="Arial" panose="020B0604020202020204" pitchFamily="34" charset="0"/>
                <a:cs typeface="Arial" panose="020B0604020202020204" pitchFamily="34" charset="0"/>
              </a:rPr>
              <a:t>فيديو تعليمات عبور الطريق</a:t>
            </a:r>
          </a:p>
          <a:p>
            <a:pPr algn="ctr" rtl="1">
              <a:defRPr/>
            </a:pPr>
            <a:endParaRPr lang="ar-AE" sz="1400" b="1" dirty="0">
              <a:solidFill>
                <a:srgbClr val="FF0000"/>
              </a:solidFill>
              <a:latin typeface="Arial" panose="020B0604020202020204" pitchFamily="34" charset="0"/>
              <a:cs typeface="Arial" panose="020B0604020202020204" pitchFamily="34" charset="0"/>
            </a:endParaRPr>
          </a:p>
        </p:txBody>
      </p:sp>
      <p:sp>
        <p:nvSpPr>
          <p:cNvPr id="6" name="Rounded Rectangle 5"/>
          <p:cNvSpPr/>
          <p:nvPr/>
        </p:nvSpPr>
        <p:spPr>
          <a:xfrm>
            <a:off x="5356475" y="5053652"/>
            <a:ext cx="4687201" cy="4436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www.youtube.com/watch?v=3P3f1Z6l124</a:t>
            </a:r>
            <a:r>
              <a:rPr kumimoji="0" lang="ar-AE"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6"/>
          <p:cNvSpPr/>
          <p:nvPr/>
        </p:nvSpPr>
        <p:spPr>
          <a:xfrm>
            <a:off x="5356475" y="5701091"/>
            <a:ext cx="4687201" cy="4436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rtl="1"/>
            <a:r>
              <a:rPr lang="en-US" sz="1400" dirty="0">
                <a:solidFill>
                  <a:prstClr val="black"/>
                </a:solidFill>
                <a:latin typeface="Calibri" panose="020F0502020204030204"/>
                <a:hlinkClick r:id="rId4"/>
              </a:rPr>
              <a:t>https://www.youtube.com/watch?v=S81z-WVdVd</a:t>
            </a:r>
            <a:r>
              <a:rPr lang="en-US" sz="1400" dirty="0">
                <a:solidFill>
                  <a:prstClr val="black"/>
                </a:solidFill>
                <a:latin typeface="Calibri" panose="020F0502020204030204"/>
                <a:hlinkClick r:id="rId4"/>
              </a:rPr>
              <a:t>s</a:t>
            </a:r>
            <a:endParaRPr lang="ar-AE" sz="1400" dirty="0">
              <a:solidFill>
                <a:prstClr val="black"/>
              </a:solidFill>
              <a:latin typeface="Calibri" panose="020F0502020204030204"/>
            </a:endParaRPr>
          </a:p>
          <a:p>
            <a:pPr algn="ctr" rtl="1"/>
            <a:endParaRPr lang="ar-AE" sz="1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18326744"/>
              </p:ext>
            </p:extLst>
          </p:nvPr>
        </p:nvGraphicFramePr>
        <p:xfrm>
          <a:off x="212035" y="201390"/>
          <a:ext cx="11769196" cy="6477802"/>
        </p:xfrm>
        <a:graphic>
          <a:graphicData uri="http://schemas.openxmlformats.org/drawingml/2006/table">
            <a:tbl>
              <a:tblPr firstRow="1" bandRow="1">
                <a:tableStyleId>{5940675A-B579-460E-94D1-54222C63F5DA}</a:tableStyleId>
              </a:tblPr>
              <a:tblGrid>
                <a:gridCol w="10580522">
                  <a:extLst>
                    <a:ext uri="{9D8B030D-6E8A-4147-A177-3AD203B41FA5}">
                      <a16:colId xmlns:a16="http://schemas.microsoft.com/office/drawing/2014/main" xmlns="" val="20000"/>
                    </a:ext>
                  </a:extLst>
                </a:gridCol>
                <a:gridCol w="1188674">
                  <a:extLst>
                    <a:ext uri="{9D8B030D-6E8A-4147-A177-3AD203B41FA5}">
                      <a16:colId xmlns:a16="http://schemas.microsoft.com/office/drawing/2014/main" xmlns="" val="20001"/>
                    </a:ext>
                  </a:extLst>
                </a:gridCol>
              </a:tblGrid>
              <a:tr h="528764">
                <a:tc>
                  <a:txBody>
                    <a:bodyPr/>
                    <a:lstStyle/>
                    <a:p>
                      <a:pPr algn="r" rtl="1" fontAlgn="ctr"/>
                      <a:r>
                        <a:rPr lang="ar-AE" sz="1200" b="1" i="0" u="none" strike="noStrike" dirty="0">
                          <a:solidFill>
                            <a:srgbClr val="000000"/>
                          </a:solidFill>
                          <a:effectLst/>
                          <a:latin typeface="Sakkal Majalla" panose="02000000000000000000" pitchFamily="2" charset="-78"/>
                          <a:cs typeface="Sakkal Majalla" panose="02000000000000000000" pitchFamily="2" charset="-78"/>
                        </a:rPr>
                        <a:t>يتجنب عبور الطريق عند وجود سيارات عند تذكيره</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solidFill>
                            <a:schemeClr val="tx1"/>
                          </a:solidFill>
                          <a:latin typeface="Sakkal Majalla" panose="02000000000000000000" pitchFamily="2" charset="-78"/>
                          <a:cs typeface="Sakkal Majalla" panose="02000000000000000000" pitchFamily="2" charset="-78"/>
                        </a:rPr>
                        <a:t>الهدف</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478810">
                <a:tc>
                  <a:txBody>
                    <a:bodyPr/>
                    <a:lstStyle/>
                    <a:p>
                      <a:pPr algn="r" rtl="1"/>
                      <a:r>
                        <a:rPr lang="ar-SA" sz="1200" b="1" dirty="0">
                          <a:solidFill>
                            <a:schemeClr val="tx1"/>
                          </a:solidFill>
                          <a:latin typeface="Sakkal Majalla" panose="02000000000000000000" pitchFamily="2" charset="-78"/>
                          <a:cs typeface="Sakkal Majalla" panose="02000000000000000000" pitchFamily="2" charset="-78"/>
                        </a:rPr>
                        <a:t>انشطه</a:t>
                      </a:r>
                      <a:r>
                        <a:rPr lang="ar-SA" sz="1200" b="1" baseline="0" dirty="0">
                          <a:solidFill>
                            <a:schemeClr val="tx1"/>
                          </a:solidFill>
                          <a:latin typeface="Sakkal Majalla" panose="02000000000000000000" pitchFamily="2" charset="-78"/>
                          <a:cs typeface="Sakkal Majalla" panose="02000000000000000000" pitchFamily="2" charset="-78"/>
                        </a:rPr>
                        <a:t> مهارية</a:t>
                      </a:r>
                      <a:endParaRPr lang="ar-AE" sz="1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solidFill>
                            <a:schemeClr val="tx1"/>
                          </a:solidFill>
                          <a:latin typeface="Sakkal Majalla" panose="02000000000000000000" pitchFamily="2" charset="-78"/>
                          <a:cs typeface="Sakkal Majalla" panose="02000000000000000000" pitchFamily="2" charset="-78"/>
                        </a:rPr>
                        <a:t>المكونات </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5470228">
                <a:tc>
                  <a:txBody>
                    <a:bodyPr/>
                    <a:lstStyle/>
                    <a:p>
                      <a:pPr marL="0" indent="0" algn="r" rtl="1">
                        <a:buFont typeface="Arial" panose="020B0604020202020204" pitchFamily="34" charset="0"/>
                        <a:buNone/>
                      </a:pPr>
                      <a:r>
                        <a:rPr lang="ar-EG" sz="1200" b="1" kern="1200" baseline="0" dirty="0">
                          <a:solidFill>
                            <a:srgbClr val="FF0000"/>
                          </a:solidFill>
                          <a:latin typeface="Sakkal Majalla" panose="02000000000000000000" pitchFamily="2" charset="-78"/>
                          <a:ea typeface="+mn-ea"/>
                          <a:cs typeface="Sakkal Majalla" panose="02000000000000000000" pitchFamily="2" charset="-78"/>
                        </a:rPr>
                        <a:t> اولاً</a:t>
                      </a:r>
                      <a:r>
                        <a:rPr lang="ar-AE" sz="1200" b="1" kern="1200" baseline="0" dirty="0">
                          <a:solidFill>
                            <a:srgbClr val="FF0000"/>
                          </a:solidFill>
                          <a:latin typeface="Sakkal Majalla" panose="02000000000000000000" pitchFamily="2" charset="-78"/>
                          <a:ea typeface="+mn-ea"/>
                          <a:cs typeface="Sakkal Majalla" panose="02000000000000000000" pitchFamily="2" charset="-78"/>
                        </a:rPr>
                        <a:t>: </a:t>
                      </a:r>
                      <a:r>
                        <a:rPr lang="ar-EG" sz="1200" b="1" kern="1200" baseline="0" dirty="0">
                          <a:solidFill>
                            <a:srgbClr val="FF0000"/>
                          </a:solidFill>
                          <a:latin typeface="Sakkal Majalla" panose="02000000000000000000" pitchFamily="2" charset="-78"/>
                          <a:ea typeface="+mn-ea"/>
                          <a:cs typeface="Sakkal Majalla" panose="02000000000000000000" pitchFamily="2" charset="-78"/>
                        </a:rPr>
                        <a:t> نشاط تحف</a:t>
                      </a:r>
                      <a:r>
                        <a:rPr lang="ar-AE" sz="1200" b="1" kern="1200" baseline="0" dirty="0">
                          <a:solidFill>
                            <a:srgbClr val="FF0000"/>
                          </a:solidFill>
                          <a:latin typeface="Sakkal Majalla" panose="02000000000000000000" pitchFamily="2" charset="-78"/>
                          <a:ea typeface="+mn-ea"/>
                          <a:cs typeface="Sakkal Majalla" panose="02000000000000000000" pitchFamily="2" charset="-78"/>
                        </a:rPr>
                        <a:t>يزي</a:t>
                      </a:r>
                      <a:r>
                        <a:rPr lang="ar-EG" sz="1200" b="1" kern="1200" baseline="0" dirty="0">
                          <a:solidFill>
                            <a:srgbClr val="FF0000"/>
                          </a:solidFill>
                          <a:latin typeface="Sakkal Majalla" panose="02000000000000000000" pitchFamily="2" charset="-78"/>
                          <a:ea typeface="+mn-ea"/>
                          <a:cs typeface="Sakkal Majalla" panose="02000000000000000000" pitchFamily="2" charset="-78"/>
                        </a:rPr>
                        <a:t> :</a:t>
                      </a:r>
                      <a:endParaRPr lang="ar-AE" sz="1200" b="1" kern="1200" baseline="0" dirty="0">
                        <a:solidFill>
                          <a:srgbClr val="FF0000"/>
                        </a:solidFill>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r>
                        <a:rPr lang="ar-AE" sz="1200" b="1" kern="1200" baseline="0" dirty="0">
                          <a:solidFill>
                            <a:schemeClr val="tx1"/>
                          </a:solidFill>
                          <a:latin typeface="Sakkal Majalla" panose="02000000000000000000" pitchFamily="2" charset="-78"/>
                          <a:ea typeface="+mn-ea"/>
                          <a:cs typeface="Sakkal Majalla" panose="02000000000000000000" pitchFamily="2" charset="-78"/>
                        </a:rPr>
                        <a:t>قبل البدء في الهدف </a:t>
                      </a:r>
                      <a:r>
                        <a:rPr lang="ar-EG" sz="1200" b="1" kern="1200" baseline="0" dirty="0">
                          <a:solidFill>
                            <a:schemeClr val="tx1"/>
                          </a:solidFill>
                          <a:latin typeface="Sakkal Majalla" panose="02000000000000000000" pitchFamily="2" charset="-78"/>
                          <a:ea typeface="+mn-ea"/>
                          <a:cs typeface="Sakkal Majalla" panose="02000000000000000000" pitchFamily="2" charset="-78"/>
                        </a:rPr>
                        <a:t>تهيئة الاطفال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بجلوس الأطفال على السجادة.</a:t>
                      </a:r>
                    </a:p>
                    <a:p>
                      <a:pPr marL="0" indent="0" algn="r" rtl="1">
                        <a:buFont typeface="Arial" panose="020B0604020202020204" pitchFamily="34" charset="0"/>
                        <a:buNone/>
                      </a:pPr>
                      <a:r>
                        <a:rPr lang="ar-AE" sz="1200" b="1" kern="1200" baseline="0" dirty="0">
                          <a:solidFill>
                            <a:schemeClr val="tx1"/>
                          </a:solidFill>
                          <a:latin typeface="Sakkal Majalla" panose="02000000000000000000" pitchFamily="2" charset="-78"/>
                          <a:ea typeface="+mn-ea"/>
                          <a:cs typeface="Sakkal Majalla" panose="02000000000000000000" pitchFamily="2" charset="-78"/>
                        </a:rPr>
                        <a:t>تحضر المعلمة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البطاقات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وتشرح للطلاب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ماذا يوجد في كل بطاقة . </a:t>
                      </a: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وكيف يكون عبور الشارع بطريقة صحيحة.</a:t>
                      </a: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ar-AE" sz="1200" b="1" kern="1200" baseline="0" dirty="0" smtClean="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ar-AE" sz="1200" b="1" kern="1200" baseline="0" dirty="0" smtClean="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تقوم المعلمة بعمل بيئة مصغرة للشارع ( شارع – سيارات مختلفة الاحجام- مباني- اشخاص )</a:t>
                      </a:r>
                    </a:p>
                    <a:p>
                      <a:pPr marL="0" indent="0" algn="r" rtl="1">
                        <a:buFont typeface="Arial" panose="020B0604020202020204" pitchFamily="34" charset="0"/>
                        <a:buNone/>
                      </a:pP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تشرح المعلمة كيفية عبور الشارع  ومتى يتجنب عبور الشارع</a:t>
                      </a:r>
                    </a:p>
                    <a:p>
                      <a:pPr marL="0" indent="0" algn="r" rtl="1">
                        <a:buFont typeface="Arial" panose="020B0604020202020204" pitchFamily="34" charset="0"/>
                        <a:buNone/>
                      </a:pPr>
                      <a:endParaRPr lang="ar-AE" sz="1200" b="1" kern="1200" baseline="0" dirty="0" smtClean="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ar-AE" sz="1200" b="1" kern="1200" baseline="0" dirty="0" smtClean="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تقوم المعلمة بعمل بيئة للشاراع عن طريق (ان تجعل الاطفال يلبسون سيارات من الكراتين </a:t>
                      </a:r>
                    </a:p>
                    <a:p>
                      <a:pPr marL="0" indent="0" algn="r" rtl="1">
                        <a:buFont typeface="Arial" panose="020B0604020202020204" pitchFamily="34" charset="0"/>
                        <a:buNone/>
                      </a:pP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واخرين يعبرون الشارع )</a:t>
                      </a: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r>
                        <a:rPr lang="ar-EG" sz="1200" b="1" kern="1200" baseline="0" dirty="0">
                          <a:solidFill>
                            <a:schemeClr val="tx1"/>
                          </a:solidFill>
                          <a:latin typeface="Sakkal Majalla" panose="02000000000000000000" pitchFamily="2" charset="-78"/>
                          <a:ea typeface="+mn-ea"/>
                          <a:cs typeface="Sakkal Majalla" panose="02000000000000000000" pitchFamily="2" charset="-78"/>
                        </a:rPr>
                        <a:t> </a:t>
                      </a:r>
                      <a:endParaRPr lang="ar-SA" sz="1200" b="1" kern="1200" baseline="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algn="ctr" rtl="1"/>
                      <a:r>
                        <a:rPr lang="ar-AE" sz="1200" b="1" kern="1200" baseline="0" dirty="0">
                          <a:solidFill>
                            <a:schemeClr val="tx1"/>
                          </a:solidFill>
                          <a:latin typeface="Sakkal Majalla" panose="02000000000000000000" pitchFamily="2" charset="-78"/>
                          <a:ea typeface="+mn-ea"/>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Date Placeholder 8"/>
          <p:cNvSpPr>
            <a:spLocks noGrp="1"/>
          </p:cNvSpPr>
          <p:nvPr>
            <p:ph type="dt" sz="half" idx="10"/>
          </p:nvPr>
        </p:nvSpPr>
        <p:spPr/>
        <p:txBody>
          <a:bodyPr/>
          <a:lstStyle/>
          <a:p>
            <a:fld id="{00FA42EF-3AAD-44DC-B736-900FDC7B54C3}" type="datetime3">
              <a:rPr lang="en-US" smtClean="0"/>
              <a:t>21 January 2021</a:t>
            </a:fld>
            <a:endParaRPr lang="en-GB"/>
          </a:p>
        </p:txBody>
      </p:sp>
      <p:sp>
        <p:nvSpPr>
          <p:cNvPr id="10" name="Slide Number Placeholder 9"/>
          <p:cNvSpPr>
            <a:spLocks noGrp="1"/>
          </p:cNvSpPr>
          <p:nvPr>
            <p:ph type="sldNum" sz="quarter" idx="12"/>
          </p:nvPr>
        </p:nvSpPr>
        <p:spPr/>
        <p:txBody>
          <a:bodyPr/>
          <a:lstStyle/>
          <a:p>
            <a:fld id="{60F9F505-338F-4A63-8E60-F3E66EC2060F}" type="slidenum">
              <a:rPr lang="en-GB" smtClean="0"/>
              <a:t>3</a:t>
            </a:fld>
            <a:endParaRPr lang="en-GB"/>
          </a:p>
        </p:txBody>
      </p:sp>
      <p:pic>
        <p:nvPicPr>
          <p:cNvPr id="4" name="Picture 3">
            <a:extLst>
              <a:ext uri="{FF2B5EF4-FFF2-40B4-BE49-F238E27FC236}">
                <a16:creationId xmlns:a16="http://schemas.microsoft.com/office/drawing/2014/main" xmlns="" id="{6E36A571-FB68-45DF-859D-4189DF085263}"/>
              </a:ext>
            </a:extLst>
          </p:cNvPr>
          <p:cNvPicPr>
            <a:picLocks noChangeAspect="1"/>
          </p:cNvPicPr>
          <p:nvPr/>
        </p:nvPicPr>
        <p:blipFill rotWithShape="1">
          <a:blip r:embed="rId3"/>
          <a:srcRect r="63866" b="51153"/>
          <a:stretch/>
        </p:blipFill>
        <p:spPr>
          <a:xfrm>
            <a:off x="4421454" y="1524449"/>
            <a:ext cx="973491" cy="924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xmlns="" id="{2ABB97C3-0ED2-4E86-AF61-EE3CDBAA9847}"/>
              </a:ext>
            </a:extLst>
          </p:cNvPr>
          <p:cNvPicPr>
            <a:picLocks noChangeAspect="1"/>
          </p:cNvPicPr>
          <p:nvPr/>
        </p:nvPicPr>
        <p:blipFill rotWithShape="1">
          <a:blip r:embed="rId3"/>
          <a:srcRect l="41835" r="27400" b="52168"/>
          <a:stretch/>
        </p:blipFill>
        <p:spPr>
          <a:xfrm>
            <a:off x="5715181" y="1524450"/>
            <a:ext cx="1011817" cy="924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xmlns="" id="{BB70F14D-666B-47F1-9AEB-0913D076BCD6}"/>
              </a:ext>
            </a:extLst>
          </p:cNvPr>
          <p:cNvPicPr>
            <a:picLocks noChangeAspect="1"/>
          </p:cNvPicPr>
          <p:nvPr/>
        </p:nvPicPr>
        <p:blipFill rotWithShape="1">
          <a:blip r:embed="rId3"/>
          <a:srcRect l="-279" t="50166" r="64145" b="987"/>
          <a:stretch/>
        </p:blipFill>
        <p:spPr>
          <a:xfrm>
            <a:off x="384234" y="1557269"/>
            <a:ext cx="1081084" cy="858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xmlns="" id="{CB5C2474-2F00-4FF5-99D7-19DC1C7446E2}"/>
              </a:ext>
            </a:extLst>
          </p:cNvPr>
          <p:cNvPicPr>
            <a:picLocks noChangeAspect="1"/>
          </p:cNvPicPr>
          <p:nvPr/>
        </p:nvPicPr>
        <p:blipFill rotWithShape="1">
          <a:blip r:embed="rId3"/>
          <a:srcRect l="65757" t="45494" r="2826" b="5659"/>
          <a:stretch/>
        </p:blipFill>
        <p:spPr>
          <a:xfrm>
            <a:off x="3051117" y="1524449"/>
            <a:ext cx="1011817" cy="924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xmlns="" id="{948A7E9C-DF85-4155-8FEB-878A911C0E24}"/>
              </a:ext>
            </a:extLst>
          </p:cNvPr>
          <p:cNvPicPr>
            <a:picLocks noChangeAspect="1"/>
          </p:cNvPicPr>
          <p:nvPr/>
        </p:nvPicPr>
        <p:blipFill rotWithShape="1">
          <a:blip r:embed="rId3"/>
          <a:srcRect l="34998" t="47617" r="35644" b="3536"/>
          <a:stretch/>
        </p:blipFill>
        <p:spPr>
          <a:xfrm>
            <a:off x="1750899" y="1524449"/>
            <a:ext cx="979982" cy="924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7251539" y="4616370"/>
            <a:ext cx="2321930" cy="1399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stretch>
            <a:fillRect/>
          </a:stretch>
        </p:blipFill>
        <p:spPr>
          <a:xfrm>
            <a:off x="573859" y="3025171"/>
            <a:ext cx="2207452" cy="1481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6"/>
          <a:stretch>
            <a:fillRect/>
          </a:stretch>
        </p:blipFill>
        <p:spPr>
          <a:xfrm>
            <a:off x="4925258" y="3921185"/>
            <a:ext cx="1743987" cy="2617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7"/>
          <a:stretch>
            <a:fillRect/>
          </a:stretch>
        </p:blipFill>
        <p:spPr>
          <a:xfrm>
            <a:off x="1836740" y="4892375"/>
            <a:ext cx="2428753" cy="1366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8067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10532414"/>
              </p:ext>
            </p:extLst>
          </p:nvPr>
        </p:nvGraphicFramePr>
        <p:xfrm>
          <a:off x="193963" y="356469"/>
          <a:ext cx="11804073" cy="6071151"/>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xmlns="" val="20000"/>
                    </a:ext>
                  </a:extLst>
                </a:gridCol>
                <a:gridCol w="970618">
                  <a:extLst>
                    <a:ext uri="{9D8B030D-6E8A-4147-A177-3AD203B41FA5}">
                      <a16:colId xmlns:a16="http://schemas.microsoft.com/office/drawing/2014/main" xmlns="" val="20001"/>
                    </a:ext>
                  </a:extLst>
                </a:gridCol>
              </a:tblGrid>
              <a:tr h="3278084">
                <a:tc>
                  <a:txBody>
                    <a:bodyPr/>
                    <a:lstStyle/>
                    <a:p>
                      <a:pPr algn="r" rtl="1"/>
                      <a:r>
                        <a:rPr lang="ar-AE" sz="1200" b="1" u="none" baseline="0" dirty="0">
                          <a:solidFill>
                            <a:srgbClr val="FF0000"/>
                          </a:solidFill>
                          <a:latin typeface="Sakkal Majalla" panose="02000000000000000000" pitchFamily="2" charset="-78"/>
                          <a:cs typeface="Sakkal Majalla" panose="02000000000000000000" pitchFamily="2" charset="-78"/>
                        </a:rPr>
                        <a:t>ال</a:t>
                      </a:r>
                      <a:r>
                        <a:rPr lang="ar-EG" sz="1200" b="1" u="none" baseline="0" dirty="0">
                          <a:solidFill>
                            <a:srgbClr val="FF0000"/>
                          </a:solidFill>
                          <a:latin typeface="Sakkal Majalla" panose="02000000000000000000" pitchFamily="2" charset="-78"/>
                          <a:cs typeface="Sakkal Majalla" panose="02000000000000000000" pitchFamily="2" charset="-78"/>
                        </a:rPr>
                        <a:t>نشاط  الفنى :- </a:t>
                      </a:r>
                    </a:p>
                    <a:p>
                      <a:pPr algn="r" rtl="1"/>
                      <a:r>
                        <a:rPr lang="ar-AE" sz="1200" b="1" u="none" baseline="0" dirty="0">
                          <a:solidFill>
                            <a:schemeClr val="tx1"/>
                          </a:solidFill>
                          <a:latin typeface="Sakkal Majalla" panose="02000000000000000000" pitchFamily="2" charset="-78"/>
                          <a:cs typeface="Sakkal Majalla" panose="02000000000000000000" pitchFamily="2" charset="-78"/>
                        </a:rPr>
                        <a:t>عمل لوحه (الحذر على الطريق </a:t>
                      </a:r>
                      <a:r>
                        <a:rPr lang="ar-AE" sz="1200" b="1" u="none" baseline="0" dirty="0" smtClean="0">
                          <a:solidFill>
                            <a:schemeClr val="tx1"/>
                          </a:solidFill>
                          <a:latin typeface="Sakkal Majalla" panose="02000000000000000000" pitchFamily="2" charset="-78"/>
                          <a:cs typeface="Sakkal Majalla" panose="02000000000000000000" pitchFamily="2" charset="-78"/>
                        </a:rPr>
                        <a:t>) بادوات موجود في البيئة</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endParaRPr lang="ar-EG" sz="1200" b="1" u="none" baseline="0" dirty="0">
                        <a:solidFill>
                          <a:srgbClr val="FF0000"/>
                        </a:solidFill>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الرياضي:  </a:t>
                      </a:r>
                    </a:p>
                    <a:p>
                      <a:pPr algn="r" rtl="1"/>
                      <a:r>
                        <a:rPr lang="ar-AE" sz="1200" b="1" u="none" baseline="0" dirty="0">
                          <a:solidFill>
                            <a:schemeClr val="tx1"/>
                          </a:solidFill>
                          <a:latin typeface="Sakkal Majalla" panose="02000000000000000000" pitchFamily="2" charset="-78"/>
                          <a:cs typeface="Sakkal Majalla" panose="02000000000000000000" pitchFamily="2" charset="-78"/>
                        </a:rPr>
                        <a:t>عمل نشاط تمثيلي، حيث يقوم المعلم بالطلب تمثيل طريقة عبور الشارع.</a:t>
                      </a:r>
                    </a:p>
                    <a:p>
                      <a:pPr algn="r" rtl="1"/>
                      <a:endParaRPr lang="ar-EG" sz="1200" b="1" u="none" baseline="0" dirty="0">
                        <a:solidFill>
                          <a:schemeClr val="tx1"/>
                        </a:solidFill>
                        <a:latin typeface="Sakkal Majalla" panose="02000000000000000000" pitchFamily="2" charset="-78"/>
                        <a:cs typeface="Sakkal Majalla" panose="02000000000000000000" pitchFamily="2" charset="-78"/>
                      </a:endParaRPr>
                    </a:p>
                    <a:p>
                      <a:pPr algn="r" rtl="1"/>
                      <a:r>
                        <a:rPr lang="ar-EG" sz="1200" b="1" u="none" baseline="0" dirty="0">
                          <a:solidFill>
                            <a:schemeClr val="tx1"/>
                          </a:solidFill>
                          <a:latin typeface="Sakkal Majalla" panose="02000000000000000000" pitchFamily="2" charset="-78"/>
                          <a:cs typeface="Sakkal Majalla" panose="02000000000000000000" pitchFamily="2" charset="-78"/>
                        </a:rPr>
                        <a:t> </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r>
                        <a:rPr lang="ar-AE" sz="1200" b="1" u="none" baseline="0" dirty="0">
                          <a:solidFill>
                            <a:schemeClr val="tx1"/>
                          </a:solidFill>
                          <a:latin typeface="Sakkal Majalla" panose="02000000000000000000" pitchFamily="2" charset="-78"/>
                          <a:cs typeface="Sakkal Majalla" panose="02000000000000000000" pitchFamily="2" charset="-78"/>
                        </a:rPr>
                        <a:t> </a:t>
                      </a:r>
                      <a:r>
                        <a:rPr lang="ar-AE" sz="1200" b="1" u="none" baseline="0" dirty="0">
                          <a:solidFill>
                            <a:srgbClr val="FF0000"/>
                          </a:solidFill>
                          <a:latin typeface="Sakkal Majalla" panose="02000000000000000000" pitchFamily="2" charset="-78"/>
                          <a:cs typeface="Sakkal Majalla" panose="02000000000000000000" pitchFamily="2" charset="-78"/>
                        </a:rPr>
                        <a:t>النشاط الموسيقى:</a:t>
                      </a:r>
                    </a:p>
                    <a:p>
                      <a:pPr marL="0" indent="0" algn="r" rtl="1">
                        <a:buFont typeface="+mj-lt"/>
                        <a:buNone/>
                      </a:pPr>
                      <a:endParaRPr lang="ar-AE" sz="1200" b="1" baseline="0" dirty="0" smtClean="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r>
                        <a:rPr lang="en-US" sz="1200" b="1" baseline="0" dirty="0" smtClean="0">
                          <a:solidFill>
                            <a:schemeClr val="tx1"/>
                          </a:solidFill>
                          <a:latin typeface="Sakkal Majalla" panose="02000000000000000000" pitchFamily="2" charset="-78"/>
                          <a:cs typeface="Sakkal Majalla" panose="02000000000000000000" pitchFamily="2" charset="-78"/>
                          <a:hlinkClick r:id="rId3"/>
                        </a:rPr>
                        <a:t>https://www.youtube.com/watch?v=aeIHDglqivs</a:t>
                      </a:r>
                      <a:endParaRPr lang="ar-AE" sz="1200" b="1" baseline="0" dirty="0" smtClean="0">
                        <a:solidFill>
                          <a:schemeClr val="tx1"/>
                        </a:solidFill>
                        <a:latin typeface="Sakkal Majalla" panose="02000000000000000000" pitchFamily="2" charset="-78"/>
                        <a:cs typeface="Sakkal Majalla" panose="02000000000000000000" pitchFamily="2" charset="-78"/>
                      </a:endParaRPr>
                    </a:p>
                    <a:p>
                      <a:pPr marL="0" indent="0" algn="r" rtl="1">
                        <a:buFont typeface="+mj-lt"/>
                        <a:buNone/>
                      </a:pPr>
                      <a:endParaRPr lang="ar-AE" sz="1200" b="1" baseline="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600" b="1" baseline="0" dirty="0">
                        <a:latin typeface="Sakkal Majalla" panose="02000000000000000000" pitchFamily="2" charset="-78"/>
                        <a:cs typeface="Sakkal Majalla" panose="02000000000000000000" pitchFamily="2" charset="-78"/>
                      </a:endParaRPr>
                    </a:p>
                    <a:p>
                      <a:pPr algn="ctr" rtl="1"/>
                      <a:r>
                        <a:rPr lang="ar-AE" sz="1600" b="1" baseline="0" dirty="0">
                          <a:latin typeface="Sakkal Majalla" panose="02000000000000000000" pitchFamily="2" charset="-78"/>
                          <a:cs typeface="Sakkal Majalla" panose="02000000000000000000" pitchFamily="2" charset="-78"/>
                        </a:rPr>
                        <a:t>دليل للمعلم</a:t>
                      </a:r>
                    </a:p>
                    <a:p>
                      <a:pPr algn="ctr" rtl="1"/>
                      <a:endParaRPr lang="ar-AE" sz="16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56257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حل ورقه العمل – طلب من الاهل متابعه الهدف </a:t>
                      </a:r>
                      <a:r>
                        <a:rPr lang="ar-AE" sz="1200" b="1" i="0" u="none" strike="noStrike" dirty="0">
                          <a:solidFill>
                            <a:srgbClr val="000000"/>
                          </a:solidFill>
                          <a:effectLst/>
                          <a:latin typeface="Sakkal Majalla" panose="02000000000000000000" pitchFamily="2" charset="-78"/>
                          <a:cs typeface="Sakkal Majalla" panose="02000000000000000000" pitchFamily="2" charset="-78"/>
                        </a:rPr>
                        <a:t>تجنب عبور الطريق عند وجود سيارات عند تذكيره. </a:t>
                      </a: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a:t>
                      </a: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الواجب المنزلي </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1450280">
                <a:tc>
                  <a:txBody>
                    <a:bodyPr/>
                    <a:lstStyle/>
                    <a:p>
                      <a:pPr algn="r" rtl="1"/>
                      <a:r>
                        <a:rPr lang="ar-AE" sz="1200" b="1" baseline="0" dirty="0">
                          <a:latin typeface="Sakkal Majalla" panose="02000000000000000000" pitchFamily="2" charset="-78"/>
                          <a:cs typeface="Sakkal Majalla" panose="02000000000000000000" pitchFamily="2" charset="-78"/>
                        </a:rPr>
                        <a:t>مجموعة تدريبات على الأيباد تتضمن</a:t>
                      </a:r>
                      <a:r>
                        <a:rPr lang="ar-EG" sz="1200" b="1" baseline="0" dirty="0">
                          <a:latin typeface="Sakkal Majalla" panose="02000000000000000000" pitchFamily="2" charset="-78"/>
                          <a:cs typeface="Sakkal Majalla" panose="02000000000000000000" pitchFamily="2" charset="-78"/>
                        </a:rPr>
                        <a:t> </a:t>
                      </a:r>
                      <a:r>
                        <a:rPr lang="ar-AE" sz="1200" b="1" baseline="0" dirty="0">
                          <a:latin typeface="Sakkal Majalla" panose="02000000000000000000" pitchFamily="2" charset="-78"/>
                          <a:cs typeface="Sakkal Majalla" panose="02000000000000000000" pitchFamily="2" charset="-78"/>
                        </a:rPr>
                        <a:t>ت</a:t>
                      </a:r>
                      <a:r>
                        <a:rPr lang="ar-EG" sz="1200" b="1" baseline="0" dirty="0">
                          <a:latin typeface="Sakkal Majalla" panose="02000000000000000000" pitchFamily="2" charset="-78"/>
                          <a:cs typeface="Sakkal Majalla" panose="02000000000000000000" pitchFamily="2" charset="-78"/>
                        </a:rPr>
                        <a:t>حميل بعض الألعاب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التي تحتوي على مهارات الامن والسلامة. </a:t>
                      </a:r>
                      <a:endParaRPr lang="en-US" sz="1200" b="1"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تمارين الكترونية</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6366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1" baseline="0" dirty="0">
                          <a:latin typeface="Sakkal Majalla" panose="02000000000000000000" pitchFamily="2" charset="-78"/>
                          <a:cs typeface="Sakkal Majalla" panose="02000000000000000000" pitchFamily="2" charset="-78"/>
                        </a:rPr>
                        <a:t>جيد </a:t>
                      </a:r>
                      <a:r>
                        <a:rPr lang="ar-AE" sz="1200" b="1" baseline="0" dirty="0">
                          <a:latin typeface="Sakkal Majalla" panose="02000000000000000000" pitchFamily="2" charset="-78"/>
                          <a:cs typeface="Sakkal Majalla" panose="02000000000000000000" pitchFamily="2" charset="-78"/>
                        </a:rPr>
                        <a:t>: ان </a:t>
                      </a:r>
                      <a:r>
                        <a:rPr lang="ar-AE" sz="1200" b="1" i="0" u="none" strike="noStrike" dirty="0">
                          <a:solidFill>
                            <a:srgbClr val="000000"/>
                          </a:solidFill>
                          <a:effectLst/>
                          <a:latin typeface="Sakkal Majalla" panose="02000000000000000000" pitchFamily="2" charset="-78"/>
                          <a:cs typeface="Sakkal Majalla" panose="02000000000000000000" pitchFamily="2" charset="-78"/>
                        </a:rPr>
                        <a:t>يتجنب عبور الطريق عند وجود سيارات عند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تذكيره 3/4</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متوسط </a:t>
                      </a:r>
                      <a:r>
                        <a:rPr lang="ar-AE" sz="1200" b="1" baseline="0" dirty="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ان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يتجنب عبور الطريق عند وجود سيارات عند تذكيره 2/4</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                  </a:t>
                      </a:r>
                      <a:r>
                        <a:rPr lang="ar-EG" sz="1200" b="1" baseline="0" dirty="0" smtClean="0">
                          <a:latin typeface="Sakkal Majalla" panose="02000000000000000000" pitchFamily="2" charset="-78"/>
                          <a:cs typeface="Sakkal Majalla" panose="02000000000000000000" pitchFamily="2" charset="-78"/>
                        </a:rPr>
                        <a:t>ضعيف  </a:t>
                      </a:r>
                      <a:r>
                        <a:rPr lang="ar-AE" sz="1200" b="1" baseline="0" dirty="0" smtClean="0">
                          <a:latin typeface="Sakkal Majalla" panose="02000000000000000000" pitchFamily="2" charset="-78"/>
                          <a:cs typeface="Sakkal Majalla" panose="02000000000000000000" pitchFamily="2" charset="-78"/>
                        </a:rPr>
                        <a:t>:ان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يتجنب عبور الطريق عند وجود سيارات عند تذكيره 1/4</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a:t>
                      </a:r>
                      <a:endParaRPr lang="ar-EG"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a:latin typeface="Sakkal Majalla" panose="02000000000000000000" pitchFamily="2" charset="-78"/>
                          <a:cs typeface="Sakkal Majalla" panose="02000000000000000000" pitchFamily="2" charset="-78"/>
                        </a:rPr>
                        <a:t>التقييم</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21 January 2021</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4</a:t>
            </a:fld>
            <a:endParaRPr lang="en-GB"/>
          </a:p>
        </p:txBody>
      </p:sp>
      <p:pic>
        <p:nvPicPr>
          <p:cNvPr id="2050" name="Picture 2" descr="الحذر على الطرق - lino">
            <a:extLst>
              <a:ext uri="{FF2B5EF4-FFF2-40B4-BE49-F238E27FC236}">
                <a16:creationId xmlns:a16="http://schemas.microsoft.com/office/drawing/2014/main" xmlns="" id="{83FEA0C1-A943-4321-B239-CFF5D6B8F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761" y="560051"/>
            <a:ext cx="2833701" cy="2125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01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360000">
            <a:off x="112083" y="1112301"/>
            <a:ext cx="4303093" cy="629267"/>
          </a:xfrm>
        </p:spPr>
        <p:txBody>
          <a:bodyPr>
            <a:normAutofit fontScale="90000"/>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800" dirty="0">
                <a:latin typeface="Sakkal Majalla" panose="02000000000000000000" pitchFamily="2" charset="-78"/>
                <a:cs typeface="Sakkal Majalla" panose="02000000000000000000" pitchFamily="2" charset="-78"/>
              </a:rPr>
              <a:t>يتجنب عبور الطريق عند وجود سيارات عند تذكيره</a:t>
            </a:r>
            <a:endParaRPr lang="ar-AE" sz="2800" b="1" i="0" u="none" strike="noStrike" dirty="0">
              <a:solidFill>
                <a:schemeClr val="tx1"/>
              </a:solidFill>
              <a:effectLst/>
              <a:latin typeface="Sakkal Majalla" panose="02000000000000000000" pitchFamily="2" charset="-78"/>
              <a:cs typeface="Sakkal Majalla" panose="02000000000000000000" pitchFamily="2" charset="-78"/>
            </a:endParaRPr>
          </a:p>
        </p:txBody>
      </p:sp>
      <p:sp>
        <p:nvSpPr>
          <p:cNvPr id="6" name="Text Placeholder 5">
            <a:extLst>
              <a:ext uri="{FF2B5EF4-FFF2-40B4-BE49-F238E27FC236}">
                <a16:creationId xmlns:a16="http://schemas.microsoft.com/office/drawing/2014/main" xmlns="" id="{FE58025A-9737-434D-AE90-0CC9E7990286}"/>
              </a:ext>
            </a:extLst>
          </p:cNvPr>
          <p:cNvSpPr>
            <a:spLocks noGrp="1"/>
          </p:cNvSpPr>
          <p:nvPr>
            <p:ph type="body" sz="quarter" idx="13"/>
          </p:nvPr>
        </p:nvSpPr>
        <p:spPr>
          <a:xfrm>
            <a:off x="748474" y="3429000"/>
            <a:ext cx="3913188" cy="2249488"/>
          </a:xfrm>
        </p:spPr>
        <p:txBody>
          <a:bodyPr>
            <a:normAutofit/>
          </a:bodyPr>
          <a:lstStyle/>
          <a:p>
            <a:pPr marL="0" indent="0" algn="r" rtl="1">
              <a:buNone/>
            </a:pPr>
            <a:r>
              <a:rPr lang="ar-EG" sz="1200" b="1" dirty="0">
                <a:latin typeface="Sakkal Majalla" panose="02000000000000000000" pitchFamily="2" charset="-78"/>
                <a:cs typeface="Sakkal Majalla" panose="02000000000000000000" pitchFamily="2" charset="-78"/>
              </a:rPr>
              <a:t>المهارات الداع</a:t>
            </a:r>
            <a:r>
              <a:rPr lang="ar-AE" sz="1200" b="1" dirty="0">
                <a:latin typeface="Sakkal Majalla" panose="02000000000000000000" pitchFamily="2" charset="-78"/>
                <a:cs typeface="Sakkal Majalla" panose="02000000000000000000" pitchFamily="2" charset="-78"/>
              </a:rPr>
              <a:t>مه:</a:t>
            </a:r>
            <a:endParaRPr lang="ar-EG" sz="1200" b="1" dirty="0">
              <a:latin typeface="Sakkal Majalla" panose="02000000000000000000" pitchFamily="2" charset="-78"/>
              <a:cs typeface="Sakkal Majalla" panose="02000000000000000000" pitchFamily="2" charset="-78"/>
            </a:endParaRPr>
          </a:p>
          <a:p>
            <a:pPr algn="r" rtl="1"/>
            <a:r>
              <a:rPr lang="ar-EG" sz="1200" b="1" dirty="0">
                <a:latin typeface="Sakkal Majalla" panose="02000000000000000000" pitchFamily="2" charset="-78"/>
                <a:cs typeface="Sakkal Majalla" panose="02000000000000000000" pitchFamily="2" charset="-78"/>
              </a:rPr>
              <a:t>مهارات الامن والسلامة</a:t>
            </a:r>
            <a:endParaRPr lang="ar-AE" sz="1200" b="1" dirty="0">
              <a:latin typeface="Sakkal Majalla" panose="02000000000000000000" pitchFamily="2" charset="-78"/>
              <a:cs typeface="Sakkal Majalla" panose="02000000000000000000" pitchFamily="2" charset="-78"/>
            </a:endParaRPr>
          </a:p>
          <a:p>
            <a:pPr algn="r" rtl="1"/>
            <a:r>
              <a:rPr lang="ar-EG" sz="1200" b="1" dirty="0">
                <a:latin typeface="Sakkal Majalla" panose="02000000000000000000" pitchFamily="2" charset="-78"/>
                <a:cs typeface="Sakkal Majalla" panose="02000000000000000000" pitchFamily="2" charset="-78"/>
              </a:rPr>
              <a:t>المهارات البصرية</a:t>
            </a:r>
          </a:p>
          <a:p>
            <a:pPr algn="r" rtl="1"/>
            <a:r>
              <a:rPr lang="ar-EG" sz="1200" b="1" dirty="0">
                <a:latin typeface="Sakkal Majalla" panose="02000000000000000000" pitchFamily="2" charset="-78"/>
                <a:cs typeface="Sakkal Majalla" panose="02000000000000000000" pitchFamily="2" charset="-78"/>
              </a:rPr>
              <a:t>المهارات السمعية </a:t>
            </a:r>
          </a:p>
          <a:p>
            <a:pPr algn="r" rtl="1"/>
            <a:r>
              <a:rPr lang="ar-EG" sz="1200" b="1" dirty="0">
                <a:latin typeface="Sakkal Majalla" panose="02000000000000000000" pitchFamily="2" charset="-78"/>
                <a:cs typeface="Sakkal Majalla" panose="02000000000000000000" pitchFamily="2" charset="-78"/>
              </a:rPr>
              <a:t>المهارات الحركية </a:t>
            </a:r>
          </a:p>
          <a:p>
            <a:pPr algn="r" rtl="1"/>
            <a:r>
              <a:rPr lang="ar-EG" sz="1200" b="1" dirty="0">
                <a:latin typeface="Sakkal Majalla" panose="02000000000000000000" pitchFamily="2" charset="-78"/>
                <a:cs typeface="Sakkal Majalla" panose="02000000000000000000" pitchFamily="2" charset="-78"/>
              </a:rPr>
              <a:t>المهارات الادراكية </a:t>
            </a:r>
          </a:p>
          <a:p>
            <a:pPr algn="r" rtl="1"/>
            <a:r>
              <a:rPr lang="ar-AE" sz="1200" b="1" dirty="0">
                <a:latin typeface="Sakkal Majalla" panose="02000000000000000000" pitchFamily="2" charset="-78"/>
                <a:cs typeface="Sakkal Majalla" panose="02000000000000000000" pitchFamily="2" charset="-78"/>
              </a:rPr>
              <a:t>مهاره الانتباه</a:t>
            </a:r>
          </a:p>
        </p:txBody>
      </p:sp>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p:txBody>
          <a:bodyPr/>
          <a:lstStyle/>
          <a:p>
            <a:fld id="{98C0CDE5-970C-4CC4-BF43-0DA127E73E82}" type="slidenum">
              <a:rPr lang="en-US" smtClean="0"/>
              <a:pPr/>
              <a:t>5</a:t>
            </a:fld>
            <a:endParaRPr lang="en-US" dirty="0"/>
          </a:p>
        </p:txBody>
      </p:sp>
      <p:sp>
        <p:nvSpPr>
          <p:cNvPr id="7" name="Date Placeholder 6"/>
          <p:cNvSpPr>
            <a:spLocks noGrp="1"/>
          </p:cNvSpPr>
          <p:nvPr>
            <p:ph type="dt" sz="half" idx="10"/>
          </p:nvPr>
        </p:nvSpPr>
        <p:spPr/>
        <p:txBody>
          <a:bodyPr/>
          <a:lstStyle/>
          <a:p>
            <a:fld id="{5B15B7AE-9453-41D7-AC83-A2E65FBBCAE4}" type="datetime3">
              <a:rPr lang="en-US" noProof="0" smtClean="0"/>
              <a:t>21 January 2021</a:t>
            </a:fld>
            <a:endParaRPr lang="en-US" noProof="0" dirty="0"/>
          </a:p>
        </p:txBody>
      </p:sp>
      <p:sp>
        <p:nvSpPr>
          <p:cNvPr id="8" name="Text Placeholder 7">
            <a:extLst>
              <a:ext uri="{FF2B5EF4-FFF2-40B4-BE49-F238E27FC236}">
                <a16:creationId xmlns:a16="http://schemas.microsoft.com/office/drawing/2014/main" xmlns="" id="{CE771D75-A3C9-4078-8557-78C98B91AB3C}"/>
              </a:ext>
            </a:extLst>
          </p:cNvPr>
          <p:cNvSpPr>
            <a:spLocks noGrp="1"/>
          </p:cNvSpPr>
          <p:nvPr>
            <p:ph type="body" idx="1"/>
          </p:nvPr>
        </p:nvSpPr>
        <p:spPr/>
        <p:txBody>
          <a:bodyPr/>
          <a:lstStyle/>
          <a:p>
            <a:pPr algn="ctr"/>
            <a:r>
              <a:rPr lang="ar-AE" dirty="0"/>
              <a:t>شارع – </a:t>
            </a:r>
            <a:r>
              <a:rPr lang="ar-AE" dirty="0" err="1"/>
              <a:t>سياره</a:t>
            </a:r>
            <a:endParaRPr lang="en-US" dirty="0"/>
          </a:p>
        </p:txBody>
      </p:sp>
      <p:pic>
        <p:nvPicPr>
          <p:cNvPr id="3074" name="Picture 2">
            <a:extLst>
              <a:ext uri="{FF2B5EF4-FFF2-40B4-BE49-F238E27FC236}">
                <a16:creationId xmlns:a16="http://schemas.microsoft.com/office/drawing/2014/main" xmlns="" id="{DD0A6833-7124-426B-A88B-CD750E8D1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5661">
            <a:off x="6579662" y="1342051"/>
            <a:ext cx="4243739"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01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صورة">
            <a:extLst>
              <a:ext uri="{FF2B5EF4-FFF2-40B4-BE49-F238E27FC236}">
                <a16:creationId xmlns:a16="http://schemas.microsoft.com/office/drawing/2014/main" xmlns="" id="{4E6F6926-5FAC-42B4-9194-393D6E03E6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026" t="2006" r="2203" b="11568"/>
          <a:stretch/>
        </p:blipFill>
        <p:spPr bwMode="auto">
          <a:xfrm>
            <a:off x="2284522" y="923276"/>
            <a:ext cx="3169329" cy="4099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الصورة">
            <a:extLst>
              <a:ext uri="{FF2B5EF4-FFF2-40B4-BE49-F238E27FC236}">
                <a16:creationId xmlns:a16="http://schemas.microsoft.com/office/drawing/2014/main" xmlns="" id="{588D7CD0-375A-4AF1-A0E0-305E29547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8" t="2007" r="51130" b="11569"/>
          <a:stretch/>
        </p:blipFill>
        <p:spPr bwMode="auto">
          <a:xfrm>
            <a:off x="6096000" y="923276"/>
            <a:ext cx="3169330" cy="4099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EED09E36-7D09-497B-9B11-B980C2F7BEEF}"/>
              </a:ext>
            </a:extLst>
          </p:cNvPr>
          <p:cNvSpPr>
            <a:spLocks noGrp="1"/>
          </p:cNvSpPr>
          <p:nvPr>
            <p:ph type="title"/>
          </p:nvPr>
        </p:nvSpPr>
        <p:spPr>
          <a:xfrm>
            <a:off x="4111752" y="5382175"/>
            <a:ext cx="3968496" cy="832104"/>
          </a:xfrm>
        </p:spPr>
        <p:txBody>
          <a:bodyPr/>
          <a:lstStyle/>
          <a:p>
            <a:pPr algn="ctr"/>
            <a:r>
              <a:rPr lang="ar-AE" dirty="0"/>
              <a:t>التعرف على السلوك الخاطئ والسلوك الصحيح</a:t>
            </a:r>
          </a:p>
        </p:txBody>
      </p:sp>
    </p:spTree>
    <p:extLst>
      <p:ext uri="{BB962C8B-B14F-4D97-AF65-F5344CB8AC3E}">
        <p14:creationId xmlns:p14="http://schemas.microsoft.com/office/powerpoint/2010/main" val="334336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FDD254E-C828-422A-89CA-A6259FF82D8E}"/>
              </a:ext>
            </a:extLst>
          </p:cNvPr>
          <p:cNvSpPr>
            <a:spLocks noGrp="1"/>
          </p:cNvSpPr>
          <p:nvPr>
            <p:ph type="sldNum" sz="quarter" idx="12"/>
          </p:nvPr>
        </p:nvSpPr>
        <p:spPr/>
        <p:txBody>
          <a:bodyPr/>
          <a:lstStyle/>
          <a:p>
            <a:fld id="{98C0CDE5-970C-4CC4-BF43-0DA127E73E82}" type="slidenum">
              <a:rPr lang="en-US" noProof="0" smtClean="0"/>
              <a:t>7</a:t>
            </a:fld>
            <a:endParaRPr lang="en-US" noProof="0" dirty="0"/>
          </a:p>
        </p:txBody>
      </p:sp>
      <p:pic>
        <p:nvPicPr>
          <p:cNvPr id="4098" name="Picture 2" descr="La maestra Linda : Educazione Stradale">
            <a:extLst>
              <a:ext uri="{FF2B5EF4-FFF2-40B4-BE49-F238E27FC236}">
                <a16:creationId xmlns:a16="http://schemas.microsoft.com/office/drawing/2014/main" xmlns="" id="{F369526F-9CCF-4A5B-BAAE-ED62C6E364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99" b="5418"/>
          <a:stretch/>
        </p:blipFill>
        <p:spPr bwMode="auto">
          <a:xfrm>
            <a:off x="1821807" y="1400496"/>
            <a:ext cx="4061723" cy="5320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Раскраска по правилам дорожного движения.">
            <a:extLst>
              <a:ext uri="{FF2B5EF4-FFF2-40B4-BE49-F238E27FC236}">
                <a16:creationId xmlns:a16="http://schemas.microsoft.com/office/drawing/2014/main" xmlns="" id="{4F3842B1-14C2-4405-8131-3CE157A13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628" y="1400496"/>
            <a:ext cx="4061723" cy="5300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EED09E36-7D09-497B-9B11-B980C2F7BEEF}"/>
              </a:ext>
            </a:extLst>
          </p:cNvPr>
          <p:cNvSpPr>
            <a:spLocks noGrp="1"/>
          </p:cNvSpPr>
          <p:nvPr>
            <p:ph type="title"/>
          </p:nvPr>
        </p:nvSpPr>
        <p:spPr>
          <a:xfrm>
            <a:off x="3961281" y="209288"/>
            <a:ext cx="3968496" cy="832104"/>
          </a:xfrm>
        </p:spPr>
        <p:txBody>
          <a:bodyPr/>
          <a:lstStyle/>
          <a:p>
            <a:pPr algn="ctr"/>
            <a:r>
              <a:rPr lang="ar-AE" dirty="0" smtClean="0"/>
              <a:t>تلوين السلوك الصحيح</a:t>
            </a:r>
            <a:endParaRPr lang="ar-AE" dirty="0"/>
          </a:p>
        </p:txBody>
      </p:sp>
    </p:spTree>
    <p:extLst>
      <p:ext uri="{BB962C8B-B14F-4D97-AF65-F5344CB8AC3E}">
        <p14:creationId xmlns:p14="http://schemas.microsoft.com/office/powerpoint/2010/main" val="117370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82782-6889-4B44-B838-A3EFF43DAD78}"/>
              </a:ext>
            </a:extLst>
          </p:cNvPr>
          <p:cNvSpPr>
            <a:spLocks noGrp="1"/>
          </p:cNvSpPr>
          <p:nvPr>
            <p:ph type="title"/>
          </p:nvPr>
        </p:nvSpPr>
        <p:spPr>
          <a:xfrm>
            <a:off x="3721227" y="5706808"/>
            <a:ext cx="3968496" cy="832104"/>
          </a:xfrm>
        </p:spPr>
        <p:txBody>
          <a:bodyPr/>
          <a:lstStyle/>
          <a:p>
            <a:pPr algn="ctr"/>
            <a:r>
              <a:rPr lang="ar-AE" dirty="0"/>
              <a:t>تلوين السلوك </a:t>
            </a:r>
            <a:r>
              <a:rPr lang="ar-AE" dirty="0" smtClean="0"/>
              <a:t>الخاطئ بالاحمر </a:t>
            </a:r>
            <a:r>
              <a:rPr lang="ar-AE" dirty="0"/>
              <a:t>والسلوك </a:t>
            </a:r>
            <a:r>
              <a:rPr lang="ar-AE" dirty="0" smtClean="0"/>
              <a:t>الصحيح بالاخضر</a:t>
            </a:r>
            <a:endParaRPr lang="ar-AE" dirty="0"/>
          </a:p>
        </p:txBody>
      </p:sp>
      <p:sp>
        <p:nvSpPr>
          <p:cNvPr id="3" name="Slide Number Placeholder 2">
            <a:extLst>
              <a:ext uri="{FF2B5EF4-FFF2-40B4-BE49-F238E27FC236}">
                <a16:creationId xmlns:a16="http://schemas.microsoft.com/office/drawing/2014/main" xmlns="" id="{67133CF2-1589-47BC-B3BF-50B34834C6F7}"/>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pic>
        <p:nvPicPr>
          <p:cNvPr id="5122" name="Picture 2">
            <a:extLst>
              <a:ext uri="{FF2B5EF4-FFF2-40B4-BE49-F238E27FC236}">
                <a16:creationId xmlns:a16="http://schemas.microsoft.com/office/drawing/2014/main" xmlns="" id="{B6B4383B-105F-410C-8D3A-D9D5F75BC7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81" b="11029"/>
          <a:stretch/>
        </p:blipFill>
        <p:spPr bwMode="auto">
          <a:xfrm>
            <a:off x="2874964" y="161925"/>
            <a:ext cx="5526086" cy="541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93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D9939-D269-44FF-8B02-9C6AB58D497C}"/>
              </a:ext>
            </a:extLst>
          </p:cNvPr>
          <p:cNvSpPr>
            <a:spLocks noGrp="1"/>
          </p:cNvSpPr>
          <p:nvPr>
            <p:ph type="title"/>
          </p:nvPr>
        </p:nvSpPr>
        <p:spPr/>
        <p:txBody>
          <a:bodyPr/>
          <a:lstStyle/>
          <a:p>
            <a:pPr algn="ctr"/>
            <a:r>
              <a:rPr lang="ar-AE" dirty="0"/>
              <a:t>تركيب البزل </a:t>
            </a:r>
          </a:p>
        </p:txBody>
      </p:sp>
      <p:sp>
        <p:nvSpPr>
          <p:cNvPr id="3" name="Slide Number Placeholder 2">
            <a:extLst>
              <a:ext uri="{FF2B5EF4-FFF2-40B4-BE49-F238E27FC236}">
                <a16:creationId xmlns:a16="http://schemas.microsoft.com/office/drawing/2014/main" xmlns="" id="{DE05A987-264C-47F3-925F-01DC545BDC24}"/>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pic>
        <p:nvPicPr>
          <p:cNvPr id="6146" name="Picture 2">
            <a:extLst>
              <a:ext uri="{FF2B5EF4-FFF2-40B4-BE49-F238E27FC236}">
                <a16:creationId xmlns:a16="http://schemas.microsoft.com/office/drawing/2014/main" xmlns="" id="{228C1BE9-512E-483B-8A4F-5849F11263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02"/>
          <a:stretch/>
        </p:blipFill>
        <p:spPr bwMode="auto">
          <a:xfrm>
            <a:off x="3882149" y="133350"/>
            <a:ext cx="4118851" cy="503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309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72EED42B-3B47-45C2-9F50-0B4533C0F1E3}">
  <ds:schemaRef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0860e916-1933-4f54-bf75-902e7a9d18bb"/>
    <ds:schemaRef ds:uri="http://schemas.microsoft.com/office/infopath/2007/PartnerControls"/>
    <ds:schemaRef ds:uri="c1803469-1359-4921-b8b2-4aa11e6de6e4"/>
    <ds:schemaRef ds:uri="http://www.w3.org/XML/1998/namespace"/>
    <ds:schemaRef ds:uri="http://purl.org/dc/dcmitype/"/>
  </ds:schemaRefs>
</ds:datastoreItem>
</file>

<file path=customXml/itemProps3.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9457</TotalTime>
  <Words>591</Words>
  <Application>Microsoft Office PowerPoint</Application>
  <PresentationFormat>Widescreen</PresentationFormat>
  <Paragraphs>112</Paragraphs>
  <Slides>10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Franklin Gothic Book</vt:lpstr>
      <vt:lpstr>Sakkal Majalla</vt:lpstr>
      <vt:lpstr>Times New Roman</vt:lpstr>
      <vt:lpstr>Office Theme</vt:lpstr>
      <vt:lpstr>1_Office Theme</vt:lpstr>
      <vt:lpstr>المجال :مهارات الامن والسلامة الهدف :يتجنب عبور الطريق عند وجود سيارات عند تذكيره</vt:lpstr>
      <vt:lpstr>PowerPoint Presentation</vt:lpstr>
      <vt:lpstr>PowerPoint Presentation</vt:lpstr>
      <vt:lpstr>PowerPoint Presentation</vt:lpstr>
      <vt:lpstr>يتجنب عبور الطريق عند وجود سيارات عند تذكيره</vt:lpstr>
      <vt:lpstr>التعرف على السلوك الخاطئ والسلوك الصحيح</vt:lpstr>
      <vt:lpstr>تلوين السلوك الصحيح</vt:lpstr>
      <vt:lpstr>تلوين السلوك الخاطئ بالاحمر والسلوك الصحيح بالاخضر</vt:lpstr>
      <vt:lpstr>تركيب البزل </vt:lpstr>
      <vt:lpstr>لعبة الشارع بأمان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Microsoft account</cp:lastModifiedBy>
  <cp:revision>275</cp:revision>
  <dcterms:created xsi:type="dcterms:W3CDTF">2020-07-26T19:33:45Z</dcterms:created>
  <dcterms:modified xsi:type="dcterms:W3CDTF">2021-01-21T06:25:19Z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