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3"/>
  </p:notesMasterIdLst>
  <p:sldIdLst>
    <p:sldId id="267" r:id="rId5"/>
    <p:sldId id="275" r:id="rId6"/>
    <p:sldId id="276" r:id="rId7"/>
    <p:sldId id="277" r:id="rId8"/>
    <p:sldId id="278" r:id="rId9"/>
    <p:sldId id="286" r:id="rId10"/>
    <p:sldId id="288" r:id="rId11"/>
    <p:sldId id="28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79" y="24"/>
      </p:cViewPr>
      <p:guideLst/>
    </p:cSldViewPr>
  </p:slideViewPr>
  <p:notesTextViewPr>
    <p:cViewPr>
      <p:scale>
        <a:sx n="1" d="1"/>
        <a:sy n="1" d="1"/>
      </p:scale>
      <p:origin x="0" y="0"/>
    </p:cViewPr>
  </p:notesTextViewPr>
  <p:notesViewPr>
    <p:cSldViewPr snapToGrid="0">
      <p:cViewPr varScale="1">
        <p:scale>
          <a:sx n="50" d="100"/>
          <a:sy n="50" d="100"/>
        </p:scale>
        <p:origin x="2640"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284D9-1D4B-468A-A010-F649C632A758}" type="datetimeFigureOut">
              <a:rPr lang="en-US" smtClean="0"/>
              <a:t>1/13/2021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7DD44-B744-42AC-B498-54EF3C6033B8}" type="slidenum">
              <a:rPr lang="en-US" smtClean="0"/>
              <a:t>‹#›</a:t>
            </a:fld>
            <a:endParaRPr lang="en-US"/>
          </a:p>
        </p:txBody>
      </p:sp>
    </p:spTree>
    <p:extLst>
      <p:ext uri="{BB962C8B-B14F-4D97-AF65-F5344CB8AC3E}">
        <p14:creationId xmlns:p14="http://schemas.microsoft.com/office/powerpoint/2010/main" val="3138303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817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7237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148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0F5DDA-372B-43CF-86FE-C9B6645BBCC7}" type="datetime3">
              <a:rPr lang="en-US" smtClean="0"/>
              <a:t>13 January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853342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52F16D-244F-47C2-842A-9317BC736D29}" type="datetime3">
              <a:rPr lang="en-US" smtClean="0"/>
              <a:t>13 January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203488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1A787B-4AB8-4174-BC68-AD1479FF75F2}" type="datetime3">
              <a:rPr lang="en-US" smtClean="0"/>
              <a:t>13 January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127966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xmlns=""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xmlns=""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xmlns=""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xmlns=""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xmlns=""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xmlns=""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xmlns=""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xmlns=""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xmlns=""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xmlns=""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xmlns=""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xmlns=""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xmlns=""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xmlns=""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xmlns=""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xmlns=""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796671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xmlns=""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xmlns=""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xmlns=""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xmlns=""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xmlns=""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xmlns=""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xmlns=""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xmlns=""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xmlns=""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xmlns=""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xmlns=""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2159889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xmlns=""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xmlns=""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xmlns=""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xmlns=""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xmlns=""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xmlns=""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xmlns=""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xmlns=""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xmlns=""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xmlns=""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xmlns=""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xmlns=""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xmlns=""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xmlns=""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xmlns=""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xmlns=""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xmlns=""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a16="http://schemas.microsoft.com/office/drawing/2014/main" xmlns=""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3460995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2998D2-4126-411A-8949-6F4D826F56A2}" type="datetime3">
              <a:rPr lang="en-US" smtClean="0"/>
              <a:t>13 January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715948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665BA1-66C5-4C23-B9BA-F1EDD450FA3F}" type="datetime3">
              <a:rPr lang="en-US" smtClean="0"/>
              <a:t>13 January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2531976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4F4428-25CE-497A-9941-367C16ECCEA0}" type="datetime3">
              <a:rPr lang="en-US" smtClean="0"/>
              <a:t>13 January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16557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A53F8D-8F5F-4D98-B67F-54B571C7FB47}" type="datetime3">
              <a:rPr lang="en-US" smtClean="0"/>
              <a:t>13 January 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522863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6C29FF-CCF6-46F0-B460-CA0EFD3579DE}" type="datetime3">
              <a:rPr lang="en-US" smtClean="0"/>
              <a:t>13 January 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305190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AE4715-3104-467E-A5F5-3DDF7E4FA2A3}" type="datetime3">
              <a:rPr lang="en-US" smtClean="0"/>
              <a:t>13 January 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2085898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73F583-97E1-40F8-841A-DA31DC16C36F}" type="datetime3">
              <a:rPr lang="en-US" smtClean="0"/>
              <a:t>13 January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813189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6A5538-93A8-4427-B2D0-69F246BC64D3}" type="datetime3">
              <a:rPr lang="en-US" smtClean="0"/>
              <a:t>13 January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432530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6487B0-7C3C-4749-A2B6-DB540BDFBDD3}" type="datetime3">
              <a:rPr lang="en-US" smtClean="0"/>
              <a:t>13 January 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8585A-9C13-4586-A4AB-6DF698F2DFD9}" type="slidenum">
              <a:rPr lang="en-US" smtClean="0"/>
              <a:t>‹#›</a:t>
            </a:fld>
            <a:endParaRPr lang="en-US"/>
          </a:p>
        </p:txBody>
      </p:sp>
    </p:spTree>
    <p:extLst>
      <p:ext uri="{BB962C8B-B14F-4D97-AF65-F5344CB8AC3E}">
        <p14:creationId xmlns:p14="http://schemas.microsoft.com/office/powerpoint/2010/main" val="4197963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 id="2147483676" r:id="rId13"/>
    <p:sldLayoutId id="2147483677" r:id="rId14"/>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3yKKpH7tOrU"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youtube.com/watch?v=499M2Yu0e2k"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ordwall.net/ar/resource/1990941/%D8%A7%D9%84%D8%A7%D8%AA%D8%AC%D8%A7%D9%87%D8%A7%D8%AA"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Kids on Desk Looking at Notebook">
            <a:extLst>
              <a:ext uri="{FF2B5EF4-FFF2-40B4-BE49-F238E27FC236}">
                <a16:creationId xmlns:a16="http://schemas.microsoft.com/office/drawing/2014/main" xmlns="" id="{F1EACC03-9DC7-4C77-9BAE-11CBF767B58D}"/>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a:stretch/>
        </p:blipFill>
        <p:spPr/>
      </p:pic>
      <p:sp>
        <p:nvSpPr>
          <p:cNvPr id="2" name="Title 1">
            <a:extLst>
              <a:ext uri="{FF2B5EF4-FFF2-40B4-BE49-F238E27FC236}">
                <a16:creationId xmlns:a16="http://schemas.microsoft.com/office/drawing/2014/main" xmlns="" id="{2FF535A0-9A52-40AD-972C-D0F96C905295}"/>
              </a:ext>
            </a:extLst>
          </p:cNvPr>
          <p:cNvSpPr>
            <a:spLocks noGrp="1"/>
          </p:cNvSpPr>
          <p:nvPr>
            <p:ph type="ctrTitle"/>
          </p:nvPr>
        </p:nvSpPr>
        <p:spPr/>
        <p:txBody>
          <a:bodyPr>
            <a:normAutofit/>
          </a:bodyPr>
          <a:lstStyle/>
          <a:p>
            <a:pPr algn="ctr" rtl="1"/>
            <a:r>
              <a:rPr lang="ar-AE" sz="2800" dirty="0">
                <a:latin typeface="Arial" panose="020B0604020202020204" pitchFamily="34" charset="0"/>
                <a:cs typeface="Arial" panose="020B0604020202020204" pitchFamily="34" charset="0"/>
              </a:rPr>
              <a:t>يذكر  6أتجاهات ( فوق- تحت - يمين -يسار- أمام - خلف )</a:t>
            </a:r>
            <a:endParaRPr lang="ru-RU" sz="28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xmlns="" id="{5A81143F-FBEE-4565-886D-08852310C84F}"/>
              </a:ext>
            </a:extLst>
          </p:cNvPr>
          <p:cNvSpPr>
            <a:spLocks noGrp="1"/>
          </p:cNvSpPr>
          <p:nvPr>
            <p:ph type="subTitle" idx="1"/>
          </p:nvPr>
        </p:nvSpPr>
        <p:spPr/>
        <p:txBody>
          <a:bodyPr/>
          <a:lstStyle/>
          <a:p>
            <a:pPr algn="ctr" rtl="1"/>
            <a:r>
              <a:rPr lang="ar-AE" dirty="0">
                <a:latin typeface="Arial" panose="020B0604020202020204" pitchFamily="34" charset="0"/>
                <a:cs typeface="Arial" panose="020B0604020202020204" pitchFamily="34" charset="0"/>
              </a:rPr>
              <a:t>مقدم الهدف: سحر محمد الحوسني</a:t>
            </a:r>
            <a:endParaRPr lang="ru-RU"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clrChange>
              <a:clrFrom>
                <a:srgbClr val="FFFCFF"/>
              </a:clrFrom>
              <a:clrTo>
                <a:srgbClr val="FFFCFF">
                  <a:alpha val="0"/>
                </a:srgbClr>
              </a:clrTo>
            </a:clrChange>
            <a:extLst>
              <a:ext uri="{28A0092B-C50C-407E-A947-70E740481C1C}">
                <a14:useLocalDpi xmlns:a14="http://schemas.microsoft.com/office/drawing/2010/main" val="0"/>
              </a:ext>
            </a:extLst>
          </a:blip>
          <a:stretch>
            <a:fillRect/>
          </a:stretch>
        </p:blipFill>
        <p:spPr>
          <a:xfrm rot="798864">
            <a:off x="9695101" y="503793"/>
            <a:ext cx="1124804" cy="971217"/>
          </a:xfrm>
          <a:prstGeom prst="rect">
            <a:avLst/>
          </a:prstGeom>
        </p:spPr>
      </p:pic>
    </p:spTree>
    <p:extLst>
      <p:ext uri="{BB962C8B-B14F-4D97-AF65-F5344CB8AC3E}">
        <p14:creationId xmlns:p14="http://schemas.microsoft.com/office/powerpoint/2010/main" val="2243528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02275615"/>
              </p:ext>
            </p:extLst>
          </p:nvPr>
        </p:nvGraphicFramePr>
        <p:xfrm>
          <a:off x="154004" y="224444"/>
          <a:ext cx="11906451" cy="6416501"/>
        </p:xfrm>
        <a:graphic>
          <a:graphicData uri="http://schemas.openxmlformats.org/drawingml/2006/table">
            <a:tbl>
              <a:tblPr firstRow="1" bandRow="1">
                <a:tableStyleId>{5940675A-B579-460E-94D1-54222C63F5DA}</a:tableStyleId>
              </a:tblPr>
              <a:tblGrid>
                <a:gridCol w="4298430">
                  <a:extLst>
                    <a:ext uri="{9D8B030D-6E8A-4147-A177-3AD203B41FA5}">
                      <a16:colId xmlns:a16="http://schemas.microsoft.com/office/drawing/2014/main" xmlns="" val="20000"/>
                    </a:ext>
                  </a:extLst>
                </a:gridCol>
                <a:gridCol w="3413704">
                  <a:extLst>
                    <a:ext uri="{9D8B030D-6E8A-4147-A177-3AD203B41FA5}">
                      <a16:colId xmlns:a16="http://schemas.microsoft.com/office/drawing/2014/main" xmlns="" val="2032493190"/>
                    </a:ext>
                  </a:extLst>
                </a:gridCol>
                <a:gridCol w="2918797">
                  <a:extLst>
                    <a:ext uri="{9D8B030D-6E8A-4147-A177-3AD203B41FA5}">
                      <a16:colId xmlns:a16="http://schemas.microsoft.com/office/drawing/2014/main" xmlns="" val="4078435238"/>
                    </a:ext>
                  </a:extLst>
                </a:gridCol>
                <a:gridCol w="1275520">
                  <a:extLst>
                    <a:ext uri="{9D8B030D-6E8A-4147-A177-3AD203B41FA5}">
                      <a16:colId xmlns:a16="http://schemas.microsoft.com/office/drawing/2014/main" xmlns="" val="20001"/>
                    </a:ext>
                  </a:extLst>
                </a:gridCol>
              </a:tblGrid>
              <a:tr h="462492">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n>
                            <a:noFill/>
                          </a:ln>
                          <a:latin typeface="Arial" panose="020B0604020202020204" pitchFamily="34" charset="0"/>
                          <a:cs typeface="Arial" panose="020B0604020202020204" pitchFamily="34" charset="0"/>
                        </a:rPr>
                        <a:t>المراجعة</a:t>
                      </a:r>
                      <a:r>
                        <a:rPr lang="ar-AE" sz="1200" b="1" dirty="0" smtClean="0">
                          <a:ln>
                            <a:noFill/>
                          </a:ln>
                          <a:latin typeface="Arial" panose="020B0604020202020204" pitchFamily="34" charset="0"/>
                          <a:cs typeface="Arial" panose="020B0604020202020204" pitchFamily="34" charset="0"/>
                        </a:rPr>
                        <a:t>: ا/ عفاف الكربي</a:t>
                      </a:r>
                      <a:endParaRPr lang="en-US" sz="1200" b="1" dirty="0">
                        <a:ln>
                          <a:noFill/>
                        </a:ln>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kern="1200" baseline="0" dirty="0">
                          <a:ln>
                            <a:noFill/>
                          </a:ln>
                          <a:solidFill>
                            <a:schemeClr val="tx1"/>
                          </a:solidFill>
                          <a:latin typeface="Arial" panose="020B0604020202020204" pitchFamily="34" charset="0"/>
                          <a:ea typeface="+mn-ea"/>
                          <a:cs typeface="Arial" panose="020B0604020202020204" pitchFamily="34" charset="0"/>
                        </a:rPr>
                        <a:t>الإعداد : سحر محمد الحوسني</a:t>
                      </a:r>
                      <a:endParaRPr lang="en-US" sz="1200" b="1" kern="1200" baseline="0" dirty="0">
                        <a:ln>
                          <a:noFill/>
                        </a:ln>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fontAlgn="ctr"/>
                      <a:r>
                        <a:rPr lang="ar-AE" sz="1200" b="1" kern="1200" baseline="0" dirty="0">
                          <a:ln>
                            <a:noFill/>
                          </a:ln>
                          <a:solidFill>
                            <a:schemeClr val="tx1"/>
                          </a:solidFill>
                          <a:latin typeface="Arial" panose="020B0604020202020204" pitchFamily="34" charset="0"/>
                          <a:ea typeface="+mn-ea"/>
                          <a:cs typeface="Arial" panose="020B0604020202020204" pitchFamily="34" charset="0"/>
                        </a:rPr>
                        <a:t>يذكر  6أتجاهات ( فوق- تحت - يمين -يسار- أمام - خلف </a:t>
                      </a:r>
                      <a:r>
                        <a:rPr lang="ar-AE" sz="1200" b="1" kern="1200" baseline="0" dirty="0" smtClean="0">
                          <a:ln>
                            <a:noFill/>
                          </a:ln>
                          <a:solidFill>
                            <a:schemeClr val="tx1"/>
                          </a:solidFill>
                          <a:latin typeface="Arial" panose="020B0604020202020204" pitchFamily="34" charset="0"/>
                          <a:ea typeface="+mn-ea"/>
                          <a:cs typeface="Arial" panose="020B0604020202020204" pitchFamily="34" charset="0"/>
                        </a:rPr>
                        <a:t>)</a:t>
                      </a:r>
                      <a:endParaRPr lang="en-US" sz="1200" b="1" kern="1200" baseline="0" dirty="0" smtClean="0">
                        <a:ln>
                          <a:noFill/>
                        </a:ln>
                        <a:solidFill>
                          <a:schemeClr val="tx1"/>
                        </a:solidFill>
                        <a:latin typeface="Arial" panose="020B0604020202020204" pitchFamily="34" charset="0"/>
                        <a:ea typeface="+mn-ea"/>
                        <a:cs typeface="Arial" panose="020B0604020202020204" pitchFamily="34" charset="0"/>
                      </a:endParaRPr>
                    </a:p>
                    <a:p>
                      <a:pPr algn="ctr" rtl="1" fontAlgn="ctr"/>
                      <a:r>
                        <a:rPr lang="ar-AE" sz="1200" b="1" kern="1200" baseline="0" dirty="0" smtClean="0">
                          <a:ln>
                            <a:noFill/>
                          </a:ln>
                          <a:solidFill>
                            <a:schemeClr val="tx1"/>
                          </a:solidFill>
                          <a:latin typeface="Arial" panose="020B0604020202020204" pitchFamily="34" charset="0"/>
                          <a:ea typeface="+mn-ea"/>
                          <a:cs typeface="Arial" panose="020B0604020202020204" pitchFamily="34" charset="0"/>
                        </a:rPr>
                        <a:t>رقم </a:t>
                      </a:r>
                      <a:r>
                        <a:rPr lang="ar-AE" sz="1200" b="1" kern="1200" baseline="0" dirty="0" smtClean="0">
                          <a:ln>
                            <a:noFill/>
                          </a:ln>
                          <a:solidFill>
                            <a:srgbClr val="FF0000"/>
                          </a:solidFill>
                          <a:latin typeface="Arial" panose="020B0604020202020204" pitchFamily="34" charset="0"/>
                          <a:ea typeface="+mn-ea"/>
                          <a:cs typeface="Arial" panose="020B0604020202020204" pitchFamily="34" charset="0"/>
                        </a:rPr>
                        <a:t>الهدف</a:t>
                      </a:r>
                      <a:r>
                        <a:rPr lang="ar-AE" sz="1200" b="1" kern="1200" baseline="0" dirty="0" smtClean="0">
                          <a:ln>
                            <a:noFill/>
                          </a:ln>
                          <a:solidFill>
                            <a:schemeClr val="tx1"/>
                          </a:solidFill>
                          <a:latin typeface="Arial" panose="020B0604020202020204" pitchFamily="34" charset="0"/>
                          <a:ea typeface="+mn-ea"/>
                          <a:cs typeface="Arial" panose="020B0604020202020204" pitchFamily="34" charset="0"/>
                        </a:rPr>
                        <a:t> (566)</a:t>
                      </a:r>
                      <a:endParaRPr lang="ar-AE" sz="1200" b="1" kern="1200" baseline="0" dirty="0">
                        <a:ln>
                          <a:noFill/>
                        </a:ln>
                        <a:solidFill>
                          <a:schemeClr val="tx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n>
                            <a:noFill/>
                          </a:ln>
                          <a:latin typeface="Arial" panose="020B0604020202020204" pitchFamily="34" charset="0"/>
                          <a:cs typeface="+mn-cs"/>
                        </a:rPr>
                        <a:t>الهدف 491</a:t>
                      </a:r>
                      <a:endParaRPr lang="en-US" sz="1400" b="1" dirty="0">
                        <a:ln>
                          <a:noFill/>
                        </a:ln>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85406">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n>
                            <a:noFill/>
                          </a:ln>
                          <a:latin typeface="Arial" panose="020B0604020202020204" pitchFamily="34" charset="0"/>
                          <a:cs typeface="Arial" panose="020B0604020202020204" pitchFamily="34" charset="0"/>
                        </a:rPr>
                        <a:t>الفئة العمرية: 5-6 </a:t>
                      </a:r>
                      <a:r>
                        <a:rPr lang="ar-AE" sz="1200" b="1" baseline="0" dirty="0">
                          <a:ln>
                            <a:noFill/>
                          </a:ln>
                          <a:latin typeface="Arial" panose="020B0604020202020204" pitchFamily="34" charset="0"/>
                          <a:cs typeface="Arial" panose="020B0604020202020204" pitchFamily="34" charset="0"/>
                        </a:rPr>
                        <a:t>سنوات</a:t>
                      </a:r>
                      <a:endParaRPr lang="ar-AE" sz="1200" b="1" dirty="0">
                        <a:ln>
                          <a:noFill/>
                        </a:ln>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kern="1200" baseline="0" dirty="0">
                          <a:ln>
                            <a:noFill/>
                          </a:ln>
                          <a:solidFill>
                            <a:schemeClr val="tx1"/>
                          </a:solidFill>
                          <a:latin typeface="Arial" panose="020B0604020202020204" pitchFamily="34" charset="0"/>
                          <a:ea typeface="+mn-ea"/>
                          <a:cs typeface="Arial" panose="020B0604020202020204" pitchFamily="34" charset="0"/>
                        </a:rPr>
                        <a:t>مستوى الشدة: بسيطة</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kern="1200" baseline="0" dirty="0">
                          <a:ln>
                            <a:noFill/>
                          </a:ln>
                          <a:solidFill>
                            <a:schemeClr val="tx1"/>
                          </a:solidFill>
                          <a:latin typeface="Arial" panose="020B0604020202020204" pitchFamily="34" charset="0"/>
                          <a:ea typeface="+mn-ea"/>
                          <a:cs typeface="Arial" panose="020B0604020202020204" pitchFamily="34" charset="0"/>
                        </a:rPr>
                        <a:t>فئة الإعاقة : </a:t>
                      </a:r>
                      <a:r>
                        <a:rPr lang="ar-AE" sz="1200" b="1" kern="1200" baseline="0" dirty="0" smtClean="0">
                          <a:ln>
                            <a:noFill/>
                          </a:ln>
                          <a:solidFill>
                            <a:schemeClr val="tx1"/>
                          </a:solidFill>
                          <a:latin typeface="Arial" panose="020B0604020202020204" pitchFamily="34" charset="0"/>
                          <a:ea typeface="+mn-ea"/>
                          <a:cs typeface="Arial" panose="020B0604020202020204" pitchFamily="34" charset="0"/>
                        </a:rPr>
                        <a:t>الإعاقة الذهنية</a:t>
                      </a:r>
                      <a:r>
                        <a:rPr lang="en-US" sz="1200" b="1" kern="1200" baseline="0" dirty="0" smtClean="0">
                          <a:ln>
                            <a:noFill/>
                          </a:ln>
                          <a:solidFill>
                            <a:schemeClr val="tx1"/>
                          </a:solidFill>
                          <a:latin typeface="Arial" panose="020B0604020202020204" pitchFamily="34" charset="0"/>
                          <a:ea typeface="+mn-ea"/>
                          <a:cs typeface="Arial" panose="020B0604020202020204" pitchFamily="34" charset="0"/>
                        </a:rPr>
                        <a:t> </a:t>
                      </a:r>
                      <a:endParaRPr lang="en-US" sz="1200" b="1" kern="1200" baseline="0" dirty="0">
                        <a:ln>
                          <a:noFill/>
                        </a:ln>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n>
                            <a:noFill/>
                          </a:ln>
                          <a:latin typeface="Arial" panose="020B0604020202020204" pitchFamily="34" charset="0"/>
                          <a:cs typeface="Arial" panose="020B0604020202020204" pitchFamily="34" charset="0"/>
                        </a:rPr>
                        <a:t>بيانات الهدف</a:t>
                      </a:r>
                      <a:endParaRPr lang="en-US" sz="1400" b="1" dirty="0">
                        <a:ln>
                          <a:noFill/>
                        </a:ln>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812628275"/>
                  </a:ext>
                </a:extLst>
              </a:tr>
              <a:tr h="5568603">
                <a:tc gridSpan="3">
                  <a:txBody>
                    <a:bodyPr/>
                    <a:lstStyle/>
                    <a:p>
                      <a:pPr marL="0" indent="0" algn="r" rtl="1">
                        <a:buFont typeface="Arial" panose="020B0604020202020204" pitchFamily="34" charset="0"/>
                        <a:buNone/>
                      </a:pPr>
                      <a:endParaRPr lang="ar-AE" sz="1200" b="1" baseline="0" dirty="0">
                        <a:ln>
                          <a:noFill/>
                        </a:ln>
                        <a:latin typeface="Arial" panose="020B0604020202020204" pitchFamily="34" charset="0"/>
                        <a:cs typeface="Arial" panose="020B0604020202020204" pitchFamily="34" charset="0"/>
                      </a:endParaRPr>
                    </a:p>
                    <a:p>
                      <a:pPr marL="0" indent="0" algn="r" rtl="1">
                        <a:buFont typeface="Arial" panose="020B0604020202020204" pitchFamily="34" charset="0"/>
                        <a:buNone/>
                      </a:pPr>
                      <a:endParaRPr lang="ar-AE" sz="1200" b="1" baseline="0" dirty="0">
                        <a:ln>
                          <a:noFill/>
                        </a:ln>
                        <a:latin typeface="Arial" panose="020B0604020202020204" pitchFamily="34" charset="0"/>
                        <a:cs typeface="Arial" panose="020B0604020202020204" pitchFamily="34" charset="0"/>
                      </a:endParaRPr>
                    </a:p>
                    <a:p>
                      <a:pPr marL="0" indent="0" algn="r" rtl="1">
                        <a:buFont typeface="Arial" panose="020B0604020202020204" pitchFamily="34" charset="0"/>
                        <a:buNone/>
                      </a:pPr>
                      <a:r>
                        <a:rPr lang="ar-AE" sz="1200" b="1" baseline="0" dirty="0">
                          <a:ln>
                            <a:noFill/>
                          </a:ln>
                          <a:latin typeface="Arial" panose="020B0604020202020204" pitchFamily="34" charset="0"/>
                          <a:cs typeface="Arial" panose="020B0604020202020204" pitchFamily="34" charset="0"/>
                        </a:rPr>
                        <a:t>راشد يبحث عن أبناء قطته، بحث في كل مكان حتي وصل الى مفترق الطرق. على الجهة اليمين كان هناك شجرة النخيل طويلة وكبيرة، وعلى جهة اليسار كان هناك شجرة ليمون قصيرة وصغيرة.</a:t>
                      </a:r>
                    </a:p>
                    <a:p>
                      <a:pPr marL="0" indent="0" algn="r" rtl="1">
                        <a:buFont typeface="Arial" panose="020B0604020202020204" pitchFamily="34" charset="0"/>
                        <a:buNone/>
                      </a:pPr>
                      <a:r>
                        <a:rPr lang="ar-AE" sz="1200" b="1" baseline="0" dirty="0">
                          <a:ln>
                            <a:noFill/>
                          </a:ln>
                          <a:latin typeface="Arial" panose="020B0604020202020204" pitchFamily="34" charset="0"/>
                          <a:cs typeface="Arial" panose="020B0604020202020204" pitchFamily="34" charset="0"/>
                        </a:rPr>
                        <a:t>فقرر راشد أن يذهب الى جهة اليمين نحو شجرة النخيل، ليبحث عن أبناء القطة الضائعين أمام شجرة النخيل. ذهب راشد الى شجرة النخيل، فتوجهه راشد للبحث أمام الشجرة وخلف الشجرة وفي كل مكان. قرر راشد تسلق شجرة النخيل للبحث فوق الشجرة، وجد راشد أبناء القطة الضائعين فوق الشجرة، حمل القطط الصغيرة الي اسفل الشجرة. ورجع راشد الى المنزل مع أبناء القطة الضائعين وكان مسرور جدا.</a:t>
                      </a:r>
                    </a:p>
                    <a:p>
                      <a:pPr marL="0" indent="0" algn="r" rtl="1">
                        <a:buFont typeface="Arial" panose="020B0604020202020204" pitchFamily="34" charset="0"/>
                        <a:buNone/>
                      </a:pPr>
                      <a:r>
                        <a:rPr lang="ar-AE" sz="1200" b="1" baseline="0" dirty="0">
                          <a:ln>
                            <a:noFill/>
                          </a:ln>
                          <a:latin typeface="Arial" panose="020B0604020202020204" pitchFamily="34" charset="0"/>
                          <a:cs typeface="Arial" panose="020B0604020202020204" pitchFamily="34" charset="0"/>
                        </a:rPr>
                        <a:t> </a:t>
                      </a:r>
                      <a:endParaRPr lang="ar-AE" sz="1200" b="1" u="none" baseline="0" dirty="0">
                        <a:ln>
                          <a:noFill/>
                        </a:ln>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rtl="1"/>
                      <a:endParaRPr lang="ar-AE" sz="1600" b="1" dirty="0">
                        <a:ln>
                          <a:noFill/>
                        </a:ln>
                        <a:latin typeface="Arial" panose="020B0604020202020204" pitchFamily="34" charset="0"/>
                        <a:cs typeface="Arial" panose="020B0604020202020204" pitchFamily="34" charset="0"/>
                      </a:endParaRPr>
                    </a:p>
                    <a:p>
                      <a:pPr algn="ctr" rtl="1"/>
                      <a:r>
                        <a:rPr lang="ar-AE" sz="1600" b="1" dirty="0">
                          <a:ln>
                            <a:noFill/>
                          </a:ln>
                          <a:latin typeface="Arial" panose="020B0604020202020204" pitchFamily="34" charset="0"/>
                          <a:cs typeface="Arial" panose="020B0604020202020204" pitchFamily="34" charset="0"/>
                        </a:rPr>
                        <a:t>كتاب</a:t>
                      </a:r>
                      <a:r>
                        <a:rPr lang="ar-AE" sz="1600" b="1" baseline="0" dirty="0">
                          <a:ln>
                            <a:noFill/>
                          </a:ln>
                          <a:latin typeface="Arial" panose="020B0604020202020204" pitchFamily="34" charset="0"/>
                          <a:cs typeface="Arial" panose="020B0604020202020204" pitchFamily="34" charset="0"/>
                        </a:rPr>
                        <a:t> الطالب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15" name="Slide Number Placeholder 14"/>
          <p:cNvSpPr>
            <a:spLocks noGrp="1"/>
          </p:cNvSpPr>
          <p:nvPr>
            <p:ph type="sldNum" sz="quarter" idx="12"/>
          </p:nvPr>
        </p:nvSpPr>
        <p:spPr/>
        <p:txBody>
          <a:bodyPr/>
          <a:lstStyle/>
          <a:p>
            <a:fld id="{60F9F505-338F-4A63-8E60-F3E66EC2060F}" type="slidenum">
              <a:rPr lang="en-GB" smtClean="0"/>
              <a:t>2</a:t>
            </a:fld>
            <a:endParaRPr lang="en-GB"/>
          </a:p>
        </p:txBody>
      </p:sp>
    </p:spTree>
    <p:extLst>
      <p:ext uri="{BB962C8B-B14F-4D97-AF65-F5344CB8AC3E}">
        <p14:creationId xmlns:p14="http://schemas.microsoft.com/office/powerpoint/2010/main" val="3386791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6766303"/>
              </p:ext>
            </p:extLst>
          </p:nvPr>
        </p:nvGraphicFramePr>
        <p:xfrm>
          <a:off x="124387" y="136525"/>
          <a:ext cx="11943226" cy="6477802"/>
        </p:xfrm>
        <a:graphic>
          <a:graphicData uri="http://schemas.openxmlformats.org/drawingml/2006/table">
            <a:tbl>
              <a:tblPr firstRow="1" bandRow="1">
                <a:tableStyleId>{5940675A-B579-460E-94D1-54222C63F5DA}</a:tableStyleId>
              </a:tblPr>
              <a:tblGrid>
                <a:gridCol w="10736975">
                  <a:extLst>
                    <a:ext uri="{9D8B030D-6E8A-4147-A177-3AD203B41FA5}">
                      <a16:colId xmlns:a16="http://schemas.microsoft.com/office/drawing/2014/main" xmlns="" val="20000"/>
                    </a:ext>
                  </a:extLst>
                </a:gridCol>
                <a:gridCol w="1206251">
                  <a:extLst>
                    <a:ext uri="{9D8B030D-6E8A-4147-A177-3AD203B41FA5}">
                      <a16:colId xmlns:a16="http://schemas.microsoft.com/office/drawing/2014/main" xmlns="" val="20001"/>
                    </a:ext>
                  </a:extLst>
                </a:gridCol>
              </a:tblGrid>
              <a:tr h="528764">
                <a:tc>
                  <a:txBody>
                    <a:bodyPr/>
                    <a:lstStyle/>
                    <a:p>
                      <a:pPr algn="r" rtl="1" fontAlgn="ctr"/>
                      <a:r>
                        <a:rPr lang="ar-AE" sz="1200" b="1" kern="1200" baseline="0" dirty="0" smtClean="0">
                          <a:ln>
                            <a:noFill/>
                          </a:ln>
                          <a:solidFill>
                            <a:schemeClr val="tx1"/>
                          </a:solidFill>
                          <a:latin typeface="Arial" panose="020B0604020202020204" pitchFamily="34" charset="0"/>
                          <a:ea typeface="+mn-ea"/>
                          <a:cs typeface="+mn-cs"/>
                        </a:rPr>
                        <a:t>يذكر  6أتجاهات ( فوق- تحت - يمين -يسار- أمام - خلف )</a:t>
                      </a:r>
                      <a:endParaRPr lang="en-US" sz="1200" b="1" kern="1200" baseline="0" dirty="0" smtClean="0">
                        <a:ln>
                          <a:noFill/>
                        </a:ln>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Arial" panose="020B0604020202020204" pitchFamily="34" charset="0"/>
                          <a:cs typeface="Arial" panose="020B0604020202020204" pitchFamily="34" charset="0"/>
                        </a:rPr>
                        <a:t>الهدف</a:t>
                      </a:r>
                      <a:endParaRPr lang="en-US" sz="1400" b="1"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xmlns="" val="10000"/>
                  </a:ext>
                </a:extLst>
              </a:tr>
              <a:tr h="478810">
                <a:tc>
                  <a:txBody>
                    <a:bodyPr/>
                    <a:lstStyle/>
                    <a:p>
                      <a:pPr algn="r" rtl="1"/>
                      <a:r>
                        <a:rPr lang="ar-SA" sz="1200" b="1" dirty="0">
                          <a:latin typeface="Arial" panose="020B0604020202020204" pitchFamily="34" charset="0"/>
                          <a:cs typeface="Arial" panose="020B0604020202020204" pitchFamily="34" charset="0"/>
                        </a:rPr>
                        <a:t>انشطه</a:t>
                      </a:r>
                      <a:r>
                        <a:rPr lang="ar-SA" sz="1200" b="1" baseline="0" dirty="0">
                          <a:latin typeface="Arial" panose="020B0604020202020204" pitchFamily="34" charset="0"/>
                          <a:cs typeface="Arial" panose="020B0604020202020204" pitchFamily="34" charset="0"/>
                        </a:rPr>
                        <a:t> مهارية</a:t>
                      </a:r>
                      <a:endParaRPr lang="ar-AE" sz="1200" b="1"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r>
                        <a:rPr lang="ar-AE" sz="1400" b="1" dirty="0">
                          <a:latin typeface="Arial" panose="020B0604020202020204" pitchFamily="34" charset="0"/>
                          <a:cs typeface="Arial" panose="020B0604020202020204" pitchFamily="34" charset="0"/>
                        </a:rPr>
                        <a:t>المكونات </a:t>
                      </a:r>
                      <a:endParaRPr lang="en-US" sz="1400" b="1"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xmlns="" val="10002"/>
                  </a:ext>
                </a:extLst>
              </a:tr>
              <a:tr h="5470228">
                <a:tc>
                  <a:txBody>
                    <a:bodyPr/>
                    <a:lstStyle/>
                    <a:p>
                      <a:pPr marL="0" indent="0" algn="r" rtl="1">
                        <a:buFont typeface="Arial" panose="020B0604020202020204" pitchFamily="34" charset="0"/>
                        <a:buNone/>
                      </a:pPr>
                      <a:r>
                        <a:rPr lang="ar-SA" sz="1200" b="1" u="sng" baseline="0" dirty="0">
                          <a:solidFill>
                            <a:srgbClr val="FF0000"/>
                          </a:solidFill>
                          <a:latin typeface="Arial" panose="020B0604020202020204" pitchFamily="34" charset="0"/>
                          <a:cs typeface="Arial" panose="020B0604020202020204" pitchFamily="34" charset="0"/>
                        </a:rPr>
                        <a:t>الانشطه الصفية </a:t>
                      </a:r>
                      <a:endParaRPr lang="ar-AE" sz="1200" b="1" u="sng" baseline="0" dirty="0">
                        <a:solidFill>
                          <a:srgbClr val="FF0000"/>
                        </a:solidFill>
                        <a:latin typeface="Arial" panose="020B0604020202020204" pitchFamily="34" charset="0"/>
                        <a:cs typeface="Arial" panose="020B0604020202020204" pitchFamily="34" charset="0"/>
                      </a:endParaRPr>
                    </a:p>
                    <a:p>
                      <a:pPr marL="228600" indent="-228600" algn="r" rtl="1">
                        <a:buFont typeface="+mj-lt"/>
                        <a:buAutoNum type="arabicPeriod"/>
                      </a:pPr>
                      <a:endParaRPr lang="ar-AE" sz="1200" baseline="0" dirty="0">
                        <a:latin typeface="Arial" panose="020B0604020202020204" pitchFamily="34" charset="0"/>
                        <a:cs typeface="Arial" panose="020B0604020202020204" pitchFamily="34" charset="0"/>
                      </a:endParaRPr>
                    </a:p>
                    <a:p>
                      <a:pPr marL="0" indent="0" algn="r" rtl="1">
                        <a:buFont typeface="+mj-lt"/>
                        <a:buNone/>
                      </a:pPr>
                      <a:endParaRPr lang="ar-SA" sz="1200" baseline="0" dirty="0">
                        <a:latin typeface="Arial" panose="020B0604020202020204" pitchFamily="34" charset="0"/>
                        <a:cs typeface="Arial" panose="020B0604020202020204" pitchFamily="34" charset="0"/>
                      </a:endParaRPr>
                    </a:p>
                    <a:p>
                      <a:pPr marL="228600" indent="-228600" algn="r" rtl="1">
                        <a:buFont typeface="+mj-lt"/>
                        <a:buAutoNum type="arabicPeriod"/>
                      </a:pPr>
                      <a:r>
                        <a:rPr lang="ar-AE" sz="1200" baseline="0" dirty="0" smtClean="0">
                          <a:latin typeface="Arial" panose="020B0604020202020204" pitchFamily="34" charset="0"/>
                          <a:cs typeface="+mn-cs"/>
                        </a:rPr>
                        <a:t>المقطع التعليمي الاتجاهات – الحجم</a:t>
                      </a:r>
                    </a:p>
                    <a:p>
                      <a:pPr marL="228600" indent="-228600" algn="r" rtl="1">
                        <a:buFont typeface="+mj-lt"/>
                        <a:buAutoNum type="arabicPeriod"/>
                      </a:pPr>
                      <a:r>
                        <a:rPr lang="ar-AE" sz="1200" b="0" u="none" baseline="0" dirty="0" smtClean="0">
                          <a:solidFill>
                            <a:schemeClr val="tx1"/>
                          </a:solidFill>
                          <a:latin typeface="Arial" panose="020B0604020202020204" pitchFamily="34" charset="0"/>
                          <a:cs typeface="+mn-cs"/>
                        </a:rPr>
                        <a:t>إعطاء الطالب مجموعة من الألعاب الحيوانات ومن ثم يقوم المعلم بإعطاء 2 من الحيوانات( قطة –خروف) للطالب ويطلب منه ان يضع القطه أمام السيارة والخروف خلف السياره</a:t>
                      </a:r>
                    </a:p>
                    <a:p>
                      <a:pPr marL="228600" indent="-228600" algn="r" rtl="1">
                        <a:buFont typeface="+mj-lt"/>
                        <a:buAutoNum type="arabicPeriod"/>
                      </a:pPr>
                      <a:r>
                        <a:rPr lang="ar-AE" sz="1200" b="0" u="none" baseline="0" dirty="0" smtClean="0">
                          <a:solidFill>
                            <a:schemeClr val="tx1"/>
                          </a:solidFill>
                          <a:latin typeface="Arial" panose="020B0604020202020204" pitchFamily="34" charset="0"/>
                          <a:cs typeface="+mn-cs"/>
                        </a:rPr>
                        <a:t>إعطاء الطالب لعبة معينة ويطلب منه تقليد المعلم بوضعها فوق الطاولة و تحت الطاولة حتى يدرك المعنى للكلمات ومن ثم يقوم بوضعها لوحده</a:t>
                      </a:r>
                    </a:p>
                    <a:p>
                      <a:pPr marL="0" indent="0" algn="r" rtl="1">
                        <a:buFont typeface="+mj-lt"/>
                        <a:buNone/>
                      </a:pPr>
                      <a:endParaRPr lang="ar-AE" sz="1200" b="0" u="none" baseline="0" dirty="0" smtClean="0">
                        <a:solidFill>
                          <a:schemeClr val="tx1"/>
                        </a:solidFill>
                        <a:latin typeface="Arial" panose="020B0604020202020204" pitchFamily="34" charset="0"/>
                        <a:cs typeface="+mn-cs"/>
                      </a:endParaRPr>
                    </a:p>
                    <a:p>
                      <a:pPr marL="228600" indent="-228600" algn="r" rtl="1">
                        <a:buFont typeface="+mj-lt"/>
                        <a:buAutoNum type="arabicPeriod"/>
                      </a:pPr>
                      <a:endParaRPr lang="ar-AE" sz="1200" b="0" u="none" baseline="0" dirty="0" smtClean="0">
                        <a:solidFill>
                          <a:schemeClr val="tx1"/>
                        </a:solidFill>
                        <a:latin typeface="Arial" panose="020B0604020202020204" pitchFamily="34" charset="0"/>
                        <a:cs typeface="+mn-cs"/>
                      </a:endParaRPr>
                    </a:p>
                    <a:p>
                      <a:pPr marL="0" indent="0" algn="r" rtl="1">
                        <a:buFont typeface="Arial" panose="020B0604020202020204" pitchFamily="34" charset="0"/>
                        <a:buNone/>
                      </a:pPr>
                      <a:endParaRPr lang="ar-SA" sz="1200" baseline="0" dirty="0">
                        <a:latin typeface="Arial" panose="020B0604020202020204" pitchFamily="34" charset="0"/>
                        <a:cs typeface="Arial" panose="020B0604020202020204" pitchFamily="34" charset="0"/>
                      </a:endParaRPr>
                    </a:p>
                    <a:p>
                      <a:pPr algn="r" rtl="1"/>
                      <a:endParaRPr lang="ar-SA" sz="1600" baseline="0" dirty="0">
                        <a:latin typeface="Arial" panose="020B0604020202020204" pitchFamily="34" charset="0"/>
                        <a:cs typeface="Arial" panose="020B0604020202020204" pitchFamily="34" charset="0"/>
                      </a:endParaRPr>
                    </a:p>
                    <a:p>
                      <a:pPr algn="r" rtl="1"/>
                      <a:endParaRPr lang="ar-SA" sz="1600" baseline="0" dirty="0">
                        <a:latin typeface="Arial" panose="020B0604020202020204" pitchFamily="34" charset="0"/>
                        <a:cs typeface="Arial" panose="020B0604020202020204" pitchFamily="34" charset="0"/>
                      </a:endParaRPr>
                    </a:p>
                    <a:p>
                      <a:pPr algn="r" rtl="1"/>
                      <a:endParaRPr lang="ar-SA" sz="1600" baseline="0" dirty="0">
                        <a:latin typeface="Arial" panose="020B0604020202020204" pitchFamily="34" charset="0"/>
                        <a:cs typeface="Arial" panose="020B0604020202020204" pitchFamily="34" charset="0"/>
                      </a:endParaRPr>
                    </a:p>
                    <a:p>
                      <a:pPr algn="r" rtl="1"/>
                      <a:endParaRPr lang="ar-SA" sz="1600" baseline="0" dirty="0">
                        <a:latin typeface="Arial" panose="020B0604020202020204" pitchFamily="34" charset="0"/>
                        <a:cs typeface="Arial" panose="020B0604020202020204" pitchFamily="34" charset="0"/>
                      </a:endParaRPr>
                    </a:p>
                    <a:p>
                      <a:pPr algn="r" rtl="1"/>
                      <a:endParaRPr lang="ar-SA" sz="1600" baseline="0" dirty="0">
                        <a:latin typeface="Arial" panose="020B0604020202020204" pitchFamily="34" charset="0"/>
                        <a:cs typeface="Arial" panose="020B0604020202020204" pitchFamily="34" charset="0"/>
                      </a:endParaRPr>
                    </a:p>
                    <a:p>
                      <a:pPr algn="r" rtl="1"/>
                      <a:endParaRPr lang="ar-SA" sz="1600" baseline="0" dirty="0">
                        <a:latin typeface="Arial" panose="020B0604020202020204" pitchFamily="34" charset="0"/>
                        <a:cs typeface="Arial" panose="020B0604020202020204" pitchFamily="34" charset="0"/>
                      </a:endParaRPr>
                    </a:p>
                    <a:p>
                      <a:pPr algn="r" rtl="1"/>
                      <a:endParaRPr lang="ar-AE" sz="1600" baseline="0" dirty="0">
                        <a:latin typeface="Arial" panose="020B0604020202020204" pitchFamily="34" charset="0"/>
                        <a:cs typeface="Arial" panose="020B0604020202020204" pitchFamily="34" charset="0"/>
                      </a:endParaRPr>
                    </a:p>
                    <a:p>
                      <a:pPr algn="r" rtl="1"/>
                      <a:endParaRPr lang="ar-SA" sz="1600" b="1" u="none" baseline="0" dirty="0">
                        <a:latin typeface="Arial" panose="020B0604020202020204" pitchFamily="34" charset="0"/>
                        <a:cs typeface="Arial" panose="020B0604020202020204" pitchFamily="34" charset="0"/>
                      </a:endParaRPr>
                    </a:p>
                    <a:p>
                      <a:pPr algn="r" rtl="1"/>
                      <a:endParaRPr lang="ar-SA" sz="1600" b="1" u="none" baseline="0" dirty="0">
                        <a:latin typeface="Arial" panose="020B0604020202020204" pitchFamily="34" charset="0"/>
                        <a:cs typeface="Arial" panose="020B0604020202020204" pitchFamily="34" charset="0"/>
                      </a:endParaRPr>
                    </a:p>
                    <a:p>
                      <a:pPr algn="r" rtl="1"/>
                      <a:endParaRPr lang="ar-SA" sz="1600" b="1" u="none" baseline="0" dirty="0">
                        <a:latin typeface="Arial" panose="020B0604020202020204" pitchFamily="34" charset="0"/>
                        <a:cs typeface="Arial" panose="020B0604020202020204" pitchFamily="34" charset="0"/>
                      </a:endParaRPr>
                    </a:p>
                    <a:p>
                      <a:pPr algn="r" rtl="1"/>
                      <a:endParaRPr lang="ar-SA" sz="1600" b="1" u="none" baseline="0"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endParaRPr lang="ar-AE" sz="1400" b="1" dirty="0">
                        <a:latin typeface="Arial" panose="020B0604020202020204" pitchFamily="34" charset="0"/>
                        <a:cs typeface="Arial" panose="020B0604020202020204" pitchFamily="34" charset="0"/>
                      </a:endParaRPr>
                    </a:p>
                    <a:p>
                      <a:pPr algn="ctr" rtl="1"/>
                      <a:r>
                        <a:rPr lang="ar-AE" sz="1400" b="1" baseline="0" dirty="0">
                          <a:latin typeface="Arial" panose="020B0604020202020204" pitchFamily="34" charset="0"/>
                          <a:cs typeface="Arial" panose="020B0604020202020204" pitchFamily="34" charset="0"/>
                        </a:rPr>
                        <a:t>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19" name="Slide Number Placeholder 18"/>
          <p:cNvSpPr>
            <a:spLocks noGrp="1"/>
          </p:cNvSpPr>
          <p:nvPr>
            <p:ph type="sldNum" sz="quarter" idx="12"/>
          </p:nvPr>
        </p:nvSpPr>
        <p:spPr/>
        <p:txBody>
          <a:bodyPr/>
          <a:lstStyle/>
          <a:p>
            <a:fld id="{60F9F505-338F-4A63-8E60-F3E66EC2060F}" type="slidenum">
              <a:rPr lang="en-GB" smtClean="0"/>
              <a:t>3</a:t>
            </a:fld>
            <a:endParaRPr lang="en-GB"/>
          </a:p>
        </p:txBody>
      </p:sp>
      <p:sp>
        <p:nvSpPr>
          <p:cNvPr id="10" name="Rounded Rectangle 1">
            <a:extLst>
              <a:ext uri="{FF2B5EF4-FFF2-40B4-BE49-F238E27FC236}">
                <a16:creationId xmlns:a16="http://schemas.microsoft.com/office/drawing/2014/main" xmlns="" id="{C5EAE162-E2D7-41E9-843E-E176257FCB4E}"/>
              </a:ext>
            </a:extLst>
          </p:cNvPr>
          <p:cNvSpPr/>
          <p:nvPr/>
        </p:nvSpPr>
        <p:spPr>
          <a:xfrm>
            <a:off x="1074229" y="3823286"/>
            <a:ext cx="4170217" cy="76831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11" name="TextBox 10">
            <a:extLst>
              <a:ext uri="{FF2B5EF4-FFF2-40B4-BE49-F238E27FC236}">
                <a16:creationId xmlns:a16="http://schemas.microsoft.com/office/drawing/2014/main" xmlns="" id="{D968B33A-76E7-4C0B-8742-4CBEB8319634}"/>
              </a:ext>
            </a:extLst>
          </p:cNvPr>
          <p:cNvSpPr txBox="1"/>
          <p:nvPr/>
        </p:nvSpPr>
        <p:spPr>
          <a:xfrm>
            <a:off x="1210293" y="3989801"/>
            <a:ext cx="3898087" cy="523220"/>
          </a:xfrm>
          <a:prstGeom prst="rect">
            <a:avLst/>
          </a:prstGeom>
          <a:solidFill>
            <a:schemeClr val="accent4">
              <a:lumMod val="20000"/>
              <a:lumOff val="80000"/>
            </a:schemeClr>
          </a:solidFill>
        </p:spPr>
        <p:txBody>
          <a:bodyPr wrap="square" rtlCol="0">
            <a:spAutoFit/>
          </a:bodyPr>
          <a:lstStyle/>
          <a:p>
            <a:pPr lvl="0">
              <a:defRPr/>
            </a:pPr>
            <a:r>
              <a:rPr lang="en-US" sz="1400" dirty="0">
                <a:solidFill>
                  <a:prstClr val="black"/>
                </a:solidFill>
                <a:latin typeface="Times New Roman" panose="02020603050405020304" pitchFamily="18" charset="0"/>
                <a:cs typeface="Times New Roman" panose="02020603050405020304" pitchFamily="18" charset="0"/>
                <a:hlinkClick r:id="rId3"/>
              </a:rPr>
              <a:t>https://www.youtube.com/watch?v=3yKKpH7tOrU</a:t>
            </a:r>
            <a:endParaRPr lang="ar-AE" sz="1400" dirty="0">
              <a:solidFill>
                <a:prstClr val="black"/>
              </a:solidFill>
              <a:latin typeface="Times New Roman" panose="02020603050405020304" pitchFamily="18" charset="0"/>
              <a:cs typeface="Times New Roman" panose="02020603050405020304" pitchFamily="18" charset="0"/>
            </a:endParaRPr>
          </a:p>
          <a:p>
            <a:pPr lvl="0">
              <a:defRPr/>
            </a:pPr>
            <a:endParaRPr lang="ar-AE" sz="1400" dirty="0">
              <a:solidFill>
                <a:prstClr val="black"/>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01A7111D-9E55-47DE-84EB-2EA11FBC3FBD}"/>
              </a:ext>
            </a:extLst>
          </p:cNvPr>
          <p:cNvSpPr txBox="1"/>
          <p:nvPr/>
        </p:nvSpPr>
        <p:spPr>
          <a:xfrm>
            <a:off x="2103693" y="3362716"/>
            <a:ext cx="1760703" cy="30777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solidFill>
                  <a:srgbClr val="FF0000"/>
                </a:solidFill>
                <a:latin typeface="Arial" panose="020B0604020202020204" pitchFamily="34" charset="0"/>
                <a:cs typeface="Arial" panose="020B0604020202020204" pitchFamily="34" charset="0"/>
              </a:rPr>
              <a:t>أين مشمش (الاتجاهات)</a:t>
            </a:r>
            <a:endParaRPr kumimoji="0" lang="en-GB" sz="1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13" name="Rounded Rectangle 1">
            <a:extLst>
              <a:ext uri="{FF2B5EF4-FFF2-40B4-BE49-F238E27FC236}">
                <a16:creationId xmlns:a16="http://schemas.microsoft.com/office/drawing/2014/main" xmlns="" id="{6A7CC13F-428C-4A01-ABAC-E7A6FAE4C8A9}"/>
              </a:ext>
            </a:extLst>
          </p:cNvPr>
          <p:cNvSpPr/>
          <p:nvPr/>
        </p:nvSpPr>
        <p:spPr>
          <a:xfrm>
            <a:off x="5918090" y="3830189"/>
            <a:ext cx="4170217" cy="76831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14" name="TextBox 13">
            <a:extLst>
              <a:ext uri="{FF2B5EF4-FFF2-40B4-BE49-F238E27FC236}">
                <a16:creationId xmlns:a16="http://schemas.microsoft.com/office/drawing/2014/main" xmlns="" id="{AF7DBD2E-1BD3-46EC-9E61-180FEBF70C78}"/>
              </a:ext>
            </a:extLst>
          </p:cNvPr>
          <p:cNvSpPr txBox="1"/>
          <p:nvPr/>
        </p:nvSpPr>
        <p:spPr>
          <a:xfrm>
            <a:off x="6054154" y="3996704"/>
            <a:ext cx="3898087" cy="523220"/>
          </a:xfrm>
          <a:prstGeom prst="rect">
            <a:avLst/>
          </a:prstGeom>
          <a:solidFill>
            <a:schemeClr val="accent4">
              <a:lumMod val="20000"/>
              <a:lumOff val="80000"/>
            </a:schemeClr>
          </a:solidFill>
        </p:spPr>
        <p:txBody>
          <a:bodyPr wrap="square" rtlCol="0">
            <a:spAutoFit/>
          </a:bodyPr>
          <a:lstStyle/>
          <a:p>
            <a:pPr lvl="0">
              <a:defRPr/>
            </a:pPr>
            <a:r>
              <a:rPr lang="en-US" sz="1400" dirty="0">
                <a:solidFill>
                  <a:prstClr val="black"/>
                </a:solidFill>
                <a:latin typeface="Times New Roman" panose="02020603050405020304" pitchFamily="18" charset="0"/>
                <a:cs typeface="Times New Roman" panose="02020603050405020304" pitchFamily="18" charset="0"/>
                <a:hlinkClick r:id="rId4"/>
              </a:rPr>
              <a:t>https://www.youtube.com/watch?v=499M2Yu0e2k</a:t>
            </a:r>
            <a:endParaRPr lang="ar-AE" sz="1400" dirty="0">
              <a:solidFill>
                <a:prstClr val="black"/>
              </a:solidFill>
              <a:latin typeface="Times New Roman" panose="02020603050405020304" pitchFamily="18" charset="0"/>
              <a:cs typeface="Times New Roman" panose="02020603050405020304" pitchFamily="18" charset="0"/>
            </a:endParaRPr>
          </a:p>
          <a:p>
            <a:pPr lvl="0">
              <a:defRPr/>
            </a:pPr>
            <a:endParaRPr lang="ar-AE" sz="1400" dirty="0">
              <a:solidFill>
                <a:prstClr val="black"/>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72428AE1-DE83-4217-83D5-AAB494A8DC67}"/>
              </a:ext>
            </a:extLst>
          </p:cNvPr>
          <p:cNvSpPr txBox="1"/>
          <p:nvPr/>
        </p:nvSpPr>
        <p:spPr>
          <a:xfrm>
            <a:off x="6947554" y="3369619"/>
            <a:ext cx="1760703" cy="30777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solidFill>
                  <a:srgbClr val="FF0000"/>
                </a:solidFill>
                <a:latin typeface="Arial" panose="020B0604020202020204" pitchFamily="34" charset="0"/>
                <a:cs typeface="Arial" panose="020B0604020202020204" pitchFamily="34" charset="0"/>
              </a:rPr>
              <a:t>انشودة الاتجاهات</a:t>
            </a:r>
            <a:endParaRPr kumimoji="0" lang="en-GB" sz="1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508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78069" y="98386"/>
            <a:ext cx="184731" cy="461665"/>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113026648"/>
              </p:ext>
            </p:extLst>
          </p:nvPr>
        </p:nvGraphicFramePr>
        <p:xfrm>
          <a:off x="211666" y="0"/>
          <a:ext cx="11768667" cy="6618944"/>
        </p:xfrm>
        <a:graphic>
          <a:graphicData uri="http://schemas.openxmlformats.org/drawingml/2006/table">
            <a:tbl>
              <a:tblPr firstRow="1" bandRow="1">
                <a:tableStyleId>{5940675A-B579-460E-94D1-54222C63F5DA}</a:tableStyleId>
              </a:tblPr>
              <a:tblGrid>
                <a:gridCol w="10800960">
                  <a:extLst>
                    <a:ext uri="{9D8B030D-6E8A-4147-A177-3AD203B41FA5}">
                      <a16:colId xmlns:a16="http://schemas.microsoft.com/office/drawing/2014/main" xmlns="" val="20000"/>
                    </a:ext>
                  </a:extLst>
                </a:gridCol>
                <a:gridCol w="967707">
                  <a:extLst>
                    <a:ext uri="{9D8B030D-6E8A-4147-A177-3AD203B41FA5}">
                      <a16:colId xmlns:a16="http://schemas.microsoft.com/office/drawing/2014/main" xmlns="" val="20001"/>
                    </a:ext>
                  </a:extLst>
                </a:gridCol>
              </a:tblGrid>
              <a:tr h="3659876">
                <a:tc>
                  <a:txBody>
                    <a:bodyPr/>
                    <a:lstStyle/>
                    <a:p>
                      <a:pPr algn="r" rtl="1"/>
                      <a:r>
                        <a:rPr lang="ar-AE" sz="1200" b="1" u="none" baseline="0" dirty="0">
                          <a:solidFill>
                            <a:srgbClr val="FF0000"/>
                          </a:solidFill>
                          <a:latin typeface="Arial" panose="020B0604020202020204" pitchFamily="34" charset="0"/>
                          <a:cs typeface="Arial" panose="020B0604020202020204" pitchFamily="34" charset="0"/>
                        </a:rPr>
                        <a:t>الحصة الدراسية:</a:t>
                      </a:r>
                      <a:endParaRPr lang="ar-AE" sz="1200" b="0" u="none" baseline="0" dirty="0">
                        <a:latin typeface="Arial" panose="020B0604020202020204" pitchFamily="34" charset="0"/>
                        <a:cs typeface="Arial" panose="020B0604020202020204" pitchFamily="34" charset="0"/>
                      </a:endParaRPr>
                    </a:p>
                    <a:p>
                      <a:pPr algn="r" rtl="1" fontAlgn="ctr"/>
                      <a:r>
                        <a:rPr lang="ar-AE" sz="1200" b="0" u="none" baseline="0" dirty="0">
                          <a:latin typeface="Arial" panose="020B0604020202020204" pitchFamily="34" charset="0"/>
                          <a:cs typeface="Arial" panose="020B0604020202020204" pitchFamily="34" charset="0"/>
                        </a:rPr>
                        <a:t> </a:t>
                      </a:r>
                      <a:r>
                        <a:rPr lang="ar-AE" sz="1200" b="1" u="none" baseline="0" dirty="0">
                          <a:solidFill>
                            <a:schemeClr val="tx1"/>
                          </a:solidFill>
                          <a:latin typeface="Arial" panose="020B0604020202020204" pitchFamily="34" charset="0"/>
                          <a:cs typeface="Arial" panose="020B0604020202020204" pitchFamily="34" charset="0"/>
                        </a:rPr>
                        <a:t>الهدف الرئيسي هو </a:t>
                      </a:r>
                      <a:r>
                        <a:rPr lang="ar-AE" sz="1200" b="1" kern="1200" baseline="0" dirty="0">
                          <a:ln>
                            <a:noFill/>
                          </a:ln>
                          <a:solidFill>
                            <a:schemeClr val="tx1"/>
                          </a:solidFill>
                          <a:latin typeface="Arial" panose="020B0604020202020204" pitchFamily="34" charset="0"/>
                          <a:ea typeface="+mn-ea"/>
                          <a:cs typeface="+mn-cs"/>
                        </a:rPr>
                        <a:t>يذكر  6أتجاهات ( فوق- تحت - يمين -يسار- أمام - خلف )</a:t>
                      </a:r>
                    </a:p>
                    <a:p>
                      <a:pPr algn="r" rtl="1" fontAlgn="ctr"/>
                      <a:endParaRPr lang="ar-AE" sz="1200" b="0" u="none" baseline="0" dirty="0">
                        <a:solidFill>
                          <a:schemeClr val="tx1"/>
                        </a:solidFill>
                        <a:latin typeface="Arial" panose="020B0604020202020204" pitchFamily="34" charset="0"/>
                        <a:cs typeface="Arial" panose="020B0604020202020204" pitchFamily="34" charset="0"/>
                      </a:endParaRPr>
                    </a:p>
                    <a:p>
                      <a:pPr marL="228600" indent="-228600" algn="r" rtl="1">
                        <a:buFont typeface="+mj-lt"/>
                        <a:buAutoNum type="arabicPeriod"/>
                      </a:pPr>
                      <a:r>
                        <a:rPr lang="ar-AE" sz="1200" b="0" u="none" baseline="0" dirty="0">
                          <a:solidFill>
                            <a:schemeClr val="tx1"/>
                          </a:solidFill>
                          <a:latin typeface="Arial" panose="020B0604020202020204" pitchFamily="34" charset="0"/>
                          <a:cs typeface="Arial" panose="020B0604020202020204" pitchFamily="34" charset="0"/>
                        </a:rPr>
                        <a:t>تشغيل الفيديو الخاص بالدرس.</a:t>
                      </a:r>
                    </a:p>
                    <a:p>
                      <a:pPr marL="228600" indent="-228600" algn="r" rtl="1">
                        <a:buFont typeface="+mj-lt"/>
                        <a:buAutoNum type="arabicPeriod"/>
                      </a:pPr>
                      <a:r>
                        <a:rPr lang="ar-AE" sz="1200" b="0" u="none" baseline="0" dirty="0">
                          <a:solidFill>
                            <a:schemeClr val="tx1"/>
                          </a:solidFill>
                          <a:latin typeface="Arial" panose="020B0604020202020204" pitchFamily="34" charset="0"/>
                          <a:cs typeface="Arial" panose="020B0604020202020204" pitchFamily="34" charset="0"/>
                        </a:rPr>
                        <a:t>تنفيذ الأنشطة الصفية </a:t>
                      </a:r>
                    </a:p>
                    <a:p>
                      <a:pPr marL="0" indent="0" algn="r" rtl="1">
                        <a:buFont typeface="+mj-lt"/>
                        <a:buNone/>
                      </a:pPr>
                      <a:endParaRPr lang="ar-AE" sz="1200" b="0" u="none" baseline="0" dirty="0">
                        <a:latin typeface="Arial" panose="020B0604020202020204" pitchFamily="34" charset="0"/>
                        <a:cs typeface="Arial" panose="020B0604020202020204" pitchFamily="34" charset="0"/>
                      </a:endParaRPr>
                    </a:p>
                    <a:p>
                      <a:pPr algn="r" rtl="1"/>
                      <a:r>
                        <a:rPr lang="ar-AE" sz="1200" b="1" u="none" baseline="0" dirty="0">
                          <a:solidFill>
                            <a:srgbClr val="FF0000"/>
                          </a:solidFill>
                          <a:latin typeface="Arial" panose="020B0604020202020204" pitchFamily="34" charset="0"/>
                          <a:cs typeface="Arial" panose="020B0604020202020204" pitchFamily="34" charset="0"/>
                        </a:rPr>
                        <a:t>النشاط الفني: </a:t>
                      </a:r>
                    </a:p>
                    <a:p>
                      <a:pPr marL="228600" indent="-228600" algn="r" rtl="1">
                        <a:buFont typeface="+mj-lt"/>
                        <a:buAutoNum type="arabicPeriod"/>
                      </a:pPr>
                      <a:r>
                        <a:rPr lang="ar-AE" sz="1200" b="0" u="none" baseline="0" dirty="0">
                          <a:solidFill>
                            <a:schemeClr val="tx1"/>
                          </a:solidFill>
                          <a:latin typeface="Arial" panose="020B0604020202020204" pitchFamily="34" charset="0"/>
                          <a:cs typeface="Arial" panose="020B0604020202020204" pitchFamily="34" charset="0"/>
                        </a:rPr>
                        <a:t>تلوين الاتجاهات</a:t>
                      </a:r>
                    </a:p>
                    <a:p>
                      <a:pPr marL="228600" indent="-228600" algn="r" rtl="1">
                        <a:buFont typeface="+mj-lt"/>
                        <a:buAutoNum type="arabicPeriod"/>
                      </a:pPr>
                      <a:r>
                        <a:rPr lang="ar-AE" sz="1200" b="0" u="none" baseline="0" dirty="0">
                          <a:solidFill>
                            <a:schemeClr val="tx1"/>
                          </a:solidFill>
                          <a:latin typeface="Arial" panose="020B0604020202020204" pitchFamily="34" charset="0"/>
                          <a:cs typeface="Arial" panose="020B0604020202020204" pitchFamily="34" charset="0"/>
                        </a:rPr>
                        <a:t>وضع دائرة على الدبدوب لتحديد الاتجاه. </a:t>
                      </a:r>
                      <a:endParaRPr lang="ar-AE" sz="1200" b="0" u="none" baseline="0" dirty="0" smtClean="0">
                        <a:solidFill>
                          <a:schemeClr val="tx1"/>
                        </a:solidFill>
                        <a:latin typeface="Arial" panose="020B0604020202020204" pitchFamily="34" charset="0"/>
                        <a:cs typeface="Arial" panose="020B0604020202020204" pitchFamily="34" charset="0"/>
                      </a:endParaRPr>
                    </a:p>
                    <a:p>
                      <a:pPr marL="228600" indent="-228600" algn="r" rtl="1">
                        <a:buFont typeface="+mj-lt"/>
                        <a:buAutoNum type="arabicPeriod"/>
                      </a:pPr>
                      <a:r>
                        <a:rPr lang="ar-AE" sz="1200" b="0" u="none" baseline="0" dirty="0" smtClean="0">
                          <a:solidFill>
                            <a:schemeClr val="tx1"/>
                          </a:solidFill>
                          <a:latin typeface="Arial" panose="020B0604020202020204" pitchFamily="34" charset="0"/>
                          <a:cs typeface="Arial" panose="020B0604020202020204" pitchFamily="34" charset="0"/>
                        </a:rPr>
                        <a:t>اعادة تدويربعض المواد في البيئة ومن ثم الاصاقها حسب الاتجاهات </a:t>
                      </a:r>
                      <a:endParaRPr lang="ar-AE" sz="1200" b="0" u="none" baseline="0" dirty="0">
                        <a:solidFill>
                          <a:schemeClr val="tx1"/>
                        </a:solidFill>
                        <a:latin typeface="Arial" panose="020B0604020202020204" pitchFamily="34" charset="0"/>
                        <a:cs typeface="Arial" panose="020B0604020202020204" pitchFamily="34" charset="0"/>
                      </a:endParaRPr>
                    </a:p>
                    <a:p>
                      <a:pPr marL="228600" indent="-228600" algn="r" rtl="1">
                        <a:buFont typeface="+mj-lt"/>
                        <a:buAutoNum type="arabicPeriod"/>
                      </a:pPr>
                      <a:endParaRPr lang="ar-AE" sz="1200" b="0" u="none" baseline="0" dirty="0">
                        <a:solidFill>
                          <a:schemeClr val="tx1"/>
                        </a:solidFill>
                        <a:latin typeface="Arial" panose="020B0604020202020204" pitchFamily="34" charset="0"/>
                        <a:cs typeface="Arial" panose="020B0604020202020204" pitchFamily="34" charset="0"/>
                      </a:endParaRPr>
                    </a:p>
                    <a:p>
                      <a:pPr algn="r" rtl="1"/>
                      <a:r>
                        <a:rPr lang="ar-AE" sz="1200" b="1" u="none" baseline="0" dirty="0">
                          <a:solidFill>
                            <a:srgbClr val="FF0000"/>
                          </a:solidFill>
                          <a:latin typeface="Arial" panose="020B0604020202020204" pitchFamily="34" charset="0"/>
                          <a:cs typeface="Arial" panose="020B0604020202020204" pitchFamily="34" charset="0"/>
                        </a:rPr>
                        <a:t>النشاط الرياضي:</a:t>
                      </a:r>
                    </a:p>
                    <a:p>
                      <a:pPr marL="228600" marR="0" lvl="0" indent="-228600" algn="r" defTabSz="914400" rtl="1" eaLnBrk="1" fontAlgn="auto" latinLnBrk="0" hangingPunct="1">
                        <a:lnSpc>
                          <a:spcPct val="100000"/>
                        </a:lnSpc>
                        <a:spcBef>
                          <a:spcPts val="0"/>
                        </a:spcBef>
                        <a:spcAft>
                          <a:spcPts val="0"/>
                        </a:spcAft>
                        <a:buClrTx/>
                        <a:buSzTx/>
                        <a:buFont typeface="+mj-lt"/>
                        <a:buAutoNum type="arabicPeriod"/>
                        <a:tabLst/>
                        <a:defRPr/>
                      </a:pPr>
                      <a:r>
                        <a:rPr lang="ar-AE" sz="1200" b="0" u="none" baseline="0" dirty="0">
                          <a:solidFill>
                            <a:schemeClr val="tx1"/>
                          </a:solidFill>
                          <a:latin typeface="Arial" panose="020B0604020202020204" pitchFamily="34" charset="0"/>
                          <a:cs typeface="Arial" panose="020B0604020202020204" pitchFamily="34" charset="0"/>
                        </a:rPr>
                        <a:t>القفز على الاتجاه المطلوب. يتم وضع ملصقات على الأرض وتسميه </a:t>
                      </a:r>
                      <a:r>
                        <a:rPr lang="ar-AE" sz="1200" b="0" u="none" kern="1200" baseline="0" dirty="0">
                          <a:solidFill>
                            <a:schemeClr val="tx1"/>
                          </a:solidFill>
                          <a:latin typeface="Arial" panose="020B0604020202020204" pitchFamily="34" charset="0"/>
                          <a:ea typeface="+mn-ea"/>
                          <a:cs typeface="Arial" panose="020B0604020202020204" pitchFamily="34" charset="0"/>
                        </a:rPr>
                        <a:t>الاتجاهات ( فوق- تحت - يمين - يسار). يطلب المعلم من الطالب بالقفز على الاتجاه</a:t>
                      </a:r>
                    </a:p>
                    <a:p>
                      <a:pPr marL="0" marR="0" lvl="0" indent="0" algn="r" defTabSz="914400" rtl="1" eaLnBrk="1" fontAlgn="auto" latinLnBrk="0" hangingPunct="1">
                        <a:lnSpc>
                          <a:spcPct val="100000"/>
                        </a:lnSpc>
                        <a:spcBef>
                          <a:spcPts val="0"/>
                        </a:spcBef>
                        <a:spcAft>
                          <a:spcPts val="0"/>
                        </a:spcAft>
                        <a:buClrTx/>
                        <a:buSzTx/>
                        <a:buFont typeface="+mj-lt"/>
                        <a:buNone/>
                        <a:tabLst/>
                        <a:defRPr/>
                      </a:pPr>
                      <a:r>
                        <a:rPr lang="ar-AE" sz="1200" b="0" u="none" kern="1200" baseline="0" dirty="0">
                          <a:solidFill>
                            <a:schemeClr val="tx1"/>
                          </a:solidFill>
                          <a:latin typeface="Arial" panose="020B0604020202020204" pitchFamily="34" charset="0"/>
                          <a:ea typeface="+mn-ea"/>
                          <a:cs typeface="Arial" panose="020B0604020202020204" pitchFamily="34" charset="0"/>
                        </a:rPr>
                        <a:t>على سبيل اقفز على اتجاه اليمين ، اقفز على اتجاه اليسار.</a:t>
                      </a:r>
                      <a:endParaRPr lang="ar-AE" sz="1200" b="0" u="none" baseline="0" dirty="0">
                        <a:solidFill>
                          <a:schemeClr val="tx1"/>
                        </a:solidFill>
                        <a:latin typeface="Arial" panose="020B0604020202020204" pitchFamily="34" charset="0"/>
                        <a:cs typeface="Arial" panose="020B0604020202020204" pitchFamily="34" charset="0"/>
                      </a:endParaRPr>
                    </a:p>
                    <a:p>
                      <a:pPr marL="0" indent="0" algn="r" rtl="1">
                        <a:buFont typeface="+mj-lt"/>
                        <a:buNone/>
                      </a:pPr>
                      <a:endParaRPr lang="ar-AE" sz="1200" b="0" baseline="0" dirty="0" smtClean="0">
                        <a:solidFill>
                          <a:schemeClr val="tx1"/>
                        </a:solidFill>
                        <a:latin typeface="Arial" panose="020B0604020202020204" pitchFamily="34" charset="0"/>
                        <a:cs typeface="Arial" panose="020B0604020202020204" pitchFamily="34" charset="0"/>
                      </a:endParaRPr>
                    </a:p>
                    <a:p>
                      <a:pPr algn="r" rtl="1"/>
                      <a:r>
                        <a:rPr lang="ar-AE" sz="1200" b="1" u="none" baseline="0" dirty="0" smtClean="0">
                          <a:solidFill>
                            <a:srgbClr val="FF0000"/>
                          </a:solidFill>
                          <a:latin typeface="Arial" panose="020B0604020202020204" pitchFamily="34" charset="0"/>
                          <a:cs typeface="+mn-cs"/>
                        </a:rPr>
                        <a:t>النشاط الوسيقي:</a:t>
                      </a:r>
                    </a:p>
                    <a:p>
                      <a:pPr marL="228600" indent="-228600" algn="r" rtl="1">
                        <a:buFont typeface="+mj-lt"/>
                        <a:buAutoNum type="arabicPeriod"/>
                      </a:pPr>
                      <a:r>
                        <a:rPr lang="ar-AE" sz="1200" b="0" u="none" baseline="0" dirty="0" smtClean="0">
                          <a:solidFill>
                            <a:schemeClr val="tx1"/>
                          </a:solidFill>
                          <a:latin typeface="Arial" panose="020B0604020202020204" pitchFamily="34" charset="0"/>
                          <a:cs typeface="+mn-cs"/>
                        </a:rPr>
                        <a:t>أن يقوم الطالب بتمثيل لاتجاهات مع كلمات الاغنية او مع الموسيقى وترديد الكلمة ( ايماءات بالجسد)</a:t>
                      </a:r>
                    </a:p>
                    <a:p>
                      <a:pPr marL="0" indent="0" algn="r" rtl="1">
                        <a:buFont typeface="+mj-lt"/>
                        <a:buNone/>
                      </a:pPr>
                      <a:endParaRPr lang="ar-AE" sz="1200" b="0" u="none" baseline="0" dirty="0" smtClean="0">
                        <a:solidFill>
                          <a:schemeClr val="tx1"/>
                        </a:solidFill>
                        <a:latin typeface="Arial" panose="020B0604020202020204" pitchFamily="34" charset="0"/>
                        <a:cs typeface="+mn-cs"/>
                      </a:endParaRPr>
                    </a:p>
                    <a:p>
                      <a:pPr marL="0" indent="0" algn="r" rtl="1">
                        <a:buFont typeface="+mj-lt"/>
                        <a:buNone/>
                      </a:pPr>
                      <a:endParaRPr lang="ar-AE" sz="1200" b="0" baseline="0"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endParaRPr lang="ar-AE" sz="1400" b="1" baseline="0" dirty="0">
                        <a:latin typeface="Arial" panose="020B0604020202020204" pitchFamily="34" charset="0"/>
                        <a:cs typeface="Arial" panose="020B0604020202020204" pitchFamily="34" charset="0"/>
                      </a:endParaRPr>
                    </a:p>
                    <a:p>
                      <a:pPr algn="ctr" rtl="1"/>
                      <a:r>
                        <a:rPr lang="ar-AE" sz="1400" b="1" baseline="0" dirty="0">
                          <a:latin typeface="Arial" panose="020B0604020202020204" pitchFamily="34" charset="0"/>
                          <a:cs typeface="Arial" panose="020B0604020202020204" pitchFamily="34" charset="0"/>
                        </a:rPr>
                        <a:t>دليل للمعلم</a:t>
                      </a:r>
                    </a:p>
                    <a:p>
                      <a:pPr algn="ctr" rtl="1"/>
                      <a:endParaRPr lang="ar-AE" sz="1400" b="1" baseline="0"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xmlns="" val="10000"/>
                  </a:ext>
                </a:extLst>
              </a:tr>
              <a:tr h="553883">
                <a:tc>
                  <a:txBody>
                    <a:bodyPr/>
                    <a:lstStyle/>
                    <a:p>
                      <a:pPr marL="0" marR="0" lvl="0" indent="0" algn="r" defTabSz="914400" rtl="1" eaLnBrk="1" fontAlgn="auto" latinLnBrk="0" hangingPunct="1">
                        <a:lnSpc>
                          <a:spcPct val="100000"/>
                        </a:lnSpc>
                        <a:spcBef>
                          <a:spcPts val="0"/>
                        </a:spcBef>
                        <a:spcAft>
                          <a:spcPts val="0"/>
                        </a:spcAft>
                        <a:buClrTx/>
                        <a:buSzTx/>
                        <a:buFont typeface="+mj-lt"/>
                        <a:buNone/>
                        <a:tabLst/>
                        <a:defRPr/>
                      </a:pPr>
                      <a:r>
                        <a:rPr lang="ar-AE" sz="1200" b="0" u="none" baseline="0" dirty="0">
                          <a:solidFill>
                            <a:schemeClr val="tx1"/>
                          </a:solidFill>
                          <a:latin typeface="Arial" panose="020B0604020202020204" pitchFamily="34" charset="0"/>
                          <a:cs typeface="+mn-cs"/>
                        </a:rPr>
                        <a:t>وضع الدمية في الاتجاه المطلوب. يتم وضع ملصقات على الأرض وتسميه </a:t>
                      </a:r>
                      <a:r>
                        <a:rPr lang="ar-AE" sz="1200" b="0" u="none" kern="1200" baseline="0" dirty="0">
                          <a:solidFill>
                            <a:schemeClr val="tx1"/>
                          </a:solidFill>
                          <a:latin typeface="Arial" panose="020B0604020202020204" pitchFamily="34" charset="0"/>
                          <a:ea typeface="+mn-ea"/>
                          <a:cs typeface="+mn-cs"/>
                        </a:rPr>
                        <a:t>الاتجاهات ( فوق- تحت - يمين - يسار). يطلب ولي الامر من الطالب بوضع الدمية في الاتجاه المطلوب</a:t>
                      </a:r>
                    </a:p>
                    <a:p>
                      <a:pPr marL="0" marR="0" lvl="0" indent="0" algn="r" defTabSz="914400" rtl="1" eaLnBrk="1" fontAlgn="auto" latinLnBrk="0" hangingPunct="1">
                        <a:lnSpc>
                          <a:spcPct val="100000"/>
                        </a:lnSpc>
                        <a:spcBef>
                          <a:spcPts val="0"/>
                        </a:spcBef>
                        <a:spcAft>
                          <a:spcPts val="0"/>
                        </a:spcAft>
                        <a:buClrTx/>
                        <a:buSzTx/>
                        <a:buFont typeface="+mj-lt"/>
                        <a:buNone/>
                        <a:tabLst/>
                        <a:defRPr/>
                      </a:pPr>
                      <a:r>
                        <a:rPr lang="ar-AE" sz="1200" b="0" u="none" kern="1200" baseline="0" dirty="0">
                          <a:solidFill>
                            <a:schemeClr val="tx1"/>
                          </a:solidFill>
                          <a:latin typeface="Arial" panose="020B0604020202020204" pitchFamily="34" charset="0"/>
                          <a:ea typeface="+mn-ea"/>
                          <a:cs typeface="+mn-cs"/>
                        </a:rPr>
                        <a:t>على سبيل ضع الدمية في اتجاه اليمين ، ضع الدمية في اتجاه اليسار.</a:t>
                      </a:r>
                      <a:endParaRPr lang="ar-AE" sz="1200" b="0" u="none" baseline="0" dirty="0">
                        <a:solidFill>
                          <a:schemeClr val="tx1"/>
                        </a:solidFill>
                        <a:latin typeface="Arial" panose="020B0604020202020204" pitchFamily="34" charset="0"/>
                        <a:cs typeface="+mn-cs"/>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baseline="0" dirty="0">
                          <a:latin typeface="Arial" panose="020B0604020202020204" pitchFamily="34" charset="0"/>
                          <a:cs typeface="Arial" panose="020B0604020202020204" pitchFamily="34" charset="0"/>
                        </a:rPr>
                        <a:t>الواجب المنزلي </a:t>
                      </a:r>
                      <a:endParaRPr lang="en-US" sz="1400" b="1"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xmlns="" val="10001"/>
                  </a:ext>
                </a:extLst>
              </a:tr>
              <a:tr h="161409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aseline="0" dirty="0">
                        <a:latin typeface="Arial" panose="020B0604020202020204" pitchFamily="34" charset="0"/>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aseline="0" dirty="0">
                        <a:latin typeface="Arial" panose="020B0604020202020204" pitchFamily="34" charset="0"/>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AE" sz="1200" baseline="0" dirty="0">
                          <a:latin typeface="Arial" panose="020B0604020202020204" pitchFamily="34" charset="0"/>
                          <a:cs typeface="Arial" panose="020B0604020202020204" pitchFamily="34" charset="0"/>
                        </a:rPr>
                        <a:t> </a:t>
                      </a:r>
                      <a:endParaRPr lang="ar-SA" sz="1200" dirty="0">
                        <a:latin typeface="Arial" panose="020B0604020202020204" pitchFamily="34" charset="0"/>
                        <a:cs typeface="Arial" panose="020B0604020202020204" pitchFamily="34" charset="0"/>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baseline="0" dirty="0">
                          <a:latin typeface="Arial" panose="020B0604020202020204" pitchFamily="34" charset="0"/>
                          <a:cs typeface="Arial" panose="020B0604020202020204" pitchFamily="34" charset="0"/>
                        </a:rPr>
                        <a:t>تمارين الكترونية</a:t>
                      </a:r>
                      <a:endParaRPr lang="en-US" sz="1400" b="1"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xmlns="" val="10002"/>
                  </a:ext>
                </a:extLst>
              </a:tr>
              <a:tr h="791091">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baseline="0" dirty="0">
                          <a:latin typeface="Arial" panose="020B0604020202020204" pitchFamily="34" charset="0"/>
                          <a:cs typeface="Arial" panose="020B0604020202020204" pitchFamily="34" charset="0"/>
                        </a:rPr>
                        <a:t>متوسط : </a:t>
                      </a:r>
                      <a:r>
                        <a:rPr lang="ar-AE" sz="1200" kern="1200" baseline="0" dirty="0" smtClean="0">
                          <a:solidFill>
                            <a:schemeClr val="tx1"/>
                          </a:solidFill>
                          <a:latin typeface="Arial" panose="020B0604020202020204" pitchFamily="34" charset="0"/>
                          <a:ea typeface="+mn-ea"/>
                          <a:cs typeface="Arial" panose="020B0604020202020204" pitchFamily="34" charset="0"/>
                        </a:rPr>
                        <a:t>يذكراتجاهين </a:t>
                      </a:r>
                      <a:r>
                        <a:rPr lang="ar-AE" sz="1200" kern="1200" baseline="0" dirty="0">
                          <a:solidFill>
                            <a:schemeClr val="tx1"/>
                          </a:solidFill>
                          <a:latin typeface="Arial" panose="020B0604020202020204" pitchFamily="34" charset="0"/>
                          <a:ea typeface="+mn-ea"/>
                          <a:cs typeface="Arial" panose="020B0604020202020204" pitchFamily="34" charset="0"/>
                        </a:rPr>
                        <a:t>( فوق- تحت - يمين -يسار- أمام - خلف ) </a:t>
                      </a:r>
                      <a:r>
                        <a:rPr lang="ar-AE" sz="1200" kern="1200" baseline="0" dirty="0" smtClean="0">
                          <a:solidFill>
                            <a:schemeClr val="tx1"/>
                          </a:solidFill>
                          <a:latin typeface="Arial" panose="020B0604020202020204" pitchFamily="34" charset="0"/>
                          <a:ea typeface="+mn-ea"/>
                          <a:cs typeface="Arial" panose="020B0604020202020204" pitchFamily="34" charset="0"/>
                        </a:rPr>
                        <a:t>   </a:t>
                      </a:r>
                      <a:r>
                        <a:rPr lang="ar-AE" sz="1200" b="1" baseline="0" dirty="0" smtClean="0">
                          <a:latin typeface="Arial" panose="020B0604020202020204" pitchFamily="34" charset="0"/>
                          <a:cs typeface="Arial" panose="020B0604020202020204" pitchFamily="34" charset="0"/>
                        </a:rPr>
                        <a:t>جيد</a:t>
                      </a:r>
                      <a:r>
                        <a:rPr lang="ar-AE" sz="1200" b="1" baseline="0" dirty="0">
                          <a:latin typeface="Arial" panose="020B0604020202020204" pitchFamily="34" charset="0"/>
                          <a:cs typeface="Arial" panose="020B0604020202020204" pitchFamily="34" charset="0"/>
                        </a:rPr>
                        <a:t>: </a:t>
                      </a:r>
                      <a:r>
                        <a:rPr lang="ar-AE" sz="1200" kern="1200" baseline="0" dirty="0">
                          <a:solidFill>
                            <a:schemeClr val="tx1"/>
                          </a:solidFill>
                          <a:latin typeface="Arial" panose="020B0604020202020204" pitchFamily="34" charset="0"/>
                          <a:ea typeface="+mn-ea"/>
                          <a:cs typeface="+mn-cs"/>
                        </a:rPr>
                        <a:t>يذكر 4 أتجاهات ( فوق- تحت - يمين -يسار- أمام - خلف ) </a:t>
                      </a:r>
                      <a:r>
                        <a:rPr lang="ar-AE" sz="1200" kern="1200" baseline="0" dirty="0" smtClean="0">
                          <a:solidFill>
                            <a:schemeClr val="tx1"/>
                          </a:solidFill>
                          <a:latin typeface="Arial" panose="020B0604020202020204" pitchFamily="34" charset="0"/>
                          <a:ea typeface="+mn-ea"/>
                          <a:cs typeface="+mn-cs"/>
                        </a:rPr>
                        <a:t>      </a:t>
                      </a:r>
                      <a:r>
                        <a:rPr lang="ar-AE" sz="1200" b="1" baseline="0" dirty="0" smtClean="0">
                          <a:latin typeface="Arial" panose="020B0604020202020204" pitchFamily="34" charset="0"/>
                          <a:cs typeface="Arial" panose="020B0604020202020204" pitchFamily="34" charset="0"/>
                        </a:rPr>
                        <a:t>مرتفع</a:t>
                      </a:r>
                      <a:r>
                        <a:rPr lang="ar-AE" sz="1200" b="1" baseline="0" dirty="0">
                          <a:latin typeface="Arial" panose="020B0604020202020204" pitchFamily="34" charset="0"/>
                          <a:cs typeface="Arial" panose="020B0604020202020204" pitchFamily="34" charset="0"/>
                        </a:rPr>
                        <a:t>: </a:t>
                      </a:r>
                      <a:r>
                        <a:rPr lang="ar-AE" sz="1200" kern="1200" baseline="0" dirty="0">
                          <a:solidFill>
                            <a:schemeClr val="tx1"/>
                          </a:solidFill>
                          <a:latin typeface="Arial" panose="020B0604020202020204" pitchFamily="34" charset="0"/>
                          <a:ea typeface="+mn-ea"/>
                          <a:cs typeface="Arial" panose="020B0604020202020204" pitchFamily="34" charset="0"/>
                        </a:rPr>
                        <a:t>يذكر 6 أتجاهات ( فوق- تحت - يمين -يسار- أمام - خلف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Arial" panose="020B0604020202020204" pitchFamily="34" charset="0"/>
                          <a:cs typeface="Arial" panose="020B0604020202020204" pitchFamily="34" charset="0"/>
                        </a:rPr>
                        <a:t>التقييم</a:t>
                      </a:r>
                      <a:endParaRPr lang="en-US" sz="1400" b="1"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9" name="Slide Number Placeholder 8"/>
          <p:cNvSpPr>
            <a:spLocks noGrp="1"/>
          </p:cNvSpPr>
          <p:nvPr>
            <p:ph type="sldNum" sz="quarter" idx="12"/>
          </p:nvPr>
        </p:nvSpPr>
        <p:spPr>
          <a:xfrm>
            <a:off x="8758551" y="6356350"/>
            <a:ext cx="2743200" cy="365125"/>
          </a:xfrm>
        </p:spPr>
        <p:txBody>
          <a:bodyPr/>
          <a:lstStyle/>
          <a:p>
            <a:pPr rtl="1"/>
            <a:fld id="{60F9F505-338F-4A63-8E60-F3E66EC2060F}" type="slidenum">
              <a:rPr lang="en-GB" smtClean="0"/>
              <a:pPr rtl="1"/>
              <a:t>4</a:t>
            </a:fld>
            <a:endParaRPr lang="en-GB"/>
          </a:p>
        </p:txBody>
      </p:sp>
      <p:sp>
        <p:nvSpPr>
          <p:cNvPr id="7" name="Rounded Rectangle 1">
            <a:extLst>
              <a:ext uri="{FF2B5EF4-FFF2-40B4-BE49-F238E27FC236}">
                <a16:creationId xmlns:a16="http://schemas.microsoft.com/office/drawing/2014/main" xmlns="" id="{525D727F-57BE-4C7F-AE8E-52CEA370B424}"/>
              </a:ext>
            </a:extLst>
          </p:cNvPr>
          <p:cNvSpPr/>
          <p:nvPr/>
        </p:nvSpPr>
        <p:spPr>
          <a:xfrm>
            <a:off x="439839" y="4849792"/>
            <a:ext cx="10249382" cy="56137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8" name="TextBox 7">
            <a:extLst>
              <a:ext uri="{FF2B5EF4-FFF2-40B4-BE49-F238E27FC236}">
                <a16:creationId xmlns:a16="http://schemas.microsoft.com/office/drawing/2014/main" xmlns="" id="{5E48F779-503D-411B-B40E-0F0FF5060474}"/>
              </a:ext>
            </a:extLst>
          </p:cNvPr>
          <p:cNvSpPr txBox="1"/>
          <p:nvPr/>
        </p:nvSpPr>
        <p:spPr>
          <a:xfrm>
            <a:off x="514314" y="4995867"/>
            <a:ext cx="10007073" cy="307777"/>
          </a:xfrm>
          <a:prstGeom prst="rect">
            <a:avLst/>
          </a:prstGeom>
          <a:solidFill>
            <a:schemeClr val="accent4">
              <a:lumMod val="20000"/>
              <a:lumOff val="80000"/>
            </a:schemeClr>
          </a:solidFill>
        </p:spPr>
        <p:txBody>
          <a:bodyPr wrap="square" rtlCol="0">
            <a:spAutoFit/>
          </a:bodyPr>
          <a:lstStyle/>
          <a:p>
            <a:pPr lvl="0">
              <a:defRPr/>
            </a:pPr>
            <a:r>
              <a:rPr lang="en-US" sz="1400" dirty="0">
                <a:solidFill>
                  <a:prstClr val="black"/>
                </a:solidFill>
                <a:latin typeface="Times New Roman" panose="02020603050405020304" pitchFamily="18" charset="0"/>
                <a:cs typeface="Times New Roman" panose="02020603050405020304" pitchFamily="18" charset="0"/>
                <a:hlinkClick r:id="rId3"/>
              </a:rPr>
              <a:t>https://wordwall.net/ar/resource/1990941/%</a:t>
            </a:r>
            <a:r>
              <a:rPr lang="en-US" sz="1400" dirty="0" smtClean="0">
                <a:solidFill>
                  <a:prstClr val="black"/>
                </a:solidFill>
                <a:latin typeface="Times New Roman" panose="02020603050405020304" pitchFamily="18" charset="0"/>
                <a:cs typeface="Times New Roman" panose="02020603050405020304" pitchFamily="18" charset="0"/>
                <a:hlinkClick r:id="rId3"/>
              </a:rPr>
              <a:t>D8%A7%D9%84%D8%A7%D8%AA%D8%AC%D8%A7%D9%87%D8%A7%D8%AA</a:t>
            </a:r>
            <a:r>
              <a:rPr lang="en-US" sz="1400" dirty="0" smtClean="0">
                <a:solidFill>
                  <a:prstClr val="black"/>
                </a:solidFill>
                <a:latin typeface="Times New Roman" panose="02020603050405020304" pitchFamily="18" charset="0"/>
                <a:cs typeface="Times New Roman" panose="02020603050405020304" pitchFamily="18" charset="0"/>
              </a:rPr>
              <a:t> </a:t>
            </a:r>
            <a:endParaRPr lang="ar-AE" sz="1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4988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A0DB64-481C-43BE-AA6A-757448DAA06E}"/>
              </a:ext>
            </a:extLst>
          </p:cNvPr>
          <p:cNvSpPr>
            <a:spLocks noGrp="1"/>
          </p:cNvSpPr>
          <p:nvPr>
            <p:ph type="title"/>
          </p:nvPr>
        </p:nvSpPr>
        <p:spPr/>
        <p:txBody>
          <a:bodyPr/>
          <a:lstStyle/>
          <a:p>
            <a:pPr algn="ctr"/>
            <a:r>
              <a:rPr lang="ar-AE" dirty="0"/>
              <a:t>لون الكلب فوق وتحت الطاولة</a:t>
            </a:r>
            <a:endParaRPr lang="en-US" dirty="0"/>
          </a:p>
        </p:txBody>
      </p:sp>
      <p:sp>
        <p:nvSpPr>
          <p:cNvPr id="3" name="Slide Number Placeholder 2">
            <a:extLst>
              <a:ext uri="{FF2B5EF4-FFF2-40B4-BE49-F238E27FC236}">
                <a16:creationId xmlns:a16="http://schemas.microsoft.com/office/drawing/2014/main" xmlns="" id="{19A0920A-262A-40EA-9165-2DFCAE0C6A18}"/>
              </a:ext>
            </a:extLst>
          </p:cNvPr>
          <p:cNvSpPr>
            <a:spLocks noGrp="1"/>
          </p:cNvSpPr>
          <p:nvPr>
            <p:ph type="sldNum" sz="quarter" idx="12"/>
          </p:nvPr>
        </p:nvSpPr>
        <p:spPr/>
        <p:txBody>
          <a:bodyPr/>
          <a:lstStyle/>
          <a:p>
            <a:fld id="{98C0CDE5-970C-4CC4-BF43-0DA127E73E82}" type="slidenum">
              <a:rPr lang="en-US" noProof="0" smtClean="0"/>
              <a:t>5</a:t>
            </a:fld>
            <a:endParaRPr lang="en-US" noProof="0" dirty="0"/>
          </a:p>
        </p:txBody>
      </p:sp>
      <p:sp>
        <p:nvSpPr>
          <p:cNvPr id="5" name="Rectangle 4">
            <a:extLst>
              <a:ext uri="{FF2B5EF4-FFF2-40B4-BE49-F238E27FC236}">
                <a16:creationId xmlns:a16="http://schemas.microsoft.com/office/drawing/2014/main" xmlns="" id="{C5FE83AD-8A16-4ED8-B621-074B62A442ED}"/>
              </a:ext>
            </a:extLst>
          </p:cNvPr>
          <p:cNvSpPr/>
          <p:nvPr/>
        </p:nvSpPr>
        <p:spPr>
          <a:xfrm>
            <a:off x="1715678" y="301658"/>
            <a:ext cx="8644380" cy="495849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1" name="Picture 2">
            <a:extLst>
              <a:ext uri="{FF2B5EF4-FFF2-40B4-BE49-F238E27FC236}">
                <a16:creationId xmlns:a16="http://schemas.microsoft.com/office/drawing/2014/main" xmlns="" id="{EC2612C6-4060-42FB-BE3D-24D81AD3B5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7" t="7834" r="6666" b="47875"/>
          <a:stretch/>
        </p:blipFill>
        <p:spPr bwMode="auto">
          <a:xfrm>
            <a:off x="5752544" y="355189"/>
            <a:ext cx="4607514" cy="30374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xmlns="" id="{DBCEECA7-2EC7-41BE-BECC-ECBD245E3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46" t="53431" r="6666" b="10722"/>
          <a:stretch/>
        </p:blipFill>
        <p:spPr bwMode="auto">
          <a:xfrm>
            <a:off x="1740342" y="2603556"/>
            <a:ext cx="4297526" cy="2458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866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A0DB64-481C-43BE-AA6A-757448DAA06E}"/>
              </a:ext>
            </a:extLst>
          </p:cNvPr>
          <p:cNvSpPr>
            <a:spLocks noGrp="1"/>
          </p:cNvSpPr>
          <p:nvPr>
            <p:ph type="title"/>
          </p:nvPr>
        </p:nvSpPr>
        <p:spPr>
          <a:xfrm>
            <a:off x="549845" y="4616631"/>
            <a:ext cx="3968496" cy="832104"/>
          </a:xfrm>
        </p:spPr>
        <p:txBody>
          <a:bodyPr/>
          <a:lstStyle/>
          <a:p>
            <a:pPr algn="ctr"/>
            <a:r>
              <a:rPr lang="ar-AE" dirty="0"/>
              <a:t>أكمل النشاط</a:t>
            </a:r>
            <a:endParaRPr lang="en-US" dirty="0"/>
          </a:p>
        </p:txBody>
      </p:sp>
      <p:sp>
        <p:nvSpPr>
          <p:cNvPr id="3" name="Slide Number Placeholder 2">
            <a:extLst>
              <a:ext uri="{FF2B5EF4-FFF2-40B4-BE49-F238E27FC236}">
                <a16:creationId xmlns:a16="http://schemas.microsoft.com/office/drawing/2014/main" xmlns="" id="{19A0920A-262A-40EA-9165-2DFCAE0C6A18}"/>
              </a:ext>
            </a:extLst>
          </p:cNvPr>
          <p:cNvSpPr>
            <a:spLocks noGrp="1"/>
          </p:cNvSpPr>
          <p:nvPr>
            <p:ph type="sldNum" sz="quarter" idx="12"/>
          </p:nvPr>
        </p:nvSpPr>
        <p:spPr/>
        <p:txBody>
          <a:bodyPr/>
          <a:lstStyle/>
          <a:p>
            <a:fld id="{98C0CDE5-970C-4CC4-BF43-0DA127E73E82}" type="slidenum">
              <a:rPr lang="en-US" noProof="0" smtClean="0"/>
              <a:t>6</a:t>
            </a:fld>
            <a:endParaRPr lang="en-US" noProof="0" dirty="0"/>
          </a:p>
        </p:txBody>
      </p:sp>
      <p:pic>
        <p:nvPicPr>
          <p:cNvPr id="1026" name="Picture 2" descr="left and right 2 | Teaching methods, Arabic worksheets, Preschool activities">
            <a:extLst>
              <a:ext uri="{FF2B5EF4-FFF2-40B4-BE49-F238E27FC236}">
                <a16:creationId xmlns:a16="http://schemas.microsoft.com/office/drawing/2014/main" xmlns="" id="{09AFB171-1E46-4041-9F82-9AF579FE8B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9860" y="0"/>
            <a:ext cx="51323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570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59B275-CEA3-4CF6-B9CA-24EEBBBC875F}"/>
              </a:ext>
            </a:extLst>
          </p:cNvPr>
          <p:cNvSpPr>
            <a:spLocks noGrp="1"/>
          </p:cNvSpPr>
          <p:nvPr>
            <p:ph type="title"/>
          </p:nvPr>
        </p:nvSpPr>
        <p:spPr/>
        <p:txBody>
          <a:bodyPr/>
          <a:lstStyle/>
          <a:p>
            <a:r>
              <a:rPr lang="ar-AE" dirty="0"/>
              <a:t>لون الطفل امام الصندوق</a:t>
            </a:r>
            <a:endParaRPr lang="en-US" dirty="0"/>
          </a:p>
        </p:txBody>
      </p:sp>
      <p:sp>
        <p:nvSpPr>
          <p:cNvPr id="3" name="Slide Number Placeholder 2">
            <a:extLst>
              <a:ext uri="{FF2B5EF4-FFF2-40B4-BE49-F238E27FC236}">
                <a16:creationId xmlns:a16="http://schemas.microsoft.com/office/drawing/2014/main" xmlns="" id="{706BD07C-3318-4C61-984B-3D87F8E25F6A}"/>
              </a:ext>
            </a:extLst>
          </p:cNvPr>
          <p:cNvSpPr>
            <a:spLocks noGrp="1"/>
          </p:cNvSpPr>
          <p:nvPr>
            <p:ph type="sldNum" sz="quarter" idx="12"/>
          </p:nvPr>
        </p:nvSpPr>
        <p:spPr/>
        <p:txBody>
          <a:bodyPr/>
          <a:lstStyle/>
          <a:p>
            <a:fld id="{98C0CDE5-970C-4CC4-BF43-0DA127E73E82}" type="slidenum">
              <a:rPr lang="en-US" noProof="0" smtClean="0"/>
              <a:t>7</a:t>
            </a:fld>
            <a:endParaRPr lang="en-US" noProof="0" dirty="0"/>
          </a:p>
        </p:txBody>
      </p:sp>
      <p:pic>
        <p:nvPicPr>
          <p:cNvPr id="2050" name="Picture 2" descr="تقييم المفاهيم المكانيه👇 - اطفال التوحد - مركز بداية للاستشارات و التدريب  و تنظيم المؤتمرات | Facebook">
            <a:extLst>
              <a:ext uri="{FF2B5EF4-FFF2-40B4-BE49-F238E27FC236}">
                <a16:creationId xmlns:a16="http://schemas.microsoft.com/office/drawing/2014/main" xmlns="" id="{0D658CA0-1FBC-4F88-93DE-16F83A0690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71"/>
          <a:stretch/>
        </p:blipFill>
        <p:spPr bwMode="auto">
          <a:xfrm>
            <a:off x="2874944" y="276447"/>
            <a:ext cx="6442111" cy="4848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15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Carrying Red Backpack">
            <a:extLst>
              <a:ext uri="{FF2B5EF4-FFF2-40B4-BE49-F238E27FC236}">
                <a16:creationId xmlns:a16="http://schemas.microsoft.com/office/drawing/2014/main" xmlns="" id="{10962572-14B4-44BB-89AB-9ADA56D6B408}"/>
              </a:ext>
            </a:extLst>
          </p:cNvPr>
          <p:cNvPicPr>
            <a:picLocks noGrp="1" noChangeAspect="1"/>
          </p:cNvPicPr>
          <p:nvPr>
            <p:ph type="pic" sz="quarter" idx="13"/>
          </p:nvPr>
        </p:nvPicPr>
        <p:blipFill rotWithShape="1">
          <a:blip r:embed="rId2"/>
          <a:srcRect l="17932" t="26156" r="14038" b="34430"/>
          <a:stretch/>
        </p:blipFill>
        <p:spPr>
          <a:xfrm>
            <a:off x="-1600" y="1096296"/>
            <a:ext cx="6052552" cy="5259842"/>
          </a:xfrm>
        </p:spPr>
      </p:pic>
      <p:sp>
        <p:nvSpPr>
          <p:cNvPr id="2" name="Title 1">
            <a:extLst>
              <a:ext uri="{FF2B5EF4-FFF2-40B4-BE49-F238E27FC236}">
                <a16:creationId xmlns:a16="http://schemas.microsoft.com/office/drawing/2014/main" xmlns="" id="{434AA4C6-BA7F-40BC-AD51-EFDDDBEA5A84}"/>
              </a:ext>
            </a:extLst>
          </p:cNvPr>
          <p:cNvSpPr>
            <a:spLocks noGrp="1"/>
          </p:cNvSpPr>
          <p:nvPr>
            <p:ph type="title"/>
          </p:nvPr>
        </p:nvSpPr>
        <p:spPr/>
        <p:txBody>
          <a:bodyPr>
            <a:normAutofit/>
          </a:bodyPr>
          <a:lstStyle/>
          <a:p>
            <a:r>
              <a:rPr lang="ar-AE" sz="4400" dirty="0">
                <a:latin typeface="Arial" panose="020B0604020202020204" pitchFamily="34" charset="0"/>
                <a:cs typeface="Arial" panose="020B0604020202020204" pitchFamily="34" charset="0"/>
              </a:rPr>
              <a:t>شكراً للجميع</a:t>
            </a:r>
            <a:endParaRPr lang="ru-RU" sz="44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xmlns="" id="{F155FC3B-DD33-4B9A-A5EB-A2301786CE4E}"/>
              </a:ext>
            </a:extLst>
          </p:cNvPr>
          <p:cNvSpPr>
            <a:spLocks noGrp="1"/>
          </p:cNvSpPr>
          <p:nvPr>
            <p:ph type="body" sz="quarter" idx="14"/>
          </p:nvPr>
        </p:nvSpPr>
        <p:spPr/>
        <p:txBody>
          <a:bodyPr/>
          <a:lstStyle/>
          <a:p>
            <a:pPr algn="ctr" rtl="1"/>
            <a:endParaRPr lang="ru-RU" sz="2000" dirty="0"/>
          </a:p>
        </p:txBody>
      </p:sp>
    </p:spTree>
    <p:extLst>
      <p:ext uri="{BB962C8B-B14F-4D97-AF65-F5344CB8AC3E}">
        <p14:creationId xmlns:p14="http://schemas.microsoft.com/office/powerpoint/2010/main" val="9458935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0F0A00B7A297B40A126585C06040BF9" ma:contentTypeVersion="13" ma:contentTypeDescription="Create a new document." ma:contentTypeScope="" ma:versionID="e211a196983eb4ca7a51c67aa200c8b9">
  <xsd:schema xmlns:xsd="http://www.w3.org/2001/XMLSchema" xmlns:xs="http://www.w3.org/2001/XMLSchema" xmlns:p="http://schemas.microsoft.com/office/2006/metadata/properties" xmlns:ns3="0860e916-1933-4f54-bf75-902e7a9d18bb" xmlns:ns4="c1803469-1359-4921-b8b2-4aa11e6de6e4" targetNamespace="http://schemas.microsoft.com/office/2006/metadata/properties" ma:root="true" ma:fieldsID="fbe2735384649c69160ac846166d8c23" ns3:_="" ns4:_="">
    <xsd:import namespace="0860e916-1933-4f54-bf75-902e7a9d18bb"/>
    <xsd:import namespace="c1803469-1359-4921-b8b2-4aa11e6de6e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60e916-1933-4f54-bf75-902e7a9d18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803469-1359-4921-b8b2-4aa11e6de6e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D1AD35-AF57-4B32-8A96-2853E34EF9CE}">
  <ds:schemaRefs>
    <ds:schemaRef ds:uri="http://schemas.microsoft.com/sharepoint/v3/contenttype/forms"/>
  </ds:schemaRefs>
</ds:datastoreItem>
</file>

<file path=customXml/itemProps2.xml><?xml version="1.0" encoding="utf-8"?>
<ds:datastoreItem xmlns:ds="http://schemas.openxmlformats.org/officeDocument/2006/customXml" ds:itemID="{85E79A6E-C66F-474D-AEC3-AC8B4C5AC1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60e916-1933-4f54-bf75-902e7a9d18bb"/>
    <ds:schemaRef ds:uri="c1803469-1359-4921-b8b2-4aa11e6de6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EED42B-3B47-45C2-9F50-0B4533C0F1E3}">
  <ds:schemaRefs>
    <ds:schemaRef ds:uri="c1803469-1359-4921-b8b2-4aa11e6de6e4"/>
    <ds:schemaRef ds:uri="http://purl.org/dc/elements/1.1/"/>
    <ds:schemaRef ds:uri="http://schemas.microsoft.com/office/2006/metadata/properties"/>
    <ds:schemaRef ds:uri="0860e916-1933-4f54-bf75-902e7a9d18bb"/>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485</TotalTime>
  <Words>507</Words>
  <Application>Microsoft Office PowerPoint</Application>
  <PresentationFormat>Widescreen</PresentationFormat>
  <Paragraphs>88</Paragraphs>
  <Slides>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يذكر  6أتجاهات ( فوق- تحت - يمين -يسار- أمام - خلف )</vt:lpstr>
      <vt:lpstr>PowerPoint Presentation</vt:lpstr>
      <vt:lpstr>PowerPoint Presentation</vt:lpstr>
      <vt:lpstr>PowerPoint Presentation</vt:lpstr>
      <vt:lpstr>لون الكلب فوق وتحت الطاولة</vt:lpstr>
      <vt:lpstr>أكمل النشاط</vt:lpstr>
      <vt:lpstr>لون الطفل امام الصندوق</vt:lpstr>
      <vt:lpstr>شكراً للجميع</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العنوان الرئيسي للهدف</dc:title>
  <dc:creator>NADYAH NASSER ALKAABI</dc:creator>
  <cp:lastModifiedBy>Microsoft account</cp:lastModifiedBy>
  <cp:revision>48</cp:revision>
  <dcterms:created xsi:type="dcterms:W3CDTF">2020-07-26T19:33:45Z</dcterms:created>
  <dcterms:modified xsi:type="dcterms:W3CDTF">2021-01-13T07:59:06Z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0x01010020F0A00B7A297B40A126585C06040BF9</vt:lpwstr>
  </property>
</Properties>
</file>