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2" r:id="rId5"/>
    <p:sldId id="273" r:id="rId6"/>
    <p:sldId id="274" r:id="rId7"/>
    <p:sldId id="275" r:id="rId8"/>
    <p:sldId id="277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788C1B-D8F7-4C32-9BC9-4C9ACEF58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399D72-CB05-46BF-8F6D-2C9C02ADA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F77AD1-0DFF-4B88-869D-A7FBDE9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3F2BC2-BE35-4A46-8815-FD77D1A9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A8C0A2-C245-4309-B5BF-83326BF6F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77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ED9B77-2579-4B05-81C1-70573E61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2AA4C45-B3B3-4011-9F49-057A1D753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75980A-BD47-49CC-BD50-5E6C9D7B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5DDD03-E925-4785-88F1-FD2E6545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10D9DF-8181-497C-B8CB-7C5C7198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28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F35C7CE-815F-4F95-ADA6-DC49BD35C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DC21780-C19D-426B-9B9B-C7B87666E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EF6895-1D2C-4BE9-91D3-3632EA4F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A2BDD5-7E9E-4A54-892E-20A080DB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4505D7-2967-4916-957D-524A0602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389FE2-A545-46A6-87D0-2F259D78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40B678-B481-432D-948E-942E48B25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C4841E-6768-459C-AACA-5B50A97B6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B1821D-684A-468B-B994-4466FC19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A8D811-1486-4E89-90BE-10882893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1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F1A89-E22B-439F-B133-B2C1018F7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BF211A-E77D-4EB5-B378-781BE8288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8FEC92-C739-4EDE-BB00-0E8C5797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4C8588-6464-4960-B1CF-0D1F0674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74EA5C-93B9-4311-8145-3334D46E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43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649886-4C24-4522-86E9-19985D43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689B28-5947-4066-8FAE-0C3D73D4B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42610C-9495-4D28-8071-528EC9BE9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C51E26-6CA2-40AE-9B8E-4393A40F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EF6B5C-05E0-4327-A74F-01FB2429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02FB189-088F-45DA-9BBE-2DDE377D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36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50C5D4-D7A5-4736-A004-6854A6A6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D162BC-F96E-4556-9A60-E50E1690D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2FB3CA-E715-4AA2-8897-B814657B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F5F925F-BFD0-42D1-BF82-FD89F2279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82DA89-8255-4833-87F4-FA1857E7E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6A1780E-1248-46A8-A6AD-0C900D780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B4209E7-ECE0-467B-8853-F07C23B50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3110EB-26CC-4359-B063-57AF8D10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22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7E9566-C0B6-4FDD-8EE4-BDD90F2C4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EC8AD4-8AEE-46A0-B14E-28C2E0B7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FABAC73-14CD-4417-9188-902856D7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88D9372-DFBC-46C0-A4D7-2A004202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18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2CF9352-6DFB-4B2F-9D64-906D7556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73318F6-21FF-4CB2-9963-CA9601B0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70C4AF-6FF7-46C3-86EE-7079F5D9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59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803B54-5B90-43C7-8239-C830E4CA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C5F50B-282F-4A3F-AA70-6D5246F05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AC6A48-D673-47F3-9B08-DBBA2E3C5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A10D61-C37F-47E2-8BC8-8077B9FCC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BDE692-B4DB-4FA0-8F67-39A91CC02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CFC6AA-45AF-4883-ACB3-3ADCF857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9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7A6D1E-C755-4862-A1DA-4394B738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408DF3-3961-41F3-A85B-42F2B2A00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1391C7F-F000-47E1-9366-8E1F64097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D2E273F-D218-4B9C-AE22-C00CCCEA6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2BFC79-7B89-4CCA-82A9-FB7E3A32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64867F-A614-47C0-9CB8-DAD90A4C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2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C7F5E51-A25D-4BE1-8667-B3242B470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635636-F2E3-4037-8763-658F6B7F9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D7C10A-9BEF-4E12-9091-4A22C67D0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BABAA3-47FC-48BC-B791-EDC7F8E52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B4B23D-20BC-4B73-8F4F-AEFB24060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76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VyUj4S5Yy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youtube.com/watch?v=6ZVu40rx6uc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ZVu40rx6uc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ae/app/%D8%AA%D8%B9%D9%84%D9%85-%D8%A7%D9%84%D8%AD%D8%B1%D9%88%D9%81-%D9%88%D8%A7%D9%84%D8%A3%D8%B1%D9%82%D8%A7%D9%85/id1419375881" TargetMode="External"/><Relationship Id="rId2" Type="http://schemas.openxmlformats.org/officeDocument/2006/relationships/hyperlink" Target="https://www.youtube.com/watch?v=6ZVu40rx6u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67B99080-A15C-4730-AE32-97B0C24A0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866968"/>
              </p:ext>
            </p:extLst>
          </p:nvPr>
        </p:nvGraphicFramePr>
        <p:xfrm>
          <a:off x="285033" y="161333"/>
          <a:ext cx="11621933" cy="653533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15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857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22535"/>
                <a:gridCol w="232253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37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المراجعة: </a:t>
                      </a:r>
                      <a:r>
                        <a:rPr lang="ar-A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شيخة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السويدي +</a:t>
                      </a:r>
                      <a:r>
                        <a:rPr lang="ar-AE" sz="1800" baseline="0" dirty="0" smtClean="0">
                          <a:latin typeface="Arial" panose="020B0604020202020204" pitchFamily="34" charset="0"/>
                          <a:cs typeface="+mn-cs"/>
                        </a:rPr>
                        <a:t> ابراهيم الزعبي</a:t>
                      </a:r>
                      <a:r>
                        <a:rPr lang="ar-A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 (عائشة سيف </a:t>
                      </a:r>
                      <a:r>
                        <a:rPr lang="ar-A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الذباحي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رقم الهدف : 2853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كتابة مقطع المد منقط او محاكياً نموذج 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57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lang="ar-A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(شديد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ar-AE" sz="1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توحد،)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801487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درس: المدود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يطلب حمد من  مريم أن تساعده في دروسه، فتأتي مريم وتسأله: ما المشكلة يا حمد.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حمد: لا استطيع الكتابة بشكل جيد فخطي ليس جميل.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ما رأيك أن أضع لك النقط وتقوم بالتحديد عليها.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حمد: هذا رائع! هكذا سأجيد الكتابة بشكل جيد. ولكن...(يبدو الحزن على وجه حمد) طلبت المعلمة منا اليوم أن نكتب المدود الثلاثة ولكني أجد صعوبة بكتابتها، فماذا أفعل؟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هذا سهل. سأكتب لك بالنقط وأنت تقوم بالتحديد عليها كما فعلنا لتحسين خطك. ما رأيك بهذا؟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حمد: هذا رائع! وسأنتهي من واجبي بسرعة أيضا. شكراً لك يا مريم.</a:t>
                      </a:r>
                    </a:p>
                    <a:p>
                      <a:pPr algn="r" rtl="1"/>
                      <a:endParaRPr lang="en-GB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فيديو وضيحي (المدود):</a:t>
                      </a:r>
                    </a:p>
                    <a:p>
                      <a:pPr algn="r" rtl="1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https://www.youtube.com/watch?v=_VyUj4S5YyI</a:t>
                      </a:r>
                      <a:endParaRPr lang="ar-AE" sz="1800" b="0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en-GB" sz="1800" b="0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الأهداف الرعية: </a:t>
                      </a:r>
                      <a:endParaRPr lang="en-US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SA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 يتمكن الطالب من مسك القلم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يتمكن الطالب من التحديد على النقط بشكل صحيح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يتعرف الطالب على المدود (أ، و، ي).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يتمكن الطالب من التحديد على المدود بالقلم أو الصلصال.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1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E56708F7-B1CD-4F54-89CB-0AA894362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50625"/>
              </p:ext>
            </p:extLst>
          </p:nvPr>
        </p:nvGraphicFramePr>
        <p:xfrm>
          <a:off x="285033" y="288763"/>
          <a:ext cx="11621933" cy="636921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كتابة مقطع المد منقط او محاكياً نموذج 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يتمكن الطالب من مسك القلم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يقوم المعلم بتدريب الطالب على تقوية المهارات الدقيقة للطالب كجعل الطالب يقوم يقطع الورق، استخدام الصلصال والعجن به، استخدام الكرة </a:t>
                      </a:r>
                      <a:r>
                        <a:rPr lang="ar-AE" sz="1800" b="0" u="none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المطلاطية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وجعل الطالب يقوم بالضغط عليه.</a:t>
                      </a: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922CB79-4488-48C8-9F4A-CDA8E8048612}"/>
              </a:ext>
            </a:extLst>
          </p:cNvPr>
          <p:cNvSpPr/>
          <p:nvPr/>
        </p:nvSpPr>
        <p:spPr>
          <a:xfrm>
            <a:off x="8286750" y="5510211"/>
            <a:ext cx="1504950" cy="5905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قطع الورق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66E2FB9-413B-4828-93A3-D73C22898193}"/>
              </a:ext>
            </a:extLst>
          </p:cNvPr>
          <p:cNvSpPr/>
          <p:nvPr/>
        </p:nvSpPr>
        <p:spPr>
          <a:xfrm>
            <a:off x="4929007" y="5510211"/>
            <a:ext cx="1504950" cy="5905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عجن الصلصال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AA3219D-4A9B-4EF5-9A97-FA044FBF4B1D}"/>
              </a:ext>
            </a:extLst>
          </p:cNvPr>
          <p:cNvSpPr/>
          <p:nvPr/>
        </p:nvSpPr>
        <p:spPr>
          <a:xfrm>
            <a:off x="1571265" y="5510211"/>
            <a:ext cx="1504950" cy="5905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كرة مطاطية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 picture containing clothing, underwear&#10;&#10;Description automatically generated">
            <a:extLst>
              <a:ext uri="{FF2B5EF4-FFF2-40B4-BE49-F238E27FC236}">
                <a16:creationId xmlns:a16="http://schemas.microsoft.com/office/drawing/2014/main" xmlns="" id="{73C56BF5-89AD-4014-9126-EA4E4E4518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6" r="15469"/>
          <a:stretch/>
        </p:blipFill>
        <p:spPr>
          <a:xfrm>
            <a:off x="7917656" y="2950366"/>
            <a:ext cx="2243138" cy="228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A picture containing person, indoor, small, table&#10;&#10;Description automatically generated">
            <a:extLst>
              <a:ext uri="{FF2B5EF4-FFF2-40B4-BE49-F238E27FC236}">
                <a16:creationId xmlns:a16="http://schemas.microsoft.com/office/drawing/2014/main" xmlns="" id="{75986103-7A2B-4F2E-8717-128E4B1FF8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677" y="2950366"/>
            <a:ext cx="2250357" cy="2286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6D3D05D-58BA-4F3B-B51E-EDFE0CE773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98" y="2950366"/>
            <a:ext cx="2250357" cy="228599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1259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52D2845-23BD-4AD0-92FE-E31E01CB1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88846"/>
              </p:ext>
            </p:extLst>
          </p:nvPr>
        </p:nvGraphicFramePr>
        <p:xfrm>
          <a:off x="285033" y="288763"/>
          <a:ext cx="11621933" cy="636921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كتابة مقطع المد منقط او محاكياً نموذج 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أن يتمكن الطالب من التحديد على النقط بشكل صحيح</a:t>
                      </a:r>
                    </a:p>
                    <a:p>
                      <a:pPr algn="r" rtl="1"/>
                      <a:r>
                        <a:rPr lang="ar-AE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يقوم المعلم بإعطاء الطالب أوراق عمل بخطوط منقطة وجعل الطالب يقوم بالتدرب والكتابة علية.</a:t>
                      </a:r>
                      <a:endParaRPr lang="en-GB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en-GB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83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C5CC506-1D82-4224-8F60-F57C863B6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8" y="-2667001"/>
            <a:ext cx="6858001" cy="1219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4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oy, room&#10;&#10;Description automatically generated">
            <a:extLst>
              <a:ext uri="{FF2B5EF4-FFF2-40B4-BE49-F238E27FC236}">
                <a16:creationId xmlns:a16="http://schemas.microsoft.com/office/drawing/2014/main" xmlns="" id="{26AB1CA7-5448-43A7-B886-C2AFCB257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16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5BDBF365-BD7E-4777-938F-54B8162D7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22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52D2845-23BD-4AD0-92FE-E31E01CB1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849296"/>
              </p:ext>
            </p:extLst>
          </p:nvPr>
        </p:nvGraphicFramePr>
        <p:xfrm>
          <a:off x="285033" y="288763"/>
          <a:ext cx="11621933" cy="636921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كتابة مقطع المد منقط او محاكياً نموذج 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 algn="r" rtl="1">
                        <a:buFont typeface="+mj-lt"/>
                        <a:buAutoNum type="arabicParenR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أن يتعرف الطالب على المدود (أ، و، ي).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u="none" baseline="0" dirty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طباعة بطاقات مدود وتعليقها أمام الطالب أثناء الشرح.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بناء مجسم المدود وجعل الطالب يقوم بتثبيت نوع المد في مكانه</a:t>
                      </a:r>
                    </a:p>
                    <a:p>
                      <a:pPr algn="r" rtl="1"/>
                      <a:endParaRPr lang="en-GB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فيديو توضيحي (المدود الثلاثة):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0" u="none" baseline="0" dirty="0">
                          <a:latin typeface="Arial" panose="020B0604020202020204" pitchFamily="34" charset="0"/>
                          <a:cs typeface="+mn-cs"/>
                          <a:hlinkClick r:id="rId2"/>
                        </a:rPr>
                        <a:t>https://www.youtube.com/watch?v=6ZVu40rx6uc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" name="Picture 3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21EAEB48-AFA0-4EAF-9F8E-936A2279F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635168"/>
            <a:ext cx="27717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80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52D2845-23BD-4AD0-92FE-E31E01CB1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29300"/>
              </p:ext>
            </p:extLst>
          </p:nvPr>
        </p:nvGraphicFramePr>
        <p:xfrm>
          <a:off x="285033" y="288763"/>
          <a:ext cx="11621933" cy="636921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كتابة مقطع المد منقط او محاكياً نموذج 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أن يتعرف الطالب على المدود (أ، و، ي).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u="none" baseline="0" dirty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يقوم المعلم بطباعة المدود كل على حده في بطاقات بشكل منقط وجعل الطالب يقوم بالكتابة على النقط. 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بقوم المعلم بطاعة المدود الثلاث على بطاقات منفصلة وجعل الطالب يقوم بمحاكاتها باستخدام الصلصال او الخيوط. </a:t>
                      </a:r>
                    </a:p>
                    <a:p>
                      <a:pPr algn="r" rtl="1"/>
                      <a:endParaRPr lang="en-GB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فيديو توضيحي (المدود الثلاثة):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0" u="none" baseline="0" dirty="0">
                          <a:latin typeface="Arial" panose="020B0604020202020204" pitchFamily="34" charset="0"/>
                          <a:cs typeface="+mn-cs"/>
                          <a:hlinkClick r:id="rId2"/>
                        </a:rPr>
                        <a:t>https://www.youtube.com/watch?v=6ZVu40rx6uc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endParaRPr lang="en-GB" sz="1800" b="0" u="none" baseline="0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AFBF960-225E-4256-B7A2-44C4F3936B42}"/>
              </a:ext>
            </a:extLst>
          </p:cNvPr>
          <p:cNvSpPr txBox="1"/>
          <p:nvPr/>
        </p:nvSpPr>
        <p:spPr>
          <a:xfrm>
            <a:off x="8034696" y="2437024"/>
            <a:ext cx="26670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3900" dirty="0" err="1">
                <a:cs typeface="Simple Outline Pat" panose="02010400000000000000" pitchFamily="2" charset="-78"/>
              </a:rPr>
              <a:t>ن</a:t>
            </a:r>
            <a:r>
              <a:rPr lang="ar-AE" sz="23900" dirty="0" err="1">
                <a:solidFill>
                  <a:srgbClr val="FF0000"/>
                </a:solidFill>
                <a:cs typeface="Simple Outline Pat" panose="02010400000000000000" pitchFamily="2" charset="-78"/>
              </a:rPr>
              <a:t>ـا</a:t>
            </a:r>
            <a:endParaRPr lang="en-GB" sz="23900" dirty="0">
              <a:solidFill>
                <a:srgbClr val="FF0000"/>
              </a:solidFill>
              <a:cs typeface="Simple Outline Pat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0153F72-EABB-4C14-B82C-365CE02887FE}"/>
              </a:ext>
            </a:extLst>
          </p:cNvPr>
          <p:cNvSpPr txBox="1"/>
          <p:nvPr/>
        </p:nvSpPr>
        <p:spPr>
          <a:xfrm>
            <a:off x="4772025" y="2437024"/>
            <a:ext cx="284797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3900" dirty="0" err="1">
                <a:cs typeface="Simple Outline Pat" panose="02010400000000000000" pitchFamily="2" charset="-78"/>
              </a:rPr>
              <a:t>ن</a:t>
            </a:r>
            <a:r>
              <a:rPr lang="ar-AE" sz="23900" dirty="0" err="1">
                <a:solidFill>
                  <a:srgbClr val="FF0000"/>
                </a:solidFill>
                <a:cs typeface="Simple Outline Pat" panose="02010400000000000000" pitchFamily="2" charset="-78"/>
              </a:rPr>
              <a:t>و</a:t>
            </a:r>
            <a:endParaRPr lang="en-GB" sz="23900" dirty="0">
              <a:solidFill>
                <a:srgbClr val="FF0000"/>
              </a:solidFill>
              <a:cs typeface="Simple Outline Pat" panose="0201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DC3591A-F0E8-43A2-AC29-6E4498747E69}"/>
              </a:ext>
            </a:extLst>
          </p:cNvPr>
          <p:cNvSpPr txBox="1"/>
          <p:nvPr/>
        </p:nvSpPr>
        <p:spPr>
          <a:xfrm>
            <a:off x="981075" y="2437024"/>
            <a:ext cx="3290529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3900" dirty="0">
                <a:cs typeface="Simple Outline Pat" panose="02010400000000000000" pitchFamily="2" charset="-78"/>
              </a:rPr>
              <a:t>ن</a:t>
            </a:r>
            <a:r>
              <a:rPr lang="ar-AE" sz="23900" dirty="0">
                <a:solidFill>
                  <a:srgbClr val="FF0000"/>
                </a:solidFill>
                <a:cs typeface="Simple Outline Pat" panose="02010400000000000000" pitchFamily="2" charset="-78"/>
              </a:rPr>
              <a:t>ي</a:t>
            </a:r>
            <a:endParaRPr lang="en-GB" sz="23900" dirty="0">
              <a:solidFill>
                <a:srgbClr val="FF0000"/>
              </a:solidFill>
              <a:cs typeface="Simple Outline Pa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397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AE3A9615-3E71-4AA7-8873-F22C3F148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07247"/>
              </p:ext>
            </p:extLst>
          </p:nvPr>
        </p:nvGraphicFramePr>
        <p:xfrm>
          <a:off x="289013" y="197496"/>
          <a:ext cx="11613973" cy="646300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418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Arial" panose="020B0604020202020204" pitchFamily="34" charset="0"/>
                          <a:cs typeface="+mn-cs"/>
                        </a:rPr>
                        <a:t>:  الهدف الرئيسي كتابة مقطع المد منقط او محاكياً نموذج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none" baseline="0" dirty="0">
                          <a:latin typeface="Arial" panose="020B0604020202020204" pitchFamily="34" charset="0"/>
                          <a:cs typeface="+mn-cs"/>
                        </a:rPr>
                        <a:t>                   الأهداف الفرعية: أن يتمكن الطالب من مسك القلم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600" b="0" u="none" baseline="0" dirty="0">
                          <a:latin typeface="Arial" panose="020B0604020202020204" pitchFamily="34" charset="0"/>
                          <a:cs typeface="+mn-cs"/>
                        </a:rPr>
                        <a:t>                                       أن يتمكن الطالب من التحديد على النقط بشكل صحيح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600" b="0" u="none" baseline="0" dirty="0">
                          <a:latin typeface="Arial" panose="020B0604020202020204" pitchFamily="34" charset="0"/>
                          <a:cs typeface="+mn-cs"/>
                        </a:rPr>
                        <a:t>                                       أن يتعرف فالطالب على المدود (أ، و، ي).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600" b="0" u="none" baseline="0" dirty="0">
                          <a:latin typeface="Arial" panose="020B0604020202020204" pitchFamily="34" charset="0"/>
                          <a:cs typeface="+mn-cs"/>
                        </a:rPr>
                        <a:t>                                       أن يتمكن الطالب من الكتابة على المقطع المدود بالقلم أو الصلصال.</a:t>
                      </a:r>
                      <a:endParaRPr lang="ar-SA" sz="16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SA" sz="16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ar-AE" sz="16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قراءة القصة وتشغيل الفيديو الخاص بالدرس.</a:t>
                      </a:r>
                    </a:p>
                    <a:p>
                      <a:pPr algn="r" rtl="1"/>
                      <a:r>
                        <a:rPr lang="ar-SA" sz="16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ar-AE" sz="16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AE" sz="16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 يبتكر المدرس أنشطة وتمارين إضافية.</a:t>
                      </a:r>
                      <a:endParaRPr lang="ar-SA" sz="16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الرياضي</a:t>
                      </a:r>
                      <a:r>
                        <a:rPr lang="ar-AE" sz="16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ar-AE" sz="16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أن يقوم المعلم بكتابة الحروف المنقطة على السبورة، ويقوم الطالب بالذهاب والكتابة عليها.</a:t>
                      </a:r>
                    </a:p>
                    <a:p>
                      <a:pPr algn="r" rtl="1"/>
                      <a:r>
                        <a:rPr lang="ar-AE" sz="16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الفني</a:t>
                      </a:r>
                      <a:r>
                        <a:rPr lang="ar-AE" sz="16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ar-AE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يقوم الطالب بمحاكاة المدود على الورق باستخدام الصلصال، او استخدام قصاصات ورق ملون صغيرة ولصقة على المد.</a:t>
                      </a:r>
                      <a:endParaRPr lang="ar-AE" sz="16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الموسيقى</a:t>
                      </a:r>
                      <a:r>
                        <a:rPr lang="ar-AE" sz="16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فيديو (تعلم مع زكريا)</a:t>
                      </a:r>
                    </a:p>
                    <a:p>
                      <a:pPr algn="r" rtl="1"/>
                      <a:r>
                        <a:rPr lang="en-GB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https://www.youtube.com/watch?v=6ZVu40rx6uc</a:t>
                      </a:r>
                      <a:r>
                        <a:rPr lang="ar-AE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2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متابعة التمارين الإلكترونية مع الطالب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56696">
                <a:tc>
                  <a:txBody>
                    <a:bodyPr/>
                    <a:lstStyle/>
                    <a:p>
                      <a:pPr algn="r" rtl="1"/>
                      <a:r>
                        <a:rPr lang="ar-A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https://apps.apple.com/ae/app/%D8%AA%D8%B9%D9%84%D9%85-%D8%A7%D9%84%D8%AD%D8%B1%D9%88%D9%81-%D9%88%D8%A7%D9%84%D8%A3%D8%B1%D9%82%D8%A7%D9%85/id1419375881</a:t>
                      </a:r>
                      <a:r>
                        <a:rPr lang="ar-A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2206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متوسط: </a:t>
                      </a:r>
                      <a:r>
                        <a:rPr lang="ar-AE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يتمكن الطالب من الكتابة على النقط بمساعدة جزئية </a:t>
                      </a: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جيد: </a:t>
                      </a:r>
                      <a:r>
                        <a:rPr lang="ar-AE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</a:t>
                      </a:r>
                      <a:r>
                        <a:rPr lang="ar-AE" sz="1600" b="0" baseline="0" dirty="0">
                          <a:latin typeface="Arial" panose="020B0604020202020204" pitchFamily="34" charset="0"/>
                          <a:cs typeface="+mn-cs"/>
                        </a:rPr>
                        <a:t> يتمكن الطالب من الكتابة على النقط بدون </a:t>
                      </a:r>
                      <a:r>
                        <a:rPr lang="ar-AE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مساعدة </a:t>
                      </a: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مرتفع: </a:t>
                      </a:r>
                      <a:r>
                        <a:rPr lang="ar-AE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يتمكن الطالب من الكتابة بشكل متقن.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9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640</Words>
  <Application>Microsoft Office PowerPoint</Application>
  <PresentationFormat>Widescreen</PresentationFormat>
  <Paragraphs>138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Simple Outline Pat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Aishah AL Thabahi</dc:creator>
  <cp:lastModifiedBy>Microsoft account</cp:lastModifiedBy>
  <cp:revision>36</cp:revision>
  <dcterms:created xsi:type="dcterms:W3CDTF">2020-08-13T03:57:05Z</dcterms:created>
  <dcterms:modified xsi:type="dcterms:W3CDTF">2020-08-19T18:57:06Z</dcterms:modified>
</cp:coreProperties>
</file>