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2" r:id="rId5"/>
    <p:sldId id="265" r:id="rId6"/>
    <p:sldId id="264" r:id="rId7"/>
    <p:sldId id="266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07970C-F993-45EA-9614-13A0F4C80F8E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3F4B7-A049-4E09-A07B-E2EC0227C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663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3F4B7-A049-4E09-A07B-E2EC0227CC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43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F405BD14-5ACC-4CEA-B4C8-887339268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xmlns="" id="{4DB4D2BB-BE34-484C-979B-7A67340CFB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E4C13A1A-A029-465D-905D-D01C9CCEE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BF14D3BF-E361-4B42-975C-82F36AC45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D132EDAA-730B-43AF-90BE-BE3269CA6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7638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08B7D3D8-34F4-4ACD-AA37-55267FCD3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xmlns="" id="{1317A80D-1377-4132-BB28-D72BC53C4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6AA6EB0F-FA75-4AC6-95A1-4AC16037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7BB44816-DA47-44D1-9818-E5B13D869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DA6556E0-2570-45D2-A465-1B16788C1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077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xmlns="" id="{660B5465-FB0E-4B75-885B-6F1B7C8648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xmlns="" id="{AD7B606B-FDD1-4BFE-A9F1-E1F0692405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FB1D5C26-E615-4076-A373-525159D2F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71768C05-B9ED-4CB8-BA76-7B758427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B963E583-C2AC-45F0-8CF1-B7ACBA53F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6108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E5A44E3A-087C-4ADF-A666-E8FBA60C0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BC01C10B-8AF5-4CBA-9A0B-F4E7F2128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C77121B2-2CC2-474F-8398-292F85D96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02DA2F35-8164-4AB2-9CF4-5C6D21CE6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D7C8C3A1-451A-4FC0-8201-B2DB3D8C3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557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04DD747F-54C4-4C4D-908A-6533AB3C4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5D780811-0F64-4048-8075-7986A2448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99612464-C7B7-4212-8068-C18C60E05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79D587EF-EC71-4B22-B82C-BEF2455DD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085F04B7-D5B0-405A-A27E-947AAC5B2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8144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289BFF80-D7A5-4E4A-A803-40270CDF0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C6FD2A36-D7D7-4C1C-8C7A-D661B1246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xmlns="" id="{EE48198C-00B1-4647-8142-7E8BCE1CA5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65331B58-AA09-436C-A44A-C639E52D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66DBA668-1BF1-487B-9F4E-662EF7277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FB2CAEC5-5F7F-4CD5-AB60-FDD66366F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003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F30F22A-066A-49CB-AF42-1D9602FC8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A7AFBC5E-4F40-4BAE-97C9-2388647EE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xmlns="" id="{0665F0AF-C864-48CC-9F5B-B3F737CDE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xmlns="" id="{43DC8788-410E-463E-82D7-2948F8EC76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xmlns="" id="{FA4D4F37-1763-4603-944C-2CCAF85952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xmlns="" id="{1E0AA48D-FA60-4045-BF68-61860282E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xmlns="" id="{8BD30173-08E1-45F0-AA4F-E866F332D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xmlns="" id="{D0A1E0E4-3F46-4255-ABEE-A12131820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3161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14762D7A-1946-4906-A5DB-087FB1913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xmlns="" id="{E741ADB8-E44C-4887-8948-8A63441FF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xmlns="" id="{EBB16D9B-224B-4D53-8112-2D78C0AE3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xmlns="" id="{1DCECBDC-A481-4039-BEA8-95D714E20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022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xmlns="" id="{3E273605-8198-4047-B550-20DBF08B5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xmlns="" id="{16989873-8647-435E-A2EE-9A4C50E12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xmlns="" id="{88D97A09-B368-4C39-B6C7-3CD38C7A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4941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FD7BF873-ED9C-4F50-9050-F00CAA3CE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E4CE7FC6-568B-4E27-996E-D5F14B339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xmlns="" id="{ADE9D1A3-18B6-4224-B13B-B6530DBCE9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C2CD1605-9860-4AB3-9480-35E572704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81AB1762-E96F-464B-BEA0-F3E288073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12CFB207-9ED5-4495-A108-73FC3434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464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E84A6C3-4042-433B-8D86-A84B682CA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xmlns="" id="{A313D749-3846-4F7A-BAE7-59A07A6E41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xmlns="" id="{19938E92-9E48-4EC1-813E-D50D4990B2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F6AE09FF-9318-44C8-B2C5-F2C8FB2F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7DF788D0-546F-42C8-9408-085C924FC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A6ABBE2E-306A-4E45-BF9C-169A9B9C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214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xmlns="" id="{C5CDCB23-D6A0-4608-A364-BB2F2AC0D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01704D9B-A259-477E-B7E8-BDE8D1937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56E90322-CB99-491D-A1DE-E8A926D729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33648173-418F-42E7-B3DB-BAB25AC171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2C62BE5D-5DFF-45D2-BBC1-C63F13E236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4059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5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HVRS8cRYt7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xmlns="" id="{2BB764D0-DBEE-4B9A-9BFB-893E5379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48462"/>
              </p:ext>
            </p:extLst>
          </p:nvPr>
        </p:nvGraphicFramePr>
        <p:xfrm>
          <a:off x="186812" y="348172"/>
          <a:ext cx="11621933" cy="6020687"/>
        </p:xfrm>
        <a:graphic>
          <a:graphicData uri="http://schemas.openxmlformats.org/drawingml/2006/table">
            <a:tbl>
              <a:tblPr firstRow="1" bandRow="1"/>
              <a:tblGrid>
                <a:gridCol w="35090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13536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339768"/>
                <a:gridCol w="2339768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7198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027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المراجعة:</a:t>
                      </a:r>
                      <a:r>
                        <a:rPr lang="ar-SA" dirty="0"/>
                        <a:t> </a:t>
                      </a:r>
                      <a:r>
                        <a:rPr kumimoji="0" lang="ar-SA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شيخة عبيد السويدي</a:t>
                      </a:r>
                      <a:endParaRPr lang="en-US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الإعداد :</a:t>
                      </a:r>
                      <a:r>
                        <a:rPr lang="ar-SA" dirty="0"/>
                        <a:t> </a:t>
                      </a:r>
                      <a:r>
                        <a:rPr lang="ar-SA" b="1" dirty="0"/>
                        <a:t>ايمان عبدالله </a:t>
                      </a:r>
                      <a:r>
                        <a:rPr lang="ar-SA" b="1" dirty="0" smtClean="0"/>
                        <a:t>ال</a:t>
                      </a:r>
                      <a:r>
                        <a:rPr lang="ar-AE" b="1" dirty="0" smtClean="0"/>
                        <a:t>عبر</a:t>
                      </a:r>
                      <a:r>
                        <a:rPr lang="ar-AE" b="1" baseline="0" dirty="0" smtClean="0"/>
                        <a:t>ي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رقم  الهدف :  2870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اصدار صوت استجابة  لصوت حديث او ضحك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27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الفئة </a:t>
                      </a:r>
                      <a:r>
                        <a:rPr lang="ar-AE" dirty="0" smtClean="0"/>
                        <a:t>العمرية:5-6</a:t>
                      </a:r>
                      <a:r>
                        <a:rPr lang="ar-AE" baseline="0" dirty="0" smtClean="0"/>
                        <a:t> سنوات</a:t>
                      </a:r>
                      <a:r>
                        <a:rPr lang="en-US" baseline="0" dirty="0" smtClean="0"/>
                        <a:t>- </a:t>
                      </a:r>
                      <a:r>
                        <a:rPr lang="ar-AE" baseline="0" dirty="0" smtClean="0"/>
                        <a:t>مهارات اجتماعية </a:t>
                      </a:r>
                      <a:endParaRPr lang="ar-AE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مستوى الشدة: (</a:t>
                      </a:r>
                      <a:r>
                        <a:rPr lang="ar-SA" dirty="0"/>
                        <a:t>بحاجة لدعم شديد</a:t>
                      </a:r>
                      <a:r>
                        <a:rPr lang="ar-AE" dirty="0"/>
                        <a:t>) 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فئة الإعاقة : </a:t>
                      </a:r>
                      <a:r>
                        <a:rPr lang="ar-SA" dirty="0"/>
                        <a:t>اضطراب طيف التوحد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بيانات الهدف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4801487">
                <a:tc grid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dirty="0"/>
                        <a:t>كتاب</a:t>
                      </a:r>
                      <a:r>
                        <a:rPr lang="ar-AE" sz="1600" b="1" baseline="0" dirty="0"/>
                        <a:t> الطالب 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F1F0B1A9-0BF7-443D-85C9-17E8380B4D8C}"/>
              </a:ext>
            </a:extLst>
          </p:cNvPr>
          <p:cNvSpPr txBox="1"/>
          <p:nvPr/>
        </p:nvSpPr>
        <p:spPr>
          <a:xfrm>
            <a:off x="1625032" y="2079990"/>
            <a:ext cx="9104812" cy="236988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درس : </a:t>
            </a:r>
            <a:r>
              <a:rPr lang="ar-SA" sz="2000" b="1" dirty="0" smtClean="0"/>
              <a:t> </a:t>
            </a:r>
            <a:endParaRPr lang="ar-AE" sz="2000" b="1" dirty="0" smtClean="0"/>
          </a:p>
          <a:p>
            <a:endParaRPr lang="ar-SA" sz="2000" b="1" dirty="0"/>
          </a:p>
          <a:p>
            <a:r>
              <a:rPr lang="ar-AE" dirty="0" smtClean="0"/>
              <a:t>جلست عائلة حمد في المطعم يتحدثون حول موضوع السفر </a:t>
            </a:r>
          </a:p>
          <a:p>
            <a:r>
              <a:rPr lang="ar-AE" dirty="0" smtClean="0"/>
              <a:t> فقال حمد </a:t>
            </a:r>
          </a:p>
          <a:p>
            <a:r>
              <a:rPr lang="ar-AE" dirty="0" smtClean="0"/>
              <a:t>حمد: يا ابي اود ان اسافر انا واختي مريم </a:t>
            </a:r>
          </a:p>
          <a:p>
            <a:r>
              <a:rPr lang="ar-AE" dirty="0" smtClean="0"/>
              <a:t>وفي نص حديثهم بكى طفل بصوت عالٍ في المطعم فألتفتت مريم ذاهبه اليه تلاعبه فسكت الطفل ضاحكاً</a:t>
            </a:r>
          </a:p>
          <a:p>
            <a:r>
              <a:rPr lang="ar-AE" dirty="0" smtClean="0"/>
              <a:t>فقال حمد يا لها من اخت حنونه</a:t>
            </a:r>
          </a:p>
          <a:p>
            <a:endParaRPr lang="ar-AE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82" y="3895872"/>
            <a:ext cx="20193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10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xmlns="" id="{F3D2F412-3C2C-4A6D-90F4-EFF561DFD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15755"/>
              </p:ext>
            </p:extLst>
          </p:nvPr>
        </p:nvGraphicFramePr>
        <p:xfrm>
          <a:off x="136478" y="607982"/>
          <a:ext cx="11621933" cy="7027988"/>
        </p:xfrm>
        <a:graphic>
          <a:graphicData uri="http://schemas.openxmlformats.org/drawingml/2006/table">
            <a:tbl>
              <a:tblPr firstRow="1" bandRow="1"/>
              <a:tblGrid>
                <a:gridCol w="106937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8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027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اصدار صوت استجابة لصوت حديث او ضحك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27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rtl="1"/>
                      <a:r>
                        <a:rPr lang="ar-SA" sz="1600" b="1" dirty="0"/>
                        <a:t>انشطه</a:t>
                      </a:r>
                      <a:r>
                        <a:rPr lang="ar-SA" sz="1600" b="1" baseline="0" dirty="0"/>
                        <a:t> مهارية</a:t>
                      </a:r>
                      <a:endParaRPr lang="ar-AE" sz="16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ar-AE" b="1" dirty="0"/>
                        <a:t>المكونات 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0148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الأنشطة الصفية: </a:t>
                      </a:r>
                      <a:endParaRPr kumimoji="0" lang="ar-SA" sz="16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1- وضع 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اصوات مختلفة في الصف ومشاهدة رد فعل الطالب للصوت .</a:t>
                      </a:r>
                      <a:endParaRPr kumimoji="0" lang="ar-SA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SA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2- نشاط 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التعرف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على الصوت.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SA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3-تميز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الصوت المرتفع والمنخفض 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.</a:t>
                      </a:r>
                      <a:endParaRPr kumimoji="0" lang="ar-AE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SA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ar-SA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الاشارة الي صورة الصحيحة 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عند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اصدار صوت معين </a:t>
                      </a:r>
                      <a:endParaRPr kumimoji="0" lang="ar-SA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SA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AE" sz="1600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baseline="0" dirty="0"/>
                        <a:t> 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756" y="2161523"/>
            <a:ext cx="2232630" cy="211010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593206" y="3902299"/>
            <a:ext cx="2434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954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xmlns="" id="{5F118D0A-AB8A-4BAD-95E7-65AB6AA280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201238"/>
              </p:ext>
            </p:extLst>
          </p:nvPr>
        </p:nvGraphicFramePr>
        <p:xfrm>
          <a:off x="412123" y="646095"/>
          <a:ext cx="11100970" cy="6052536"/>
        </p:xfrm>
        <a:graphic>
          <a:graphicData uri="http://schemas.openxmlformats.org/drawingml/2006/table">
            <a:tbl>
              <a:tblPr firstRow="1" bandRow="1"/>
              <a:tblGrid>
                <a:gridCol w="10309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1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1425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0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</a:t>
                      </a:r>
                      <a:r>
                        <a:rPr lang="ar-AE" sz="1600" b="0" u="sng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en-US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</a:t>
                      </a:r>
                      <a:r>
                        <a:rPr lang="ar-EG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kumimoji="0" lang="ar-SA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ان 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يصدر الطالب صوت استجابة  لصوت حديث او استجابه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SA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دون مساعدة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الاهداف الفرعية : التدريب على مهارة 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الانتباه والتركيز 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من خلال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تميز مصدر الصوت 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ar-SA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التدريب على تميز 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الصورة الصحيحة عند اصدار صوت معين </a:t>
                      </a:r>
                      <a:endParaRPr kumimoji="0" lang="ar-SA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6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85750" marR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تهيئة الطالب للمهارة من خلال سرد القصة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وفيديو تعليمي </a:t>
                      </a:r>
                      <a:endParaRPr lang="ar-EG" sz="16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342900" marR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إعداد بطاقات مصورة لتحليل المهارة الى خطوات </a:t>
                      </a:r>
                    </a:p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إعداد انشطة عملية لتطبيق المهارة</a:t>
                      </a:r>
                      <a:r>
                        <a:rPr lang="ar-SA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600" b="0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باستخدام</a:t>
                      </a:r>
                      <a:r>
                        <a:rPr lang="ar-AE" sz="1600" b="0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ملامسة الوجه او استخدام المجسمات.</a:t>
                      </a:r>
                      <a:r>
                        <a:rPr lang="ar-SA" sz="1600" b="0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AE" sz="1600" b="0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600" b="0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تطبيق </a:t>
                      </a: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الانشطة الصفية مستخدماً كتاب الطالب و اوراق العمل.</a:t>
                      </a:r>
                    </a:p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إعداد انشطة  إضافية من ابتكار المعلم .</a:t>
                      </a:r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600" b="0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</a:t>
                      </a:r>
                      <a:r>
                        <a:rPr lang="ar-AE" sz="16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: </a:t>
                      </a:r>
                      <a:r>
                        <a:rPr lang="ar-AE" sz="1600" b="0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تدريب الطالب من قبل المعلم على اطاعة الاوامر اللفظية في اداء التمارين الرياضية .</a:t>
                      </a:r>
                    </a:p>
                    <a:p>
                      <a:pPr algn="r" rtl="1"/>
                      <a:r>
                        <a:rPr lang="ar-AE" sz="1600" b="0" u="sng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600" b="0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الفني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600" b="0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استجابة الطالب لتعليمات المعلم اثناء ترتيب ادوات الرسم </a:t>
                      </a:r>
                      <a:endParaRPr lang="ar-SA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600" b="0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</a:t>
                      </a:r>
                      <a:r>
                        <a:rPr lang="ar-AE" sz="16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الاستماع او غناء </a:t>
                      </a:r>
                      <a:r>
                        <a:rPr lang="ar-EG" sz="1600" b="0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انشودة</a:t>
                      </a:r>
                      <a:r>
                        <a:rPr lang="ar-AE" sz="1600" b="0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الاصوات .</a:t>
                      </a:r>
                      <a:endParaRPr lang="ar-AE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AE" sz="18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8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8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2581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تطبيق تدريبات عملية على كيفية تطبيق المهارة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.</a:t>
                      </a:r>
                      <a:endParaRPr lang="ar-EG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حل اوراق العمل تتضمن التلوين و المطابقة و التصنيف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endParaRPr lang="ar-EG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1907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مجموعة تدريبات تتضمن: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1- </a:t>
                      </a:r>
                      <a:r>
                        <a:rPr kumimoji="0" lang="ar-AE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لعبة مهارات التركيز لمصدر الصوت </a:t>
                      </a:r>
                      <a:endParaRPr kumimoji="0" lang="ar-SA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kumimoji="0" lang="ar-A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لعبة </a:t>
                      </a:r>
                      <a:r>
                        <a:rPr kumimoji="0" lang="ar-AE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تميز الاصوات </a:t>
                      </a:r>
                      <a:endParaRPr kumimoji="0" lang="ar-SA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770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متوسط: 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ان 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يصدر الطالب صوت استجابة  لصوت حديث او استجابه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ب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مساعدة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جزئية 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lang="ar-AE" sz="16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ان 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يصدر الطالب صوت استجابة  لصوت حديث او استجابه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ب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مساعدة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 لفظية </a:t>
                      </a:r>
                      <a:r>
                        <a:rPr lang="ar-AE" sz="16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6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ان 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يصدر الطالب صوت استجابة  لصوت حديث او استجابه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دون مساعدة </a:t>
                      </a:r>
                      <a:endParaRPr lang="ar-AE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350" y="1777285"/>
            <a:ext cx="2170088" cy="162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230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397ED509-41A5-434C-8F4F-DBBC90270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2255" y="337416"/>
            <a:ext cx="5257800" cy="1325563"/>
          </a:xfrm>
        </p:spPr>
        <p:txBody>
          <a:bodyPr/>
          <a:lstStyle/>
          <a:p>
            <a:r>
              <a:rPr lang="ar-AE" dirty="0" smtClean="0"/>
              <a:t>توصيل : </a:t>
            </a:r>
            <a:endParaRPr lang="ar-SA" dirty="0"/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xmlns="" id="{24FCA1B0-2BF3-48DE-A7F4-163619D36A1F}"/>
              </a:ext>
            </a:extLst>
          </p:cNvPr>
          <p:cNvSpPr txBox="1"/>
          <p:nvPr/>
        </p:nvSpPr>
        <p:spPr>
          <a:xfrm>
            <a:off x="8405022" y="1959385"/>
            <a:ext cx="237623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3200" b="1" dirty="0" smtClean="0"/>
              <a:t>هادئ</a:t>
            </a:r>
            <a:endParaRPr lang="ar-SA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242725" y="4649273"/>
            <a:ext cx="9380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AE" sz="4000" dirty="0" smtClean="0"/>
              <a:t>يبكي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90" y="1142999"/>
            <a:ext cx="2475577" cy="254340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90" y="3686400"/>
            <a:ext cx="2381947" cy="2646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742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397ED509-41A5-434C-8F4F-DBBC90270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6163" y="46293"/>
            <a:ext cx="5257800" cy="1325563"/>
          </a:xfrm>
        </p:spPr>
        <p:txBody>
          <a:bodyPr>
            <a:normAutofit/>
          </a:bodyPr>
          <a:lstStyle/>
          <a:p>
            <a:pPr algn="ctr"/>
            <a:r>
              <a:rPr lang="ar-SA" sz="2800" dirty="0"/>
              <a:t>أشير الى </a:t>
            </a:r>
            <a:r>
              <a:rPr lang="ar-AE" sz="2800" dirty="0" smtClean="0"/>
              <a:t>الطفل الذي يبكي </a:t>
            </a:r>
            <a:endParaRPr lang="ar-SA" sz="2800" dirty="0"/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xmlns="" id="{C4CF3614-0C3D-4D1F-A61E-A704EBA66D0D}"/>
              </a:ext>
            </a:extLst>
          </p:cNvPr>
          <p:cNvSpPr/>
          <p:nvPr/>
        </p:nvSpPr>
        <p:spPr>
          <a:xfrm>
            <a:off x="4949697" y="2784346"/>
            <a:ext cx="34676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dirty="0"/>
              <a:t>أشير الى </a:t>
            </a:r>
            <a:r>
              <a:rPr lang="ar-AE" sz="2800" dirty="0" smtClean="0"/>
              <a:t>الطفل الذي يصرخ </a:t>
            </a:r>
            <a:endParaRPr lang="ar-SA" sz="2800" dirty="0"/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xmlns="" id="{C26125A9-F1CB-499D-80ED-82A188180508}"/>
              </a:ext>
            </a:extLst>
          </p:cNvPr>
          <p:cNvSpPr/>
          <p:nvPr/>
        </p:nvSpPr>
        <p:spPr>
          <a:xfrm>
            <a:off x="5137384" y="4889346"/>
            <a:ext cx="28216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dirty="0"/>
              <a:t>أشير الى </a:t>
            </a:r>
            <a:r>
              <a:rPr lang="ar-AE" sz="2800" dirty="0" smtClean="0"/>
              <a:t>الطفل الهادئ </a:t>
            </a:r>
            <a:endParaRPr lang="ar-SA" sz="2800" dirty="0"/>
          </a:p>
        </p:txBody>
      </p:sp>
      <p:pic>
        <p:nvPicPr>
          <p:cNvPr id="20" name="صورة 19">
            <a:extLst>
              <a:ext uri="{FF2B5EF4-FFF2-40B4-BE49-F238E27FC236}">
                <a16:creationId xmlns:a16="http://schemas.microsoft.com/office/drawing/2014/main" xmlns="" id="{079CC8DF-11F0-4EDF-A787-F8C914377D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875" b="90000" l="10000" r="90000">
                        <a14:foregroundMark x1="19375" y1="6875" x2="24375" y2="987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50309" y="2162583"/>
            <a:ext cx="1111328" cy="111132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395" y="1186791"/>
            <a:ext cx="1425796" cy="15314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889" y="1277294"/>
            <a:ext cx="1594348" cy="133769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5626" y="1006879"/>
            <a:ext cx="1490618" cy="153145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4513" y="5150956"/>
            <a:ext cx="1425796" cy="153145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585" y="3307566"/>
            <a:ext cx="1425796" cy="153145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843" y="5344939"/>
            <a:ext cx="1594348" cy="133769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5626" y="3272843"/>
            <a:ext cx="1594348" cy="133769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644" y="3175960"/>
            <a:ext cx="1490618" cy="1531456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924" y="5362242"/>
            <a:ext cx="1490618" cy="153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890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62DEAE55-E38D-421B-A23A-1AC74934A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AE" sz="3200" dirty="0" smtClean="0"/>
              <a:t>لون :</a:t>
            </a:r>
            <a:endParaRPr lang="ar-SA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999" y="1690688"/>
            <a:ext cx="6510002" cy="4535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140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اناشيد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70324"/>
            <a:ext cx="10515600" cy="4351338"/>
          </a:xfrm>
        </p:spPr>
        <p:txBody>
          <a:bodyPr/>
          <a:lstStyle/>
          <a:p>
            <a:endParaRPr lang="ar-AE" dirty="0" smtClean="0">
              <a:hlinkClick r:id="rId2"/>
            </a:endParaRPr>
          </a:p>
          <a:p>
            <a:r>
              <a:rPr lang="ar-AE" u="sng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نشيد اصوات الحيوانات </a:t>
            </a:r>
            <a:endParaRPr lang="ar-AE" u="sng" dirty="0">
              <a:solidFill>
                <a:schemeClr val="tx1">
                  <a:lumMod val="75000"/>
                  <a:lumOff val="25000"/>
                </a:schemeClr>
              </a:solidFill>
              <a:hlinkClick r:id="rId2"/>
            </a:endParaRP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youtu.be/HVRS8cRYt7Q</a:t>
            </a:r>
            <a:endParaRPr lang="ar-A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29485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1851</TotalTime>
  <Words>375</Words>
  <Application>Microsoft Office PowerPoint</Application>
  <PresentationFormat>Widescreen</PresentationFormat>
  <Paragraphs>93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Sakkal Majalla</vt:lpstr>
      <vt:lpstr>Times New Roman</vt:lpstr>
      <vt:lpstr>نسق Office</vt:lpstr>
      <vt:lpstr>PowerPoint Presentation</vt:lpstr>
      <vt:lpstr>PowerPoint Presentation</vt:lpstr>
      <vt:lpstr>PowerPoint Presentation</vt:lpstr>
      <vt:lpstr>توصيل : </vt:lpstr>
      <vt:lpstr>أشير الى الطفل الذي يبكي </vt:lpstr>
      <vt:lpstr>لون :</vt:lpstr>
      <vt:lpstr>اناشيد 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afh .</dc:creator>
  <cp:lastModifiedBy>Microsoft account</cp:lastModifiedBy>
  <cp:revision>52</cp:revision>
  <dcterms:created xsi:type="dcterms:W3CDTF">2020-07-26T13:03:30Z</dcterms:created>
  <dcterms:modified xsi:type="dcterms:W3CDTF">2020-08-18T13:10:05Z</dcterms:modified>
</cp:coreProperties>
</file>