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72" r:id="rId3"/>
    <p:sldId id="271" r:id="rId4"/>
    <p:sldId id="293" r:id="rId5"/>
    <p:sldId id="291" r:id="rId6"/>
    <p:sldId id="286" r:id="rId7"/>
    <p:sldId id="290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UQ08FbUxgQ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3bRD2-T0NK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06637"/>
              </p:ext>
            </p:extLst>
          </p:nvPr>
        </p:nvGraphicFramePr>
        <p:xfrm>
          <a:off x="186812" y="348172"/>
          <a:ext cx="11621933" cy="6081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73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6830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(شيخة السويدي + ابراهيم  الزعبي 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(لطيفة حميد الكتبي 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الهدف : 2894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اللعب التفاعلي مع مجموعات متنوعة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11-12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</a:t>
                      </a:r>
                      <a:r>
                        <a:rPr lang="ar-AE" dirty="0" smtClean="0"/>
                        <a:t>الشدة:</a:t>
                      </a:r>
                      <a:r>
                        <a:rPr lang="en-US" smtClean="0"/>
                        <a:t>)</a:t>
                      </a:r>
                      <a:r>
                        <a:rPr lang="ar-AE" smtClean="0"/>
                        <a:t>،شديد</a:t>
                      </a:r>
                      <a:r>
                        <a:rPr lang="ar-AE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(توحد)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4801487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: لدي أصدقاء كثيرون يحبونني .</a:t>
                      </a:r>
                    </a:p>
                    <a:p>
                      <a:pPr algn="r" rtl="1"/>
                      <a:r>
                        <a:rPr lang="ar-AE" sz="2000" b="1" dirty="0"/>
                        <a:t>في يوم من الأيام ،ذهبت مريم لتلعب في بيت خالتها . </a:t>
                      </a:r>
                    </a:p>
                    <a:p>
                      <a:pPr algn="r" rtl="1"/>
                      <a:r>
                        <a:rPr lang="ar-AE" sz="2000" b="1" dirty="0"/>
                        <a:t>وجدت بنات خالها و خالتها و لعبت معهم لعبة الغميضة و كانت فرحة جداً . </a:t>
                      </a:r>
                    </a:p>
                    <a:p>
                      <a:pPr algn="r" rtl="1"/>
                      <a:r>
                        <a:rPr lang="ar-AE" sz="2000" b="1" dirty="0"/>
                        <a:t>وبعدها جاءت أمها لتأخذها للمنزل . </a:t>
                      </a:r>
                    </a:p>
                    <a:p>
                      <a:pPr algn="r" rtl="1"/>
                      <a:r>
                        <a:rPr lang="ar-AE" sz="2000" b="1" dirty="0"/>
                        <a:t>واثناء دخول المنزل اتصلت عمة مريم تريد ان تأتي , أتت عمة مريم و معها بناتها و لعبن مع مريم </a:t>
                      </a:r>
                    </a:p>
                    <a:p>
                      <a:pPr algn="r" rtl="1"/>
                      <a:r>
                        <a:rPr lang="ar-AE" sz="2000" b="1" dirty="0"/>
                        <a:t>قالت مريم لأمها : ماما أنا أحب ان العب مع الجميع فاللعب مع صديقاتي جميل و اللعب مع بنات عائلتي اجمل . </a:t>
                      </a:r>
                    </a:p>
                    <a:p>
                      <a:pPr algn="r" rtl="1"/>
                      <a:endParaRPr lang="ar-AE" sz="2000" b="1" dirty="0"/>
                    </a:p>
                    <a:p>
                      <a:pPr algn="r" rtl="1"/>
                      <a:endParaRPr lang="ar-AE" sz="2000" b="1" dirty="0"/>
                    </a:p>
                    <a:p>
                      <a:pPr algn="r" rtl="1"/>
                      <a:r>
                        <a:rPr lang="ar-AE" sz="2000" b="1" dirty="0"/>
                        <a:t>انا مع أصدقائي !!</a:t>
                      </a:r>
                    </a:p>
                    <a:p>
                      <a:pPr algn="r" rtl="1"/>
                      <a:r>
                        <a:rPr lang="en-US" sz="1600" b="1" baseline="0" dirty="0"/>
                        <a:t>https://www.youtube.com/watch?v=bVCKj0T9-gc</a:t>
                      </a:r>
                    </a:p>
                    <a:p>
                      <a:pPr algn="r" rtl="1"/>
                      <a:endParaRPr lang="ar-SA" sz="1600" b="1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16086"/>
              </p:ext>
            </p:extLst>
          </p:nvPr>
        </p:nvGraphicFramePr>
        <p:xfrm>
          <a:off x="124287" y="163443"/>
          <a:ext cx="11754915" cy="765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6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8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04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اللعب التفاعلي مع مجموعات متنوعة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400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71738">
                <a:tc>
                  <a:txBody>
                    <a:bodyPr/>
                    <a:lstStyle/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الأنشطة الصفية: </a:t>
                      </a:r>
                    </a:p>
                    <a:p>
                      <a:pPr algn="r" rtl="1"/>
                      <a:endParaRPr lang="en-US" sz="1600" b="1" u="sng" baseline="0" dirty="0"/>
                    </a:p>
                    <a:p>
                      <a:pPr algn="r" rtl="1"/>
                      <a:r>
                        <a:rPr lang="ar-SA" sz="1600" b="1" u="none" baseline="0" dirty="0"/>
                        <a:t>1 – عمل أوراق عمل.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2- اعمال يدوية مبتكرة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3- حل أنشطة حول هذا الدرس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943F7B11-799E-4ECC-8E7A-E1280C0757BB}"/>
              </a:ext>
            </a:extLst>
          </p:cNvPr>
          <p:cNvSpPr/>
          <p:nvPr/>
        </p:nvSpPr>
        <p:spPr>
          <a:xfrm>
            <a:off x="5039833" y="6209414"/>
            <a:ext cx="2441238" cy="485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276290"/>
              </p:ext>
            </p:extLst>
          </p:nvPr>
        </p:nvGraphicFramePr>
        <p:xfrm>
          <a:off x="246850" y="461667"/>
          <a:ext cx="11613973" cy="625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</a:rPr>
                        <a:t>:  </a:t>
                      </a:r>
                      <a:r>
                        <a:rPr lang="ar-AE" sz="1600" b="0" u="none" baseline="0" dirty="0"/>
                        <a:t>الهدف الرئيسي هو ان يستطيع الطالب ان يتفاعل باللعب مع مجموعات مختلفة من الأصدقاء  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أهداف أخرى: أن ي</a:t>
                      </a:r>
                      <a:r>
                        <a:rPr lang="ar-SA" sz="1600" b="0" u="none" baseline="0" dirty="0"/>
                        <a:t>تعرف الطالب على السلوك الصحيح و الخطأ مع مجموعة من الأصدقاء  </a:t>
                      </a:r>
                      <a:r>
                        <a:rPr lang="ar-AE" sz="1600" b="0" u="none" baseline="0" dirty="0"/>
                        <a:t>.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3</a:t>
                      </a:r>
                      <a:r>
                        <a:rPr lang="ar-AE" sz="1600" b="0" u="none" baseline="0" dirty="0"/>
                        <a:t>- عرض فيديو تعليمي عن الدرس. 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4</a:t>
                      </a:r>
                      <a:r>
                        <a:rPr lang="ar-AE" sz="1600" b="0" u="none" baseline="0" dirty="0"/>
                        <a:t>- يبتكر المدرس أنشطة وتمارين إضافية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الرياضي : </a:t>
                      </a:r>
                      <a:r>
                        <a:rPr lang="ar-AE" sz="1600" b="1" u="sng" baseline="0" dirty="0">
                          <a:solidFill>
                            <a:schemeClr val="tx1"/>
                          </a:solidFill>
                        </a:rPr>
                        <a:t>ان يقسم المعلم الطلاب الى مجموعتين و يلعبون العاب تنافسية مثل كرة القدم .</a:t>
                      </a:r>
                      <a:endParaRPr lang="ar-SA" sz="16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AE" sz="1600" b="1" u="none" baseline="0" dirty="0"/>
                        <a:t>: يقوم المعلم ب</a:t>
                      </a:r>
                      <a:r>
                        <a:rPr lang="ar-AE" sz="1600" baseline="0" dirty="0"/>
                        <a:t>عمل لوحة جماعية وتلوينها بشكل جماعي مع الطلاب . </a:t>
                      </a:r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الموسيقى</a:t>
                      </a:r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ar-AE" sz="1600" b="1" u="none" baseline="0" dirty="0">
                          <a:solidFill>
                            <a:schemeClr val="tx1"/>
                          </a:solidFill>
                        </a:rPr>
                        <a:t>الاستماع لأناشيد الخاصة بهذا الدرس </a:t>
                      </a:r>
                      <a:r>
                        <a:rPr lang="ar-AE" sz="1600" u="none" baseline="0" dirty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حل أوراق عمل تخص هذا الدرس 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تمارين تتضمن : 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لعبه </a:t>
                      </a:r>
                      <a:r>
                        <a:rPr lang="ar-AE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تفاعليه مع الاخرين </a:t>
                      </a:r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</a:t>
                      </a:r>
                      <a:r>
                        <a:rPr lang="ar-SA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الايباد</a:t>
                      </a:r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الاستماع الى الأناشيد التي تخص هذا الدرس  </a:t>
                      </a:r>
                      <a:r>
                        <a:rPr lang="ar-SA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SA" sz="1600" baseline="0" dirty="0"/>
                        <a:t>ان يستطيع الطالب </a:t>
                      </a:r>
                      <a:r>
                        <a:rPr lang="ar-AE" sz="1600" baseline="0" dirty="0"/>
                        <a:t>التفاعل مع مجموعات </a:t>
                      </a:r>
                      <a:r>
                        <a:rPr lang="ar-AE" sz="1600" baseline="0" dirty="0" err="1"/>
                        <a:t>مختلفه</a:t>
                      </a:r>
                      <a:r>
                        <a:rPr lang="ar-AE" sz="1600" baseline="0" dirty="0"/>
                        <a:t> بشكل جيد و بمساعدة و حث لفظي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SA" sz="1600" baseline="0" dirty="0"/>
                        <a:t>ان ي</a:t>
                      </a:r>
                      <a:r>
                        <a:rPr lang="ar-AE" sz="1600" baseline="0" dirty="0"/>
                        <a:t>ستطيع الطالب التفاعل مع مجموعات مختلفة لحث لفظي .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SA" sz="1600" baseline="0" dirty="0"/>
                        <a:t>ان يستطيع الطالب التفاعل مع مجموعات مختلفة عندما يطلب منه المعلم و بدون مساعدة.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2"/>
            <a:ext cx="8158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اللعب التفاعلي مع مجموعات متنوعة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="" xmlns:a16="http://schemas.microsoft.com/office/drawing/2014/main" id="{13ABFD64-4B94-4320-986B-DB1F4EBEAD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76" t="45696" r="53611" b="36440"/>
          <a:stretch/>
        </p:blipFill>
        <p:spPr>
          <a:xfrm>
            <a:off x="8824403" y="275207"/>
            <a:ext cx="1944210" cy="1225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صورة 8">
            <a:extLst>
              <a:ext uri="{FF2B5EF4-FFF2-40B4-BE49-F238E27FC236}">
                <a16:creationId xmlns="" xmlns:a16="http://schemas.microsoft.com/office/drawing/2014/main" id="{7A8A4D23-68A3-40FB-8CE5-31FE4B10AA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42" t="46084" r="8442" b="36181"/>
          <a:stretch/>
        </p:blipFill>
        <p:spPr>
          <a:xfrm>
            <a:off x="8824403" y="1784412"/>
            <a:ext cx="1944210" cy="12162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صورة 9">
            <a:extLst>
              <a:ext uri="{FF2B5EF4-FFF2-40B4-BE49-F238E27FC236}">
                <a16:creationId xmlns="" xmlns:a16="http://schemas.microsoft.com/office/drawing/2014/main" id="{2DB947EE-0BA9-434B-B7BC-530BC6DE5D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4" t="78058" r="49939" b="6667"/>
          <a:stretch/>
        </p:blipFill>
        <p:spPr>
          <a:xfrm>
            <a:off x="8824402" y="4714042"/>
            <a:ext cx="1944210" cy="12162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صورة 10">
            <a:extLst>
              <a:ext uri="{FF2B5EF4-FFF2-40B4-BE49-F238E27FC236}">
                <a16:creationId xmlns="" xmlns:a16="http://schemas.microsoft.com/office/drawing/2014/main" id="{9275EB04-37F5-47D3-8837-0D718364C9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50" t="78447" r="13399" b="2977"/>
          <a:stretch/>
        </p:blipFill>
        <p:spPr>
          <a:xfrm>
            <a:off x="8824403" y="3220376"/>
            <a:ext cx="1944209" cy="12739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صورة 12">
            <a:extLst>
              <a:ext uri="{FF2B5EF4-FFF2-40B4-BE49-F238E27FC236}">
                <a16:creationId xmlns="" xmlns:a16="http://schemas.microsoft.com/office/drawing/2014/main" id="{7188398E-175D-4D9B-AA93-71EBFE08CB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995" t="60246" r="8723" b="10954"/>
          <a:stretch/>
        </p:blipFill>
        <p:spPr>
          <a:xfrm>
            <a:off x="1636451" y="1784412"/>
            <a:ext cx="1731147" cy="16157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صورة 13">
            <a:extLst>
              <a:ext uri="{FF2B5EF4-FFF2-40B4-BE49-F238E27FC236}">
                <a16:creationId xmlns="" xmlns:a16="http://schemas.microsoft.com/office/drawing/2014/main" id="{48AD33C9-6B13-4528-AA01-6C481CC6EB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66" t="58347" r="55573" b="12695"/>
          <a:stretch/>
        </p:blipFill>
        <p:spPr>
          <a:xfrm>
            <a:off x="1636451" y="3857348"/>
            <a:ext cx="1731146" cy="16246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مربع نص 15">
            <a:extLst>
              <a:ext uri="{FF2B5EF4-FFF2-40B4-BE49-F238E27FC236}">
                <a16:creationId xmlns="" xmlns:a16="http://schemas.microsoft.com/office/drawing/2014/main" id="{A245577D-8E0A-4FE1-9005-BBB14223850D}"/>
              </a:ext>
            </a:extLst>
          </p:cNvPr>
          <p:cNvSpPr txBox="1"/>
          <p:nvPr/>
        </p:nvSpPr>
        <p:spPr>
          <a:xfrm>
            <a:off x="2399931" y="90541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أوصل : </a:t>
            </a:r>
          </a:p>
        </p:txBody>
      </p:sp>
    </p:spTree>
    <p:extLst>
      <p:ext uri="{BB962C8B-B14F-4D97-AF65-F5344CB8AC3E}">
        <p14:creationId xmlns:p14="http://schemas.microsoft.com/office/powerpoint/2010/main" val="122930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C50693E6-AD02-4B42-B37E-DDD43408175B}"/>
              </a:ext>
            </a:extLst>
          </p:cNvPr>
          <p:cNvSpPr txBox="1"/>
          <p:nvPr/>
        </p:nvSpPr>
        <p:spPr>
          <a:xfrm>
            <a:off x="7266614" y="2318137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ألون المجموعة التي احب اللعب فيها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="" xmlns:a16="http://schemas.microsoft.com/office/drawing/2014/main" id="{64E65365-3286-4859-8321-6CE2AD17F5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490" t="19449" r="1490" b="967"/>
          <a:stretch/>
        </p:blipFill>
        <p:spPr>
          <a:xfrm>
            <a:off x="955598" y="-1"/>
            <a:ext cx="7211858" cy="68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="" xmlns:a16="http://schemas.microsoft.com/office/drawing/2014/main" id="{74E46BD6-99D5-482F-91CB-EE732B3F9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036" y="184666"/>
            <a:ext cx="6738151" cy="647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="" xmlns:a16="http://schemas.microsoft.com/office/drawing/2014/main" id="{9F67EE66-A348-418D-A263-36AB4AB89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398" y="124056"/>
            <a:ext cx="10653204" cy="574852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="" xmlns:a16="http://schemas.microsoft.com/office/drawing/2014/main" id="{731D1DD2-126F-4E2A-BCEF-74F210193DA0}"/>
              </a:ext>
            </a:extLst>
          </p:cNvPr>
          <p:cNvSpPr txBox="1"/>
          <p:nvPr/>
        </p:nvSpPr>
        <p:spPr>
          <a:xfrm>
            <a:off x="3548108" y="6188801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رتب الاحداث مع تسلسل الارقام</a:t>
            </a:r>
          </a:p>
        </p:txBody>
      </p:sp>
    </p:spTree>
    <p:extLst>
      <p:ext uri="{BB962C8B-B14F-4D97-AF65-F5344CB8AC3E}">
        <p14:creationId xmlns:p14="http://schemas.microsoft.com/office/powerpoint/2010/main" val="52640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67298" y="1734438"/>
            <a:ext cx="504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  <a:latin typeface="Roboto"/>
                <a:cs typeface="+mj-cs"/>
              </a:rPr>
              <a:t>اغنية هيا نلعب </a:t>
            </a:r>
            <a:endParaRPr lang="en-GB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69481" y="219809"/>
            <a:ext cx="3984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>
                <a:solidFill>
                  <a:srgbClr val="FF0000"/>
                </a:solidFill>
              </a:rPr>
              <a:t>أغاني </a:t>
            </a:r>
            <a:r>
              <a:rPr lang="ar-SA" sz="3200" dirty="0" err="1">
                <a:solidFill>
                  <a:srgbClr val="FF0000"/>
                </a:solidFill>
              </a:rPr>
              <a:t>وفيديوات</a:t>
            </a:r>
            <a:r>
              <a:rPr lang="ar-SA" sz="3200" dirty="0">
                <a:solidFill>
                  <a:srgbClr val="FF0000"/>
                </a:solidFill>
              </a:rPr>
              <a:t> تعليمية  :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8D1B0092-319B-4B97-8A0A-C83933AFD71D}"/>
              </a:ext>
            </a:extLst>
          </p:cNvPr>
          <p:cNvSpPr txBox="1"/>
          <p:nvPr/>
        </p:nvSpPr>
        <p:spPr>
          <a:xfrm>
            <a:off x="1994449" y="3642064"/>
            <a:ext cx="7390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>حركة ستوب </a:t>
            </a:r>
          </a:p>
          <a:p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b="0" i="0" dirty="0">
                <a:solidFill>
                  <a:srgbClr val="FF0000"/>
                </a:solidFill>
                <a:effectLst/>
                <a:latin typeface="Roboto"/>
              </a:rPr>
            </a:br>
            <a: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</a:br>
            <a:endParaRPr lang="ar-AE" sz="3600" b="0" i="0" dirty="0">
              <a:solidFill>
                <a:srgbClr val="FF0000"/>
              </a:solidFill>
              <a:effectLst/>
              <a:latin typeface="Roboto"/>
            </a:endParaRPr>
          </a:p>
        </p:txBody>
      </p:sp>
      <p:pic>
        <p:nvPicPr>
          <p:cNvPr id="1026" name="Picture 2" descr="Free download Child Cartoon png. - CleanPNG / KissPNG">
            <a:extLst>
              <a:ext uri="{FF2B5EF4-FFF2-40B4-BE49-F238E27FC236}">
                <a16:creationId xmlns="" xmlns:a16="http://schemas.microsoft.com/office/drawing/2014/main" id="{55CE94A7-D9B6-401E-974A-B967C9FDA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308">
            <a:off x="498406" y="4530063"/>
            <a:ext cx="1871201" cy="1900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مربع نص 10">
            <a:extLst>
              <a:ext uri="{FF2B5EF4-FFF2-40B4-BE49-F238E27FC236}">
                <a16:creationId xmlns="" xmlns:a16="http://schemas.microsoft.com/office/drawing/2014/main" id="{0BA3B812-BE6D-4CCB-AF92-5E772F6D2A9D}"/>
              </a:ext>
            </a:extLst>
          </p:cNvPr>
          <p:cNvSpPr txBox="1"/>
          <p:nvPr/>
        </p:nvSpPr>
        <p:spPr>
          <a:xfrm>
            <a:off x="3167298" y="203865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https://www.youtube.com/watch?v=jUQ08FbUxgQ</a:t>
            </a:r>
            <a:endParaRPr lang="ar-AE" dirty="0"/>
          </a:p>
        </p:txBody>
      </p:sp>
      <p:sp>
        <p:nvSpPr>
          <p:cNvPr id="13" name="مربع نص 12">
            <a:extLst>
              <a:ext uri="{FF2B5EF4-FFF2-40B4-BE49-F238E27FC236}">
                <a16:creationId xmlns="" xmlns:a16="http://schemas.microsoft.com/office/drawing/2014/main" id="{1853EFFD-971C-44A7-85D4-DC36F154B025}"/>
              </a:ext>
            </a:extLst>
          </p:cNvPr>
          <p:cNvSpPr txBox="1"/>
          <p:nvPr/>
        </p:nvSpPr>
        <p:spPr>
          <a:xfrm>
            <a:off x="3048740" y="408067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https://www.youtube.com/watch?v=3bRD2-T0NKE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00104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18856</TotalTime>
  <Words>392</Words>
  <Application>Microsoft Office PowerPoint</Application>
  <PresentationFormat>Widescreen</PresentationFormat>
  <Paragraphs>86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115</cp:revision>
  <dcterms:created xsi:type="dcterms:W3CDTF">2020-07-06T20:23:02Z</dcterms:created>
  <dcterms:modified xsi:type="dcterms:W3CDTF">2020-08-19T15:49:20Z</dcterms:modified>
</cp:coreProperties>
</file>