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0" r:id="rId2"/>
    <p:sldId id="272" r:id="rId3"/>
    <p:sldId id="271" r:id="rId4"/>
    <p:sldId id="285" r:id="rId5"/>
    <p:sldId id="294" r:id="rId6"/>
    <p:sldId id="293" r:id="rId7"/>
    <p:sldId id="291" r:id="rId8"/>
    <p:sldId id="286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2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2EEBB-B021-4DBA-AABE-636AB428DB99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018A0-CE7B-4971-8982-DF01BF1D7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342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0C8F7-8467-3041-A730-392BF4A7A9E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385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0C8F7-8467-3041-A730-392BF4A7A9E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969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0C8F7-8467-3041-A730-392BF4A7A9E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591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495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48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3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374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73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125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938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13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69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560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495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2E0DA-B9D8-4720-88A7-3D08CF8A86C6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7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KNdRxoDLKw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1G656BZsWo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395352"/>
              </p:ext>
            </p:extLst>
          </p:nvPr>
        </p:nvGraphicFramePr>
        <p:xfrm>
          <a:off x="186812" y="348172"/>
          <a:ext cx="11621933" cy="60816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155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8574">
                  <a:extLst>
                    <a:ext uri="{9D8B030D-6E8A-4147-A177-3AD203B41FA5}">
                      <a16:colId xmlns="" xmlns:a16="http://schemas.microsoft.com/office/drawing/2014/main" val="2032493190"/>
                    </a:ext>
                  </a:extLst>
                </a:gridCol>
                <a:gridCol w="2322535"/>
                <a:gridCol w="2322535">
                  <a:extLst>
                    <a:ext uri="{9D8B030D-6E8A-4147-A177-3AD203B41FA5}">
                      <a16:colId xmlns="" xmlns:a16="http://schemas.microsoft.com/office/drawing/2014/main" val="4078435238"/>
                    </a:ext>
                  </a:extLst>
                </a:gridCol>
                <a:gridCol w="7427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027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dirty="0"/>
                        <a:t>المراجعة: </a:t>
                      </a:r>
                      <a:r>
                        <a:rPr lang="ar-AE" dirty="0" smtClean="0"/>
                        <a:t>(</a:t>
                      </a:r>
                      <a:r>
                        <a:rPr lang="ar-AE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شيخة عبيد السويدي+ابراهيم  الزعبي </a:t>
                      </a:r>
                      <a:r>
                        <a:rPr lang="ar-AE" dirty="0" smtClean="0"/>
                        <a:t>)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dirty="0"/>
                        <a:t>الإعداد : (لطيفة حميد الكتبي 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dirty="0" smtClean="0"/>
                        <a:t>رقم</a:t>
                      </a:r>
                      <a:r>
                        <a:rPr lang="ar-AE" baseline="0" dirty="0" smtClean="0"/>
                        <a:t>  الهدف :  2895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اللعب العاب حركية تفاعلية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b="1" dirty="0"/>
                        <a:t>الهدف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027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dirty="0"/>
                        <a:t>الفئة العمرية: 11-12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dirty="0"/>
                        <a:t>مستوى </a:t>
                      </a:r>
                      <a:r>
                        <a:rPr lang="ar-AE" dirty="0" smtClean="0"/>
                        <a:t>الشدة:</a:t>
                      </a:r>
                      <a:r>
                        <a:rPr lang="en-US" smtClean="0"/>
                        <a:t>) </a:t>
                      </a:r>
                      <a:r>
                        <a:rPr lang="ar-AE" smtClean="0"/>
                        <a:t>،</a:t>
                      </a:r>
                      <a:r>
                        <a:rPr lang="ar-AE" dirty="0"/>
                        <a:t>شديد)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dirty="0"/>
                        <a:t>فئة الإعاقة : (توحد)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b="1" dirty="0"/>
                        <a:t>بيانات الهدف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812628275"/>
                  </a:ext>
                </a:extLst>
              </a:tr>
              <a:tr h="4801487">
                <a:tc gridSpan="4">
                  <a:txBody>
                    <a:bodyPr/>
                    <a:lstStyle/>
                    <a:p>
                      <a:pPr algn="r" rtl="1"/>
                      <a:r>
                        <a:rPr lang="ar-AE" sz="2000" b="1" dirty="0"/>
                        <a:t>درس : لعبة الكراسي .</a:t>
                      </a:r>
                    </a:p>
                    <a:p>
                      <a:pPr algn="r" rtl="1"/>
                      <a:r>
                        <a:rPr lang="ar-AE" sz="2000" b="1" dirty="0"/>
                        <a:t>في يوم من الأيام ، ذهب حمد الى منزل صديقة عمر . </a:t>
                      </a:r>
                    </a:p>
                    <a:p>
                      <a:pPr algn="r" rtl="1"/>
                      <a:r>
                        <a:rPr lang="ar-AE" sz="2000" b="1" dirty="0"/>
                        <a:t>عمر قام بدعوة حمد لحفلة يوم ميلاده ، الحفل كان في منزل عمر </a:t>
                      </a:r>
                    </a:p>
                    <a:p>
                      <a:pPr algn="r" rtl="1"/>
                      <a:r>
                        <a:rPr lang="ar-AE" sz="2000" b="1" dirty="0"/>
                        <a:t>كان هناك عدد كبير من المدعوين الذين هم أصدقاء عمر في المدرسة و بعضهم من اقاربه . </a:t>
                      </a:r>
                    </a:p>
                    <a:p>
                      <a:pPr algn="r" rtl="1"/>
                      <a:r>
                        <a:rPr lang="ar-AE" sz="2000" b="1" dirty="0"/>
                        <a:t>نادى المهرج الجميع ليلعبوا لعبة الكراسي . </a:t>
                      </a:r>
                    </a:p>
                    <a:p>
                      <a:pPr algn="r" rtl="1"/>
                      <a:r>
                        <a:rPr lang="ar-AE" sz="2000" b="1" dirty="0"/>
                        <a:t>قال حمد : انا لن العب . </a:t>
                      </a:r>
                    </a:p>
                    <a:p>
                      <a:pPr algn="r" rtl="1"/>
                      <a:r>
                        <a:rPr lang="ar-AE" sz="2000" b="1" dirty="0"/>
                        <a:t>قال عمر : تعال يا حمد فهذه اللعبة مسلية جدا و فيها سيكون تنافس على الكرسي عندما تتوقف الموسيقى يجب ان نجلس على الكرسي و الذي لا يجد كرسي هو الخاسر .</a:t>
                      </a:r>
                    </a:p>
                    <a:p>
                      <a:pPr algn="r" rtl="1"/>
                      <a:r>
                        <a:rPr lang="ar-AE" sz="2000" b="1" dirty="0"/>
                        <a:t>قال حمد : انها مسلية اذا سألعب شكراً يا عمر . </a:t>
                      </a:r>
                    </a:p>
                    <a:p>
                      <a:pPr algn="r" rtl="1"/>
                      <a:r>
                        <a:rPr lang="ar-AE" sz="2000" b="1" dirty="0"/>
                        <a:t>لعبوا لعبة الكراسي وفاز حمد في اللعبة </a:t>
                      </a:r>
                    </a:p>
                    <a:p>
                      <a:pPr algn="r" rtl="1"/>
                      <a:endParaRPr lang="ar-SA" sz="1600" b="1" baseline="0" dirty="0"/>
                    </a:p>
                    <a:p>
                      <a:pPr algn="r" rtl="1"/>
                      <a:r>
                        <a:rPr lang="ar-SA" sz="1600" b="1" baseline="0" dirty="0">
                          <a:highlight>
                            <a:srgbClr val="FFFF00"/>
                          </a:highlight>
                        </a:rPr>
                        <a:t>انا مع أصدقائي !!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/>
                    </a:p>
                    <a:p>
                      <a:pPr algn="ctr" rtl="1"/>
                      <a:r>
                        <a:rPr lang="ar-AE" sz="1600" b="1" dirty="0"/>
                        <a:t>كتاب</a:t>
                      </a:r>
                      <a:r>
                        <a:rPr lang="ar-AE" sz="1600" b="1" baseline="0" dirty="0"/>
                        <a:t> الطالب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مربع نص 5">
            <a:extLst>
              <a:ext uri="{FF2B5EF4-FFF2-40B4-BE49-F238E27FC236}">
                <a16:creationId xmlns="" xmlns:a16="http://schemas.microsoft.com/office/drawing/2014/main" id="{287FE9B0-7FEA-41E1-B980-BCF98281BB46}"/>
              </a:ext>
            </a:extLst>
          </p:cNvPr>
          <p:cNvSpPr txBox="1"/>
          <p:nvPr/>
        </p:nvSpPr>
        <p:spPr>
          <a:xfrm>
            <a:off x="5541885" y="5732301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https://www.youtube.com/watch?v=bVCKj0T9-gc</a:t>
            </a:r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3062135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650344"/>
              </p:ext>
            </p:extLst>
          </p:nvPr>
        </p:nvGraphicFramePr>
        <p:xfrm>
          <a:off x="124287" y="163443"/>
          <a:ext cx="11754915" cy="765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160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88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1040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اللعب العاب حركية تفاعلية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b="1" dirty="0"/>
                        <a:t>الهدف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0400">
                <a:tc>
                  <a:txBody>
                    <a:bodyPr/>
                    <a:lstStyle/>
                    <a:p>
                      <a:pPr algn="r" rtl="1"/>
                      <a:r>
                        <a:rPr lang="ar-SA" sz="1600" b="1" dirty="0"/>
                        <a:t>انشطه</a:t>
                      </a:r>
                      <a:r>
                        <a:rPr lang="ar-SA" sz="1600" b="1" baseline="0" dirty="0"/>
                        <a:t> مهارية</a:t>
                      </a:r>
                      <a:endParaRPr lang="ar-AE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b="1" dirty="0"/>
                        <a:t>المكونات 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71738">
                <a:tc>
                  <a:txBody>
                    <a:bodyPr/>
                    <a:lstStyle/>
                    <a:p>
                      <a:pPr algn="r" rtl="1"/>
                      <a:endParaRPr lang="ar-SA" sz="1600" baseline="0" dirty="0"/>
                    </a:p>
                    <a:p>
                      <a:pPr algn="r" rtl="1"/>
                      <a:r>
                        <a:rPr lang="ar-AE" sz="1600" b="1" u="sng" baseline="0" dirty="0"/>
                        <a:t>الأنشطة الصفية: </a:t>
                      </a:r>
                    </a:p>
                    <a:p>
                      <a:pPr algn="r" rtl="1"/>
                      <a:endParaRPr lang="en-US" sz="1600" b="1" u="sng" baseline="0" dirty="0"/>
                    </a:p>
                    <a:p>
                      <a:pPr algn="r" rtl="1"/>
                      <a:r>
                        <a:rPr lang="ar-SA" sz="1600" b="1" u="none" baseline="0" dirty="0"/>
                        <a:t>1 – التعرف على الألعاب الحركية التفاعلية </a:t>
                      </a:r>
                    </a:p>
                    <a:p>
                      <a:pPr algn="r" rtl="1"/>
                      <a:endParaRPr lang="ar-SA" sz="1600" b="1" u="none" baseline="0" dirty="0"/>
                    </a:p>
                    <a:p>
                      <a:pPr algn="r" rtl="1"/>
                      <a:r>
                        <a:rPr lang="ar-SA" sz="1600" b="1" u="none" baseline="0" dirty="0"/>
                        <a:t>2- اعمال يدوية مبتكرة فيها تفاعل .</a:t>
                      </a:r>
                    </a:p>
                    <a:p>
                      <a:pPr algn="r" rtl="1"/>
                      <a:endParaRPr lang="ar-SA" sz="1600" b="1" u="none" baseline="0" dirty="0"/>
                    </a:p>
                    <a:p>
                      <a:pPr algn="r" rtl="1"/>
                      <a:r>
                        <a:rPr lang="ar-SA" sz="1600" b="1" u="none" baseline="0" dirty="0"/>
                        <a:t>3- حل أنشطة حول هذا الدرس .</a:t>
                      </a:r>
                    </a:p>
                    <a:p>
                      <a:pPr algn="r" rtl="1"/>
                      <a:endParaRPr lang="ar-SA" sz="1600" b="1" u="none" baseline="0" dirty="0"/>
                    </a:p>
                    <a:p>
                      <a:pPr algn="r" rtl="1"/>
                      <a:endParaRPr lang="ar-SA" sz="1600" b="1" u="none" baseline="0" dirty="0"/>
                    </a:p>
                    <a:p>
                      <a:pPr algn="r" rtl="1"/>
                      <a:endParaRPr lang="ar-SA" sz="1600" b="1" u="none" baseline="0" dirty="0"/>
                    </a:p>
                    <a:p>
                      <a:pPr algn="r" rtl="1"/>
                      <a:endParaRPr lang="ar-SA" sz="1600" b="1" u="none" baseline="0" dirty="0"/>
                    </a:p>
                    <a:p>
                      <a:pPr algn="r" rtl="1"/>
                      <a:endParaRPr lang="ar-SA" sz="1600" baseline="0" dirty="0"/>
                    </a:p>
                    <a:p>
                      <a:pPr algn="r" rtl="1"/>
                      <a:endParaRPr lang="ar-SA" sz="1600" baseline="0" dirty="0"/>
                    </a:p>
                    <a:p>
                      <a:pPr algn="r" rtl="1"/>
                      <a:endParaRPr lang="ar-SA" sz="1600" baseline="0" dirty="0"/>
                    </a:p>
                    <a:p>
                      <a:pPr algn="r" rtl="1"/>
                      <a:endParaRPr lang="ar-SA" sz="1600" baseline="0" dirty="0"/>
                    </a:p>
                    <a:p>
                      <a:pPr algn="r" rtl="1"/>
                      <a:endParaRPr lang="ar-SA" sz="1600" baseline="0" dirty="0"/>
                    </a:p>
                    <a:p>
                      <a:pPr algn="r" rtl="1"/>
                      <a:endParaRPr lang="ar-SA" sz="1600" baseline="0" dirty="0"/>
                    </a:p>
                    <a:p>
                      <a:pPr algn="r" rtl="1"/>
                      <a:endParaRPr lang="ar-SA" sz="1600" baseline="0" dirty="0"/>
                    </a:p>
                    <a:p>
                      <a:pPr algn="r" rtl="1"/>
                      <a:endParaRPr lang="ar-SA" sz="1600" baseline="0" dirty="0"/>
                    </a:p>
                    <a:p>
                      <a:pPr algn="r" rtl="1"/>
                      <a:endParaRPr lang="ar-SA" sz="1600" baseline="0" dirty="0"/>
                    </a:p>
                    <a:p>
                      <a:pPr algn="r" rtl="1"/>
                      <a:endParaRPr lang="ar-SA" sz="1600" baseline="0" dirty="0"/>
                    </a:p>
                    <a:p>
                      <a:pPr algn="r" rtl="1"/>
                      <a:endParaRPr lang="ar-SA" sz="1600" baseline="0" dirty="0"/>
                    </a:p>
                    <a:p>
                      <a:pPr algn="r" rtl="1"/>
                      <a:endParaRPr lang="ar-AE" sz="1600" baseline="0" dirty="0"/>
                    </a:p>
                    <a:p>
                      <a:pPr algn="r" rtl="1"/>
                      <a:endParaRPr lang="ar-SA" sz="1600" b="1" u="none" baseline="0" dirty="0"/>
                    </a:p>
                    <a:p>
                      <a:pPr algn="r" rtl="1"/>
                      <a:endParaRPr lang="ar-SA" sz="1600" b="1" u="none" baseline="0" dirty="0"/>
                    </a:p>
                    <a:p>
                      <a:pPr algn="r" rtl="1"/>
                      <a:endParaRPr lang="ar-SA" sz="1600" b="1" u="none" baseline="0" dirty="0"/>
                    </a:p>
                    <a:p>
                      <a:pPr algn="r" rtl="1"/>
                      <a:endParaRPr lang="ar-SA" sz="1600" b="1" u="none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/>
                    </a:p>
                    <a:p>
                      <a:pPr algn="ctr" rtl="1"/>
                      <a:r>
                        <a:rPr lang="ar-AE" sz="1600" b="1" baseline="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مستطيل 7">
            <a:extLst>
              <a:ext uri="{FF2B5EF4-FFF2-40B4-BE49-F238E27FC236}">
                <a16:creationId xmlns="" xmlns:a16="http://schemas.microsoft.com/office/drawing/2014/main" id="{943F7B11-799E-4ECC-8E7A-E1280C0757BB}"/>
              </a:ext>
            </a:extLst>
          </p:cNvPr>
          <p:cNvSpPr/>
          <p:nvPr/>
        </p:nvSpPr>
        <p:spPr>
          <a:xfrm>
            <a:off x="5039833" y="6209414"/>
            <a:ext cx="2441238" cy="485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1885461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ar-AE" sz="2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062510"/>
              </p:ext>
            </p:extLst>
          </p:nvPr>
        </p:nvGraphicFramePr>
        <p:xfrm>
          <a:off x="246850" y="461667"/>
          <a:ext cx="11613973" cy="62556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863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76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18640">
                <a:tc>
                  <a:txBody>
                    <a:bodyPr/>
                    <a:lstStyle/>
                    <a:p>
                      <a:pPr algn="r" rtl="1"/>
                      <a:r>
                        <a:rPr lang="ar-AE" sz="1600" b="1" u="sng" baseline="0" dirty="0">
                          <a:solidFill>
                            <a:srgbClr val="FF0000"/>
                          </a:solidFill>
                        </a:rPr>
                        <a:t>الحصة الدراسية:</a:t>
                      </a:r>
                      <a:r>
                        <a:rPr lang="ar-AE" sz="1600" b="0" u="none" baseline="0" dirty="0">
                          <a:solidFill>
                            <a:srgbClr val="FF0000"/>
                          </a:solidFill>
                        </a:rPr>
                        <a:t>:  </a:t>
                      </a:r>
                      <a:r>
                        <a:rPr lang="ar-AE" sz="1600" b="0" u="none" baseline="0" dirty="0"/>
                        <a:t>الهدف الرئيسي هو ان يستطيع الطالب ان يلعب مع زملاءه لعبة حركية تفاعلية.</a:t>
                      </a:r>
                    </a:p>
                    <a:p>
                      <a:pPr algn="r" rtl="1"/>
                      <a:r>
                        <a:rPr lang="ar-AE" sz="1600" b="0" u="none" baseline="0" dirty="0"/>
                        <a:t>      أهداف أخرى: أن ي</a:t>
                      </a:r>
                      <a:r>
                        <a:rPr lang="ar-SA" sz="1600" b="0" u="none" baseline="0" dirty="0"/>
                        <a:t>تعرف الطالب على السلوك الصحيح و الخاطئ اثناء اللعب مع الاخرين  </a:t>
                      </a:r>
                      <a:r>
                        <a:rPr lang="ar-AE" sz="1600" b="0" u="none" baseline="0" dirty="0"/>
                        <a:t>.</a:t>
                      </a:r>
                      <a:endParaRPr lang="ar-SA" sz="1600" b="0" u="none" baseline="0" dirty="0"/>
                    </a:p>
                    <a:p>
                      <a:pPr algn="r" rtl="1"/>
                      <a:r>
                        <a:rPr lang="ar-SA" sz="1600" b="0" u="none" baseline="0" dirty="0"/>
                        <a:t>1</a:t>
                      </a:r>
                      <a:r>
                        <a:rPr lang="ar-AE" sz="1600" b="0" u="none" baseline="0" dirty="0"/>
                        <a:t>- تشغيل الفيديو الخاص بالدرس.</a:t>
                      </a:r>
                    </a:p>
                    <a:p>
                      <a:pPr algn="r" rtl="1"/>
                      <a:r>
                        <a:rPr lang="ar-SA" sz="1600" b="0" u="none" baseline="0" dirty="0"/>
                        <a:t>2</a:t>
                      </a:r>
                      <a:r>
                        <a:rPr lang="ar-AE" sz="1600" b="0" u="none" baseline="0" dirty="0"/>
                        <a:t>- تنفيذ التمارين والأنشطة الحركية التفاعلية بين زملاء الفصل  .</a:t>
                      </a:r>
                    </a:p>
                    <a:p>
                      <a:pPr algn="r" rtl="1"/>
                      <a:r>
                        <a:rPr lang="ar-SA" sz="1600" b="0" u="none" baseline="0" dirty="0"/>
                        <a:t>3</a:t>
                      </a:r>
                      <a:r>
                        <a:rPr lang="ar-AE" sz="1600" b="0" u="none" baseline="0" dirty="0"/>
                        <a:t>- عرض فيديو تعليمي عن الدرس. </a:t>
                      </a:r>
                    </a:p>
                    <a:p>
                      <a:pPr algn="r" rtl="1"/>
                      <a:r>
                        <a:rPr lang="ar-SA" sz="1600" b="0" u="none" baseline="0" dirty="0"/>
                        <a:t>4</a:t>
                      </a:r>
                      <a:r>
                        <a:rPr lang="ar-AE" sz="1600" b="0" u="none" baseline="0" dirty="0"/>
                        <a:t>- يبتكر المدرس أنشطة وتمارين إضافية</a:t>
                      </a:r>
                      <a:endParaRPr lang="ar-SA" sz="1600" b="0" u="none" baseline="0" dirty="0"/>
                    </a:p>
                    <a:p>
                      <a:pPr algn="r" rtl="1"/>
                      <a:endParaRPr lang="ar-AE" sz="1600" b="0" u="none" baseline="0" dirty="0"/>
                    </a:p>
                    <a:p>
                      <a:pPr algn="r" rtl="1"/>
                      <a:r>
                        <a:rPr lang="ar-AE" sz="1600" b="1" u="sng" baseline="0" dirty="0">
                          <a:solidFill>
                            <a:srgbClr val="FF0000"/>
                          </a:solidFill>
                        </a:rPr>
                        <a:t>النشاط الرياضي : </a:t>
                      </a:r>
                      <a:r>
                        <a:rPr lang="ar-AE" sz="1600" b="1" u="sng" baseline="0" dirty="0">
                          <a:solidFill>
                            <a:schemeClr val="tx1"/>
                          </a:solidFill>
                        </a:rPr>
                        <a:t>اللعب بألعاب تفاعلية حركية مثل كرة القدم أو لعبة شد الحبل .</a:t>
                      </a:r>
                      <a:endParaRPr lang="ar-SA" sz="1600" b="0" u="none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r" rtl="1"/>
                      <a:r>
                        <a:rPr lang="ar-AE" sz="1600" b="1" u="sng" baseline="0" dirty="0">
                          <a:solidFill>
                            <a:srgbClr val="FF0000"/>
                          </a:solidFill>
                        </a:rPr>
                        <a:t>النشاط الفني</a:t>
                      </a:r>
                      <a:r>
                        <a:rPr lang="ar-AE" sz="1600" b="1" u="none" baseline="0" dirty="0"/>
                        <a:t>: </a:t>
                      </a:r>
                      <a:r>
                        <a:rPr lang="ar-AE" sz="1600" baseline="0" dirty="0"/>
                        <a:t>.اعمال يدوية مبتكرة فيها تفاعل مع الاخرين . </a:t>
                      </a:r>
                    </a:p>
                    <a:p>
                      <a:pPr algn="r" rtl="1"/>
                      <a:r>
                        <a:rPr lang="ar-AE" sz="1600" b="1" u="sng" baseline="0" dirty="0">
                          <a:solidFill>
                            <a:srgbClr val="FF0000"/>
                          </a:solidFill>
                        </a:rPr>
                        <a:t>النشاط الموسيقى</a:t>
                      </a:r>
                      <a:r>
                        <a:rPr lang="ar-AE" sz="1600" b="1" u="none" baseline="0" dirty="0">
                          <a:solidFill>
                            <a:srgbClr val="FF0000"/>
                          </a:solidFill>
                        </a:rPr>
                        <a:t>: </a:t>
                      </a:r>
                      <a:r>
                        <a:rPr lang="ar-AE" sz="1600" b="1" u="none" baseline="0" dirty="0">
                          <a:solidFill>
                            <a:schemeClr val="tx1"/>
                          </a:solidFill>
                        </a:rPr>
                        <a:t>الاستماع لأناشيد الخاصة بهذا الدرس </a:t>
                      </a:r>
                      <a:r>
                        <a:rPr lang="ar-AE" sz="1600" u="none" baseline="0" dirty="0"/>
                        <a:t>.</a:t>
                      </a:r>
                      <a:endParaRPr lang="ar-AE" sz="16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baseline="0" dirty="0"/>
                    </a:p>
                    <a:p>
                      <a:pPr algn="ctr" rtl="1"/>
                      <a:r>
                        <a:rPr lang="ar-AE" sz="1600" b="1" baseline="0" dirty="0"/>
                        <a:t>دليل للمعلم</a:t>
                      </a:r>
                    </a:p>
                    <a:p>
                      <a:pPr algn="ctr" rtl="1"/>
                      <a:endParaRPr lang="ar-AE" sz="1600" b="1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031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aseline="0" dirty="0"/>
                        <a:t> حل أوراق عمل تخص هذا الدرس 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/>
                        <a:t>الواجب المنزلي 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16378">
                <a:tc>
                  <a:txBody>
                    <a:bodyPr/>
                    <a:lstStyle/>
                    <a:p>
                      <a:pPr algn="r" rtl="1"/>
                      <a:r>
                        <a:rPr lang="ar-SA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تمارين تتضمن : </a:t>
                      </a:r>
                    </a:p>
                    <a:p>
                      <a:pPr algn="r" rtl="1"/>
                      <a:r>
                        <a:rPr lang="ar-SA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لعبة اكس او في </a:t>
                      </a:r>
                      <a:r>
                        <a:rPr lang="ar-SA" sz="1600" b="0" i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الايباد</a:t>
                      </a:r>
                      <a:r>
                        <a:rPr lang="ar-SA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r" rtl="1"/>
                      <a:r>
                        <a:rPr lang="ar-SA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الاستماع الى الأناشيد التي تخص هذا الدرس  </a:t>
                      </a:r>
                      <a:r>
                        <a:rPr lang="ar-SA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/>
                        <a:t>تمارين الكترونية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0319">
                <a:tc>
                  <a:txBody>
                    <a:bodyPr/>
                    <a:lstStyle/>
                    <a:p>
                      <a:pPr algn="r" rtl="1"/>
                      <a:r>
                        <a:rPr lang="ar-AE" sz="1600" b="1" baseline="0" dirty="0"/>
                        <a:t>متوسط: </a:t>
                      </a:r>
                      <a:r>
                        <a:rPr lang="ar-SA" sz="1600" baseline="0" dirty="0"/>
                        <a:t>ان يستطيع الطالب التفاعل مع الطلاب الاخرين بمساعدة جسدية و حث لفظي </a:t>
                      </a:r>
                      <a:r>
                        <a:rPr lang="ar-AE" sz="1600" b="1" baseline="0" dirty="0"/>
                        <a:t>جيد: </a:t>
                      </a:r>
                      <a:r>
                        <a:rPr lang="ar-SA" sz="1600" baseline="0" dirty="0"/>
                        <a:t>ان ي</a:t>
                      </a:r>
                      <a:r>
                        <a:rPr lang="ar-AE" sz="1600" baseline="0" dirty="0"/>
                        <a:t>ستطيع الطالب التفاعل مع الاخرين بحث لفظي .</a:t>
                      </a:r>
                      <a:r>
                        <a:rPr lang="ar-AE" sz="1600" b="1" baseline="0" dirty="0"/>
                        <a:t>مرتفع: </a:t>
                      </a:r>
                      <a:r>
                        <a:rPr lang="ar-SA" sz="1600" baseline="0" dirty="0"/>
                        <a:t>ان يستطيع الطالب التفاعل مع الاخرين بدون مساعدة و عندما يطلب من الأستاذ ذلك .</a:t>
                      </a:r>
                      <a:endParaRPr lang="ar-AE" sz="16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dirty="0"/>
                        <a:t>التقييم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8800" y="2"/>
            <a:ext cx="8158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اللعب العاب حركية تفاعلية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9425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="" xmlns:a16="http://schemas.microsoft.com/office/drawing/2014/main" id="{7E12982E-C6A3-4D78-8D73-046FF5649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242" y="608860"/>
            <a:ext cx="5359153" cy="5791939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="" xmlns:a16="http://schemas.microsoft.com/office/drawing/2014/main" id="{B2B042C1-B74E-4026-8DEE-D8E053B40F41}"/>
              </a:ext>
            </a:extLst>
          </p:cNvPr>
          <p:cNvSpPr txBox="1"/>
          <p:nvPr/>
        </p:nvSpPr>
        <p:spPr>
          <a:xfrm>
            <a:off x="6551720" y="1856009"/>
            <a:ext cx="513129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dirty="0"/>
              <a:t>اللعب بهذه اللعبة </a:t>
            </a:r>
          </a:p>
          <a:p>
            <a:pPr algn="ctr"/>
            <a:r>
              <a:rPr lang="ar-AE" sz="3200" dirty="0"/>
              <a:t>لتنمية المهارات الاجتماعية بين الطلاب </a:t>
            </a:r>
          </a:p>
        </p:txBody>
      </p:sp>
    </p:spTree>
    <p:extLst>
      <p:ext uri="{BB962C8B-B14F-4D97-AF65-F5344CB8AC3E}">
        <p14:creationId xmlns:p14="http://schemas.microsoft.com/office/powerpoint/2010/main" val="2296682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="" xmlns:a16="http://schemas.microsoft.com/office/drawing/2014/main" id="{0F26A749-0573-4880-AF09-600F1E9514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55" t="4663" r="6292" b="31692"/>
          <a:stretch/>
        </p:blipFill>
        <p:spPr>
          <a:xfrm>
            <a:off x="1131903" y="4633913"/>
            <a:ext cx="1637930" cy="16311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DB619CD3-8D18-4D3E-8C3C-5908321B2D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690"/>
          <a:stretch/>
        </p:blipFill>
        <p:spPr>
          <a:xfrm>
            <a:off x="1131903" y="2489007"/>
            <a:ext cx="1637930" cy="17865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="" xmlns:a16="http://schemas.microsoft.com/office/drawing/2014/main" id="{83203362-2E90-49A6-8B81-DC26CA103D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03" t="22912" r="12460" b="17282"/>
          <a:stretch/>
        </p:blipFill>
        <p:spPr>
          <a:xfrm>
            <a:off x="1131903" y="317430"/>
            <a:ext cx="1637930" cy="1715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="" xmlns:a16="http://schemas.microsoft.com/office/drawing/2014/main" id="{8FF87C1C-AA95-4991-A88A-BF4AB0E1F4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90" t="74383" r="74574" b="6517"/>
          <a:stretch/>
        </p:blipFill>
        <p:spPr>
          <a:xfrm>
            <a:off x="6558005" y="3278080"/>
            <a:ext cx="1174814" cy="92462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="" xmlns:a16="http://schemas.microsoft.com/office/drawing/2014/main" id="{D293175D-F596-4BBD-871B-F6455C1B15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064" t="73181" r="23562" b="4138"/>
          <a:stretch/>
        </p:blipFill>
        <p:spPr>
          <a:xfrm>
            <a:off x="6558005" y="1417494"/>
            <a:ext cx="1174814" cy="1089681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="" xmlns:a16="http://schemas.microsoft.com/office/drawing/2014/main" id="{0D8A5A58-DC5B-4B2B-9657-5EE46BD805B6}"/>
              </a:ext>
            </a:extLst>
          </p:cNvPr>
          <p:cNvSpPr txBox="1"/>
          <p:nvPr/>
        </p:nvSpPr>
        <p:spPr>
          <a:xfrm>
            <a:off x="5885896" y="154879"/>
            <a:ext cx="64895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dirty="0"/>
              <a:t>أوصل السلوك الصحيح و السلوك الخطأ</a:t>
            </a:r>
          </a:p>
        </p:txBody>
      </p:sp>
    </p:spTree>
    <p:extLst>
      <p:ext uri="{BB962C8B-B14F-4D97-AF65-F5344CB8AC3E}">
        <p14:creationId xmlns:p14="http://schemas.microsoft.com/office/powerpoint/2010/main" val="2771873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="" xmlns:a16="http://schemas.microsoft.com/office/drawing/2014/main" id="{93ACED25-67E1-49E0-BC48-D9AC61EBB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481" y="1219800"/>
            <a:ext cx="4427338" cy="4754871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="" xmlns:a16="http://schemas.microsoft.com/office/drawing/2014/main" id="{05046275-C554-41D9-888E-A127B2098400}"/>
              </a:ext>
            </a:extLst>
          </p:cNvPr>
          <p:cNvSpPr txBox="1"/>
          <p:nvPr/>
        </p:nvSpPr>
        <p:spPr>
          <a:xfrm>
            <a:off x="6684885" y="2012039"/>
            <a:ext cx="513129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dirty="0"/>
              <a:t>اللعب بهذه اللعبة </a:t>
            </a:r>
          </a:p>
          <a:p>
            <a:pPr algn="ctr"/>
            <a:r>
              <a:rPr lang="ar-AE" sz="3200" dirty="0"/>
              <a:t>فيها تفاعل و تنافس بين الطلاب </a:t>
            </a:r>
          </a:p>
        </p:txBody>
      </p:sp>
    </p:spTree>
    <p:extLst>
      <p:ext uri="{BB962C8B-B14F-4D97-AF65-F5344CB8AC3E}">
        <p14:creationId xmlns:p14="http://schemas.microsoft.com/office/powerpoint/2010/main" val="1229300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="" xmlns:a16="http://schemas.microsoft.com/office/drawing/2014/main" id="{C50693E6-AD02-4B42-B37E-DDD43408175B}"/>
              </a:ext>
            </a:extLst>
          </p:cNvPr>
          <p:cNvSpPr txBox="1"/>
          <p:nvPr/>
        </p:nvSpPr>
        <p:spPr>
          <a:xfrm>
            <a:off x="3929847" y="3701729"/>
            <a:ext cx="420801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dirty="0"/>
              <a:t>لعبة شد الحبل فيها تفاعل و حركة و تنمية المهارات الاجتماعية بين الطلاب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8ADFC51B-4CAD-4D70-A14D-F9B66FFA1C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32" b="20966"/>
          <a:stretch/>
        </p:blipFill>
        <p:spPr>
          <a:xfrm>
            <a:off x="3352568" y="840913"/>
            <a:ext cx="5362575" cy="288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8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="" xmlns:a16="http://schemas.microsoft.com/office/drawing/2014/main" id="{38E771BE-7F39-420B-81D9-11FA735ACC4C}"/>
              </a:ext>
            </a:extLst>
          </p:cNvPr>
          <p:cNvSpPr txBox="1"/>
          <p:nvPr/>
        </p:nvSpPr>
        <p:spPr>
          <a:xfrm>
            <a:off x="8637973" y="262601"/>
            <a:ext cx="32107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dirty="0"/>
              <a:t>الون :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="" xmlns:a16="http://schemas.microsoft.com/office/drawing/2014/main" id="{C5260831-369E-4A75-9AFD-03A2635AE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449" y="262601"/>
            <a:ext cx="8060923" cy="634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20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67298" y="1734438"/>
            <a:ext cx="504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Roboto"/>
                <a:cs typeface="+mj-cs"/>
              </a:rPr>
              <a:t>Play together song </a:t>
            </a:r>
            <a:endParaRPr lang="en-GB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69481" y="219809"/>
            <a:ext cx="3984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أغاني </a:t>
            </a:r>
            <a:r>
              <a:rPr lang="ar-SA" sz="3200" dirty="0" err="1">
                <a:solidFill>
                  <a:srgbClr val="FF0000"/>
                </a:solidFill>
              </a:rPr>
              <a:t>وفيديوات</a:t>
            </a:r>
            <a:r>
              <a:rPr lang="ar-SA" sz="3200" dirty="0">
                <a:solidFill>
                  <a:srgbClr val="FF0000"/>
                </a:solidFill>
              </a:rPr>
              <a:t> تعليمية  : 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="" xmlns:a16="http://schemas.microsoft.com/office/drawing/2014/main" id="{8D1B0092-319B-4B97-8A0A-C83933AFD71D}"/>
              </a:ext>
            </a:extLst>
          </p:cNvPr>
          <p:cNvSpPr txBox="1"/>
          <p:nvPr/>
        </p:nvSpPr>
        <p:spPr>
          <a:xfrm>
            <a:off x="1751604" y="2953725"/>
            <a:ext cx="73901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AE" b="0" i="0" dirty="0">
                <a:solidFill>
                  <a:srgbClr val="FF0000"/>
                </a:solidFill>
                <a:effectLst/>
                <a:latin typeface="Roboto"/>
              </a:rPr>
              <a:t>لعبة بطة </a:t>
            </a:r>
            <a:r>
              <a:rPr lang="ar-AE" b="0" i="0" dirty="0" err="1">
                <a:solidFill>
                  <a:srgbClr val="FF0000"/>
                </a:solidFill>
                <a:effectLst/>
                <a:latin typeface="Roboto"/>
              </a:rPr>
              <a:t>بطة</a:t>
            </a:r>
            <a:r>
              <a:rPr lang="ar-AE" b="0" i="0" dirty="0">
                <a:solidFill>
                  <a:srgbClr val="FF0000"/>
                </a:solidFill>
                <a:effectLst/>
                <a:latin typeface="Roboto"/>
              </a:rPr>
              <a:t> وزة </a:t>
            </a:r>
          </a:p>
          <a:p>
            <a:r>
              <a:rPr lang="ar-AE" b="0" i="0" dirty="0">
                <a:solidFill>
                  <a:srgbClr val="FF0000"/>
                </a:solidFill>
                <a:effectLst/>
                <a:latin typeface="Roboto"/>
              </a:rPr>
              <a:t/>
            </a:r>
            <a:br>
              <a:rPr lang="ar-AE" b="0" i="0" dirty="0">
                <a:solidFill>
                  <a:srgbClr val="FF0000"/>
                </a:solidFill>
                <a:effectLst/>
                <a:latin typeface="Roboto"/>
              </a:rPr>
            </a:br>
            <a:r>
              <a:rPr lang="ar-AE" sz="3600" b="0" i="0" dirty="0">
                <a:solidFill>
                  <a:srgbClr val="FF0000"/>
                </a:solidFill>
                <a:effectLst/>
                <a:latin typeface="Roboto"/>
              </a:rPr>
              <a:t/>
            </a:r>
            <a:br>
              <a:rPr lang="ar-AE" sz="3600" b="0" i="0" dirty="0">
                <a:solidFill>
                  <a:srgbClr val="FF0000"/>
                </a:solidFill>
                <a:effectLst/>
                <a:latin typeface="Roboto"/>
              </a:rPr>
            </a:br>
            <a:endParaRPr lang="ar-AE" sz="3600" b="0" i="0" dirty="0">
              <a:solidFill>
                <a:srgbClr val="FF0000"/>
              </a:solidFill>
              <a:effectLst/>
              <a:latin typeface="Roboto"/>
            </a:endParaRPr>
          </a:p>
        </p:txBody>
      </p:sp>
      <p:pic>
        <p:nvPicPr>
          <p:cNvPr id="1026" name="Picture 2" descr="Free download Child Cartoon png. - CleanPNG / KissPNG">
            <a:extLst>
              <a:ext uri="{FF2B5EF4-FFF2-40B4-BE49-F238E27FC236}">
                <a16:creationId xmlns="" xmlns:a16="http://schemas.microsoft.com/office/drawing/2014/main" id="{55CE94A7-D9B6-401E-974A-B967C9FDA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5308">
            <a:off x="498406" y="4530063"/>
            <a:ext cx="1871201" cy="19007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="" xmlns:a16="http://schemas.microsoft.com/office/drawing/2014/main" id="{9B79D74F-F55D-417C-9ADA-8FDCE620652D}"/>
              </a:ext>
            </a:extLst>
          </p:cNvPr>
          <p:cNvSpPr txBox="1"/>
          <p:nvPr/>
        </p:nvSpPr>
        <p:spPr>
          <a:xfrm>
            <a:off x="3048740" y="2078937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3"/>
              </a:rPr>
              <a:t>https://www.youtube.com/watch?v=AKNdRxoDLKw</a:t>
            </a:r>
            <a:endParaRPr lang="ar-AE" dirty="0"/>
          </a:p>
        </p:txBody>
      </p:sp>
      <p:sp>
        <p:nvSpPr>
          <p:cNvPr id="11" name="مربع نص 10">
            <a:extLst>
              <a:ext uri="{FF2B5EF4-FFF2-40B4-BE49-F238E27FC236}">
                <a16:creationId xmlns="" xmlns:a16="http://schemas.microsoft.com/office/drawing/2014/main" id="{D7668AE3-775B-4275-A168-E0CF221CAD77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https://www.youtube.com/watch?v=1G656BZsWoE</a:t>
            </a:r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1001043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18352</TotalTime>
  <Words>436</Words>
  <Application>Microsoft Office PowerPoint</Application>
  <PresentationFormat>Widescreen</PresentationFormat>
  <Paragraphs>92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Nagy A. Ibrahim</dc:creator>
  <cp:lastModifiedBy>Microsoft account</cp:lastModifiedBy>
  <cp:revision>112</cp:revision>
  <dcterms:created xsi:type="dcterms:W3CDTF">2020-07-06T20:23:02Z</dcterms:created>
  <dcterms:modified xsi:type="dcterms:W3CDTF">2020-08-19T15:49:48Z</dcterms:modified>
</cp:coreProperties>
</file>