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70" r:id="rId5"/>
    <p:sldId id="272" r:id="rId6"/>
    <p:sldId id="271" r:id="rId7"/>
    <p:sldId id="281" r:id="rId8"/>
    <p:sldId id="277" r:id="rId9"/>
    <p:sldId id="284" r:id="rId10"/>
    <p:sldId id="28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2EEBB-B021-4DBA-AABE-636AB428DB99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018A0-CE7B-4971-8982-DF01BF1D7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34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0C8F7-8467-3041-A730-392BF4A7A9E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385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0C8F7-8467-3041-A730-392BF4A7A9E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969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0C8F7-8467-3041-A730-392BF4A7A9E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591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49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48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3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374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73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125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938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13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69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560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495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2E0DA-B9D8-4720-88A7-3D08CF8A86C6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7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youtube.com/watch?v=859ixGY9FS0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sqo7xD8lQ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LaIBgvzIR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WHCI4o3XZc" TargetMode="External"/><Relationship Id="rId2" Type="http://schemas.openxmlformats.org/officeDocument/2006/relationships/hyperlink" Target="https://www.youtube.com/watch?v=TyuWKESIEgk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KFkmYEliy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48604"/>
              </p:ext>
            </p:extLst>
          </p:nvPr>
        </p:nvGraphicFramePr>
        <p:xfrm>
          <a:off x="1" y="30480"/>
          <a:ext cx="11772651" cy="68466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07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3480">
                  <a:extLst>
                    <a:ext uri="{9D8B030D-6E8A-4147-A177-3AD203B41FA5}">
                      <a16:colId xmlns:a16="http://schemas.microsoft.com/office/drawing/2014/main" xmlns="" val="2032493190"/>
                    </a:ext>
                  </a:extLst>
                </a:gridCol>
                <a:gridCol w="2353849"/>
                <a:gridCol w="2353849">
                  <a:extLst>
                    <a:ext uri="{9D8B030D-6E8A-4147-A177-3AD203B41FA5}">
                      <a16:colId xmlns:a16="http://schemas.microsoft.com/office/drawing/2014/main" xmlns="" val="4078435238"/>
                    </a:ext>
                  </a:extLst>
                </a:gridCol>
                <a:gridCol w="7507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858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المراجعة: </a:t>
                      </a:r>
                      <a:r>
                        <a:rPr lang="ar-AE" sz="1400" b="0" i="0" kern="1200" dirty="0" smtClean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(شيخة عبيد </a:t>
                      </a:r>
                      <a:r>
                        <a:rPr lang="ar-AE" sz="1400" b="0" i="0" kern="1200" smtClean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السويدي </a:t>
                      </a:r>
                      <a:r>
                        <a:rPr lang="ar-AE" sz="1400" b="0" i="0" kern="1200" smtClean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+ ابراهيم  الزعبي)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الإعداد : الاء أحمد </a:t>
                      </a:r>
                      <a:r>
                        <a:rPr lang="ar-AE" sz="1400" b="0" i="0" kern="1200" dirty="0" err="1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الصلاحات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0" i="0" kern="1200" dirty="0" smtClean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رقم</a:t>
                      </a:r>
                      <a:r>
                        <a:rPr lang="ar-AE" sz="1400" b="0" i="0" kern="1200" baseline="0" dirty="0" smtClean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 الهدف :  2924</a:t>
                      </a:r>
                      <a:endParaRPr lang="ar-AE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تسمية أو الاشارة الى الأفعال بالصور 	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858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الفئة العمرية: 6-7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مستوى الشدة: متوسط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فئة الإعاقة : اضطراب طيف التوحد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12628275"/>
                  </a:ext>
                </a:extLst>
              </a:tr>
              <a:tr h="5810359">
                <a:tc gridSpan="4">
                  <a:txBody>
                    <a:bodyPr/>
                    <a:lstStyle/>
                    <a:p>
                      <a:pPr algn="r" rtl="1"/>
                      <a:r>
                        <a:rPr lang="ar-AE" sz="1600" b="0" i="0" dirty="0">
                          <a:latin typeface="Sakkal Majalla "/>
                        </a:rPr>
                        <a:t>درس :  لغتي العربية</a:t>
                      </a:r>
                      <a:endParaRPr lang="en-US" sz="1600" b="0" i="0" dirty="0">
                        <a:latin typeface="Sakkal Majalla "/>
                      </a:endParaRPr>
                    </a:p>
                    <a:p>
                      <a:pPr algn="r" rtl="1"/>
                      <a:endParaRPr lang="ar-AE" sz="1600" b="0" i="0" dirty="0">
                        <a:latin typeface="Sakkal Majalla "/>
                      </a:endParaRPr>
                    </a:p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درس حمد اليوم عن الأفعال في حصة اللغة العربية وطلبت منهم المعلمة أن يكتب أفعالاّ ويرسمها في المنزل</a:t>
                      </a:r>
                    </a:p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عاد حمد إلى المنزل وبعد أن خلع ملابسه وغسل يديه ورجليه وتناول طعام الغداء مع أسرته </a:t>
                      </a:r>
                    </a:p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ذهب مسرعاّ إلى غرفته ليحل الواجب </a:t>
                      </a:r>
                    </a:p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وتذكر الأفعال التي قام بها عندما وصل المنزل </a:t>
                      </a:r>
                    </a:p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وقال : لدي أفعال كثيرة (يخلع , يغسل , يلبس ,يأكل يشرب ,يدرس)</a:t>
                      </a:r>
                    </a:p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انهى حمد واجبه وذهب ليلعب مع أخته مريم في الحديقة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400" b="0" i="0" dirty="0">
                        <a:latin typeface="Sakkal Majalla "/>
                      </a:endParaRPr>
                    </a:p>
                    <a:p>
                      <a:pPr algn="r" rtl="1"/>
                      <a:endParaRPr lang="ar-AE" sz="1400" b="0" i="0" dirty="0">
                        <a:latin typeface="Sakkal Majalla "/>
                      </a:endParaRPr>
                    </a:p>
                    <a:p>
                      <a:pPr algn="r" rtl="1"/>
                      <a:endParaRPr lang="ar-AE" sz="1400" b="0" i="0" baseline="0" dirty="0">
                        <a:latin typeface="Sakkal Majalla "/>
                      </a:endParaRPr>
                    </a:p>
                    <a:p>
                      <a:pPr algn="r" rtl="1"/>
                      <a:endParaRPr lang="en-US" sz="1400" b="0" i="0" baseline="0" dirty="0">
                        <a:latin typeface="Sakkal Majalla "/>
                      </a:endParaRPr>
                    </a:p>
                    <a:p>
                      <a:pPr algn="r" rtl="1"/>
                      <a:endParaRPr lang="en-US" sz="1400" b="0" i="0" baseline="0" dirty="0">
                        <a:latin typeface="Sakkal Majalla "/>
                      </a:endParaRPr>
                    </a:p>
                    <a:p>
                      <a:pPr algn="r" rtl="1"/>
                      <a:endParaRPr lang="en-US" sz="1400" b="0" i="0" baseline="0" dirty="0">
                        <a:latin typeface="Sakkal Majalla "/>
                      </a:endParaRPr>
                    </a:p>
                    <a:p>
                      <a:pPr algn="r" rtl="1"/>
                      <a:endParaRPr lang="en-US" sz="1400" b="0" i="0" baseline="0" dirty="0">
                        <a:latin typeface="Sakkal Majalla "/>
                      </a:endParaRPr>
                    </a:p>
                    <a:p>
                      <a:pPr algn="r" rtl="1"/>
                      <a:endParaRPr lang="en-US" sz="1400" b="0" i="0" baseline="0" dirty="0">
                        <a:latin typeface="Sakkal Majalla "/>
                      </a:endParaRPr>
                    </a:p>
                    <a:p>
                      <a:pPr algn="r" rtl="1"/>
                      <a:endParaRPr lang="ar-AE" sz="1400" b="0" i="0" baseline="0" dirty="0">
                        <a:latin typeface="Sakkal Majalla 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>
                        <a:latin typeface="Sakkal Majalla "/>
                      </a:endParaRPr>
                    </a:p>
                    <a:p>
                      <a:pPr algn="ctr" rtl="1"/>
                      <a:r>
                        <a:rPr lang="ar-AE" sz="1600" b="1" dirty="0">
                          <a:latin typeface="Sakkal Majalla "/>
                        </a:rPr>
                        <a:t>كتاب</a:t>
                      </a:r>
                      <a:r>
                        <a:rPr lang="ar-AE" sz="1600" b="1" baseline="0" dirty="0">
                          <a:latin typeface="Sakkal Majalla "/>
                        </a:rPr>
                        <a:t> الطالب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43D8523-1278-48D2-BC83-DDEA0BEF1CB5}"/>
              </a:ext>
            </a:extLst>
          </p:cNvPr>
          <p:cNvSpPr txBox="1"/>
          <p:nvPr/>
        </p:nvSpPr>
        <p:spPr>
          <a:xfrm>
            <a:off x="7964750" y="4669044"/>
            <a:ext cx="235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1400" dirty="0">
                <a:latin typeface="Sakkal Majalla "/>
              </a:rPr>
              <a:t>التدريب على الافعال</a:t>
            </a:r>
            <a:endParaRPr lang="en-US" sz="1400" dirty="0">
              <a:latin typeface="Sakkal Majalla 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4D2E4FB-7487-4AB7-9B2F-DA1849517473}"/>
              </a:ext>
            </a:extLst>
          </p:cNvPr>
          <p:cNvSpPr/>
          <p:nvPr/>
        </p:nvSpPr>
        <p:spPr>
          <a:xfrm>
            <a:off x="5533860" y="5022658"/>
            <a:ext cx="4861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https://www.youtube.com/watch?v=859ixGY9FS0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602CD67-7F82-4060-BDA0-509836D33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286" y="1225140"/>
            <a:ext cx="1194451" cy="14305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FD6A0FB-E70D-4A19-A4A2-FFEDBD1C7B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5268" y="1177827"/>
            <a:ext cx="923964" cy="14028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EE7539F-D575-4176-A115-DF83EBD65C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813" y="3917118"/>
            <a:ext cx="1397247" cy="13972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0BC54ED-F581-4DD6-99F9-80A74A00243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261" r="18761" b="9946"/>
          <a:stretch/>
        </p:blipFill>
        <p:spPr>
          <a:xfrm>
            <a:off x="2152258" y="2391340"/>
            <a:ext cx="923964" cy="14737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5F19870-9071-4F09-9765-27C242A9FD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1777" y="3484382"/>
            <a:ext cx="1957386" cy="1473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2135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733044"/>
              </p:ext>
            </p:extLst>
          </p:nvPr>
        </p:nvGraphicFramePr>
        <p:xfrm>
          <a:off x="285033" y="158846"/>
          <a:ext cx="11621933" cy="65403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816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02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718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تسمية أو الاشارة الى الأفعال بالصور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b="1" dirty="0"/>
                        <a:t>الهدف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186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ar-AE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b="1" dirty="0"/>
                        <a:t>المكونات 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65936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الأنشطة الصفية: </a:t>
                      </a:r>
                    </a:p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تقليد أفعال بالصور</a:t>
                      </a:r>
                    </a:p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التعرف على الفعل المطلوب من بين مجموعة أفعال</a:t>
                      </a:r>
                    </a:p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تدريب الطالب على توصيل الفعل بالأداة المستخدمة للقيام بالفعل</a:t>
                      </a:r>
                    </a:p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التعرف على الأفعال الصحيحة والخاطئة من خلال السلوكيات</a:t>
                      </a:r>
                    </a:p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عرض فيديو وتقليد الأفعال بالفيديو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ar-AE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انشطه مهارية</a:t>
                      </a: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يقوم المعلم بوضع مجموعة من البطاقات ويطلب من كل طالب أن يستخرج بطاقة ويقلد الفعل الموجود بالبطاقة</a:t>
                      </a:r>
                    </a:p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لعبة صيد الفعل بناء على طلب زميله بالصور او الكلام</a:t>
                      </a:r>
                      <a:endParaRPr lang="ar-SA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ar-SA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ar-SA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ar-SA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r>
                        <a:rPr lang="en-US" sz="1400" dirty="0">
                          <a:hlinkClick r:id="rId3"/>
                        </a:rPr>
                        <a:t>https://www.youtube.com/watch?v=jsqo7xD8lQw</a:t>
                      </a:r>
                      <a:endParaRPr lang="ar-SA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ar-SA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ar-SA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/>
                    </a:p>
                    <a:p>
                      <a:pPr algn="ctr" rtl="1"/>
                      <a:r>
                        <a:rPr lang="ar-AE" sz="1600" b="1" baseline="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876920" y="4650540"/>
            <a:ext cx="66363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431453" y="4835206"/>
            <a:ext cx="176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solidFill>
                  <a:srgbClr val="FF0000"/>
                </a:solidFill>
              </a:rPr>
              <a:t>فيديو تعليمي 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0FD4454-0D3D-43D6-A05A-B081C46F6F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09" b="8853"/>
          <a:stretch/>
        </p:blipFill>
        <p:spPr>
          <a:xfrm>
            <a:off x="887647" y="1738859"/>
            <a:ext cx="2173011" cy="18227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B3E93B0-FB93-47C0-B9D0-0CA496482F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027" y="4086674"/>
            <a:ext cx="3287109" cy="14970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7CFA218-78A7-4FDC-BC6B-D17E0339EB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3388" y="1552206"/>
            <a:ext cx="26860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61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ar-AE" sz="2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156863"/>
              </p:ext>
            </p:extLst>
          </p:nvPr>
        </p:nvGraphicFramePr>
        <p:xfrm>
          <a:off x="54964" y="0"/>
          <a:ext cx="11902986" cy="6759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547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82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32771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ar-AE" sz="1600" b="1" u="sng" baseline="0" dirty="0"/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u="sng" baseline="0" dirty="0"/>
                        <a:t>الحصة الدراسية</a:t>
                      </a: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::  الهدف الرئيسي : تسمية أو الإشارة الى الأفعال بالصور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</a:p>
                    <a:p>
                      <a:pPr marL="0" algn="r" defTabSz="914400" rtl="0" eaLnBrk="1" latinLnBrk="0" hangingPunct="1"/>
                      <a:endParaRPr lang="ar-AE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r>
                        <a:rPr lang="ar-AE" sz="1600" b="1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أهداف أخرى</a:t>
                      </a: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:    تعليم انتظار الدور  / تعليم الاتجاهات (يمين – يسار)  /تقليد حركات</a:t>
                      </a:r>
                    </a:p>
                    <a:p>
                      <a:pPr marL="0" algn="r" defTabSz="914400" rtl="0" eaLnBrk="1" latinLnBrk="0" hangingPunct="1"/>
                      <a:r>
                        <a:rPr lang="ar-SA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1</a:t>
                      </a: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- سرد القصة للطالب باستخدام العرائس والمجسمات</a:t>
                      </a:r>
                    </a:p>
                    <a:p>
                      <a:pPr marL="0" algn="r" defTabSz="914400" rtl="0" eaLnBrk="1" latinLnBrk="0" hangingPunct="1"/>
                      <a:r>
                        <a:rPr lang="ar-SA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2</a:t>
                      </a: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- تنفيذ التمارين والأنشطة الصفية على كتاب الطالب وأوراق العمل.</a:t>
                      </a:r>
                    </a:p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4- يبتكر المدرس أنشطة وتمارين إضافية.</a:t>
                      </a:r>
                    </a:p>
                    <a:p>
                      <a:pPr marL="0" algn="r" defTabSz="914400" rtl="0" eaLnBrk="1" latinLnBrk="0" hangingPunct="1"/>
                      <a:endParaRPr lang="ar-AE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r>
                        <a:rPr lang="ar-AE" sz="1600" b="1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النشاط الرياضي</a:t>
                      </a: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:  التدريب على تقليد أفعال  واتباع تعليمات (يركض ,يقفز , يمشي )</a:t>
                      </a:r>
                    </a:p>
                    <a:p>
                      <a:pPr marL="0" algn="r" defTabSz="914400" rtl="0" eaLnBrk="1" latinLnBrk="0" hangingPunct="1"/>
                      <a:endParaRPr lang="ar-SA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r>
                        <a:rPr lang="ar-AE" sz="1600" b="1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النشاط الفني</a:t>
                      </a: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:  استخدام العرائس في التعرف على الفعل من خلال التسمية او الإشارة الى </a:t>
                      </a:r>
                      <a:r>
                        <a:rPr lang="ar-AE" sz="1400" b="0" i="0" kern="120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الصورة الصحيحة</a:t>
                      </a:r>
                    </a:p>
                    <a:p>
                      <a:pPr marL="0" algn="r" defTabSz="914400" rtl="0" eaLnBrk="1" latinLnBrk="0" hangingPunct="1"/>
                      <a:endParaRPr lang="ar-AE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r>
                        <a:rPr lang="ar-AE" sz="16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النشاط الموسيقى</a:t>
                      </a: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:  تسمية أفعال بالصور وتقليدها (يعزف , يغني , يصفق-يلف )</a:t>
                      </a:r>
                    </a:p>
                    <a:p>
                      <a:pPr marL="0" algn="r" defTabSz="914400" rtl="0" eaLnBrk="1" latinLnBrk="0" hangingPunct="1"/>
                      <a:endParaRPr lang="ar-AE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ar-AE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ar-AE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baseline="0" dirty="0"/>
                    </a:p>
                    <a:p>
                      <a:pPr algn="ctr" rtl="1"/>
                      <a:r>
                        <a:rPr lang="ar-AE" sz="1600" b="1" baseline="0" dirty="0"/>
                        <a:t>دليل للمعلم</a:t>
                      </a:r>
                    </a:p>
                    <a:p>
                      <a:pPr algn="ctr" rtl="1"/>
                      <a:endParaRPr lang="ar-AE" sz="1600" b="1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607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أوراق عمل يقوم المعلم بإرسالها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/>
                        <a:t>الواجب المنزلي 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6315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مجموعة تدريبات على الايباد تتضمن:</a:t>
                      </a:r>
                    </a:p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استخدام برامج الرسم على الاب ستور او الاندرويد / استخدام السبورة الذكية في أداء الانشطة</a:t>
                      </a:r>
                      <a:endParaRPr lang="ar-SA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/>
                        <a:t>تمارين الكترونية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454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متوسط: يستطيع الطالب تقليد الأفعال بالصور            جيد: يستطيع الطالب ان يسمي او يشير الى الفعل المطلوب                                                     مرتفع: يستطيع الطالب ان يصف الصور بالتسمية او الإشارة باستخدام كلمتين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/>
                        <a:t>التقييم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46996" y="0"/>
            <a:ext cx="4862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400" b="1" dirty="0"/>
              <a:t>لغتي العربية</a:t>
            </a:r>
            <a:endParaRPr lang="en-GB" sz="2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2AB2882-1D03-4E12-8349-FECAC62A9C90}"/>
              </a:ext>
            </a:extLst>
          </p:cNvPr>
          <p:cNvSpPr/>
          <p:nvPr/>
        </p:nvSpPr>
        <p:spPr>
          <a:xfrm>
            <a:off x="1960793" y="2344924"/>
            <a:ext cx="4762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https://www.youtube.com/watch?v=2LaIBgvzIRY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25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51DB9D-0BD3-4A39-AE1C-6293D9BFE804}"/>
              </a:ext>
            </a:extLst>
          </p:cNvPr>
          <p:cNvSpPr txBox="1"/>
          <p:nvPr/>
        </p:nvSpPr>
        <p:spPr>
          <a:xfrm>
            <a:off x="8085221" y="268674"/>
            <a:ext cx="3878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1600" dirty="0">
                <a:latin typeface="Sakkal Majalla "/>
              </a:rPr>
              <a:t>صل الأداة بالفعل</a:t>
            </a:r>
            <a:endParaRPr lang="en-US" sz="1600" dirty="0">
              <a:latin typeface="Sakkal Majalla 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ABC20E5-45CD-4F0C-A4C5-557DB231C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867905"/>
            <a:ext cx="2668237" cy="22713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4F3C2A0-9272-4EF1-B63D-4030DC2638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31" t="31658" r="15877" b="26930"/>
          <a:stretch/>
        </p:blipFill>
        <p:spPr>
          <a:xfrm>
            <a:off x="317672" y="3006671"/>
            <a:ext cx="2032887" cy="19682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37B025E-04FF-486B-A7D5-3FC95D1E58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802" t="47419" r="3053" b="9529"/>
          <a:stretch/>
        </p:blipFill>
        <p:spPr>
          <a:xfrm>
            <a:off x="582447" y="5184304"/>
            <a:ext cx="1503335" cy="16115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230EDA0-8613-457A-AC81-A0FF024CF1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6093" y="5443779"/>
            <a:ext cx="830267" cy="10926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850A5CE-B17A-4161-9BF1-E7FDD38F3D7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069" t="16377" r="17368" b="13962"/>
          <a:stretch/>
        </p:blipFill>
        <p:spPr>
          <a:xfrm>
            <a:off x="10038764" y="3353445"/>
            <a:ext cx="1254657" cy="12747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ACD0E5E-FE71-4EA0-A25C-A1DE2B127D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0418" y="1380075"/>
            <a:ext cx="2032887" cy="127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47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7260" y="253028"/>
            <a:ext cx="479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1600" dirty="0">
                <a:solidFill>
                  <a:srgbClr val="002060"/>
                </a:solidFill>
                <a:latin typeface="Sakkal Majalla "/>
              </a:rPr>
              <a:t>وصل السلوك بما يقابله</a:t>
            </a:r>
            <a:endParaRPr lang="en-GB" sz="1600" dirty="0">
              <a:solidFill>
                <a:srgbClr val="002060"/>
              </a:solidFill>
              <a:latin typeface="Sakkal Majalla 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E400793-87ED-4802-BB22-B3A1CE48FE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263619" y="1532007"/>
            <a:ext cx="1462087" cy="1562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ECF8FCB-C926-44F6-8623-B8007910FD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37"/>
          <a:stretch/>
        </p:blipFill>
        <p:spPr>
          <a:xfrm>
            <a:off x="263619" y="4285255"/>
            <a:ext cx="1462087" cy="1566808"/>
          </a:xfrm>
          <a:prstGeom prst="rect">
            <a:avLst/>
          </a:prstGeom>
        </p:spPr>
      </p:pic>
      <p:pic>
        <p:nvPicPr>
          <p:cNvPr id="1026" name="Picture 2" descr="cry clipart - Google Search | Crying clipart, Clip art, Crying">
            <a:extLst>
              <a:ext uri="{FF2B5EF4-FFF2-40B4-BE49-F238E27FC236}">
                <a16:creationId xmlns:a16="http://schemas.microsoft.com/office/drawing/2014/main" xmlns="" id="{8786D9F9-7D55-479E-AAC7-C766E1875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940" y="933640"/>
            <a:ext cx="1996376" cy="119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69994BA-306C-4A04-A83E-05CBC0BAEA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1141" y="5033410"/>
            <a:ext cx="2217860" cy="16373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BFFBFB1-5AC7-4523-9354-4F6C05F2CB9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510" r="6681" b="9605"/>
          <a:stretch/>
        </p:blipFill>
        <p:spPr>
          <a:xfrm>
            <a:off x="10163974" y="2572745"/>
            <a:ext cx="1905027" cy="171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83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FDDA629-A0B0-428C-9C4B-994FE352E1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76" r="42936" b="53096"/>
          <a:stretch/>
        </p:blipFill>
        <p:spPr>
          <a:xfrm>
            <a:off x="9668358" y="591582"/>
            <a:ext cx="1844299" cy="18901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DC876DD-9336-44F7-9D22-DC8FA2BEE2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090" t="47916" r="14905" b="4411"/>
          <a:stretch/>
        </p:blipFill>
        <p:spPr>
          <a:xfrm>
            <a:off x="9882171" y="2862032"/>
            <a:ext cx="1728061" cy="17300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5A43047-BDE3-42A0-A9F0-9513001E5F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" r="70282" b="52326"/>
          <a:stretch/>
        </p:blipFill>
        <p:spPr>
          <a:xfrm>
            <a:off x="9882171" y="4972414"/>
            <a:ext cx="1844298" cy="17300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1639E31-2369-4EC7-9284-769D5D651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14" y="1234250"/>
            <a:ext cx="1463167" cy="4389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A9C1DF7-0A24-4F83-9259-8E6BE696F24D}"/>
              </a:ext>
            </a:extLst>
          </p:cNvPr>
          <p:cNvSpPr txBox="1"/>
          <p:nvPr/>
        </p:nvSpPr>
        <p:spPr>
          <a:xfrm>
            <a:off x="3387260" y="253028"/>
            <a:ext cx="479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1600" dirty="0">
                <a:solidFill>
                  <a:srgbClr val="002060"/>
                </a:solidFill>
                <a:latin typeface="Sakkal Majalla "/>
              </a:rPr>
              <a:t>وصل السلوك بما يقابله</a:t>
            </a:r>
            <a:endParaRPr lang="en-GB" sz="1600" dirty="0">
              <a:solidFill>
                <a:srgbClr val="002060"/>
              </a:solidFill>
              <a:latin typeface="Sakkal Majalla "/>
            </a:endParaRPr>
          </a:p>
        </p:txBody>
      </p:sp>
    </p:spTree>
    <p:extLst>
      <p:ext uri="{BB962C8B-B14F-4D97-AF65-F5344CB8AC3E}">
        <p14:creationId xmlns:p14="http://schemas.microsoft.com/office/powerpoint/2010/main" val="645139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9C0EF6E-D13E-47A5-9E2C-1CF99B929298}"/>
              </a:ext>
            </a:extLst>
          </p:cNvPr>
          <p:cNvSpPr/>
          <p:nvPr/>
        </p:nvSpPr>
        <p:spPr>
          <a:xfrm>
            <a:off x="3639269" y="3244334"/>
            <a:ext cx="4913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https://www.youtube.com/watch?v=TyuWKESIEgk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A76391A-E966-4C47-8DEA-2FEB83BD527C}"/>
              </a:ext>
            </a:extLst>
          </p:cNvPr>
          <p:cNvSpPr/>
          <p:nvPr/>
        </p:nvSpPr>
        <p:spPr>
          <a:xfrm>
            <a:off x="3639269" y="2058437"/>
            <a:ext cx="5026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https://www.youtube.com/watch?v=QWHCI4o3XZc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FC965F1-706E-4C6F-A330-B0CC4819D477}"/>
              </a:ext>
            </a:extLst>
          </p:cNvPr>
          <p:cNvSpPr/>
          <p:nvPr/>
        </p:nvSpPr>
        <p:spPr>
          <a:xfrm>
            <a:off x="3673797" y="4614897"/>
            <a:ext cx="4844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https://www.youtube.com/watch?v=KFkmYEliy00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2C286C-A065-47EC-93C8-D0700CF57DEF}"/>
              </a:ext>
            </a:extLst>
          </p:cNvPr>
          <p:cNvSpPr txBox="1"/>
          <p:nvPr/>
        </p:nvSpPr>
        <p:spPr>
          <a:xfrm>
            <a:off x="4796472" y="903318"/>
            <a:ext cx="3498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16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تعليم الأفعال</a:t>
            </a:r>
            <a:endParaRPr lang="en-GB" sz="16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0016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8DC21EC79F840947B51A601388C604C1" ma:contentTypeVersion="2" ma:contentTypeDescription="إنشاء مستند جديد." ma:contentTypeScope="" ma:versionID="1aaacca3de85a0e4ac7423ae962b1dc6">
  <xsd:schema xmlns:xsd="http://www.w3.org/2001/XMLSchema" xmlns:xs="http://www.w3.org/2001/XMLSchema" xmlns:p="http://schemas.microsoft.com/office/2006/metadata/properties" xmlns:ns2="dcf1d2de-c365-45d5-ad38-e2c00a94af5f" targetNamespace="http://schemas.microsoft.com/office/2006/metadata/properties" ma:root="true" ma:fieldsID="da315ef546d9d5a6f9405a119df2f3e2" ns2:_="">
    <xsd:import namespace="dcf1d2de-c365-45d5-ad38-e2c00a94af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1d2de-c365-45d5-ad38-e2c00a94af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591362-8D40-473A-A9CA-433FCDB8BD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F034FB-DEF2-4242-ABFE-D9D5CFFB7C3D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dcf1d2de-c365-45d5-ad38-e2c00a94af5f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4777C44-15D1-4F3C-A8C5-5D1290573E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f1d2de-c365-45d5-ad38-e2c00a94af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2125</TotalTime>
  <Words>405</Words>
  <Application>Microsoft Office PowerPoint</Application>
  <PresentationFormat>Widescreen</PresentationFormat>
  <Paragraphs>93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Sakkal Majalla</vt:lpstr>
      <vt:lpstr>Sakkal Majalla 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Nagy A. Ibrahim</dc:creator>
  <cp:lastModifiedBy>Microsoft account</cp:lastModifiedBy>
  <cp:revision>136</cp:revision>
  <dcterms:created xsi:type="dcterms:W3CDTF">2020-07-06T20:23:02Z</dcterms:created>
  <dcterms:modified xsi:type="dcterms:W3CDTF">2020-08-18T14:57:59Z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0x0101008DC21EC79F840947B51A601388C604C1</vt:lpwstr>
  </property>
</Properties>
</file>