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70" r:id="rId5"/>
    <p:sldId id="272" r:id="rId6"/>
    <p:sldId id="274" r:id="rId7"/>
    <p:sldId id="271" r:id="rId8"/>
    <p:sldId id="258" r:id="rId9"/>
    <p:sldId id="275" r:id="rId10"/>
    <p:sldId id="27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9" autoAdjust="0"/>
    <p:restoredTop sz="94660"/>
  </p:normalViewPr>
  <p:slideViewPr>
    <p:cSldViewPr snapToGrid="0">
      <p:cViewPr varScale="1">
        <p:scale>
          <a:sx n="67" d="100"/>
          <a:sy n="67" d="100"/>
        </p:scale>
        <p:origin x="66" y="23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32EEBB-B021-4DBA-AABE-636AB428DB99}" type="datetimeFigureOut">
              <a:rPr lang="en-GB" smtClean="0"/>
              <a:pPr/>
              <a:t>18/08/2020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B018A0-CE7B-4971-8982-DF01BF1D7A22}" type="slidenum">
              <a:rPr lang="en-GB" smtClean="0"/>
              <a:pPr/>
              <a:t>‹#›</a:t>
            </a:fld>
            <a:endParaRPr lang="en-GB"/>
          </a:p>
        </p:txBody>
      </p:sp>
    </p:spTree>
    <p:extLst>
      <p:ext uri="{BB962C8B-B14F-4D97-AF65-F5344CB8AC3E}">
        <p14:creationId xmlns:p14="http://schemas.microsoft.com/office/powerpoint/2010/main" val="2351342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00C8F7-8467-3041-A730-392BF4A7A9EA}" type="slidenum">
              <a:rPr lang="en-US" smtClean="0"/>
              <a:pPr/>
              <a:t>1</a:t>
            </a:fld>
            <a:endParaRPr lang="en-US" dirty="0"/>
          </a:p>
        </p:txBody>
      </p:sp>
    </p:spTree>
    <p:extLst>
      <p:ext uri="{BB962C8B-B14F-4D97-AF65-F5344CB8AC3E}">
        <p14:creationId xmlns:p14="http://schemas.microsoft.com/office/powerpoint/2010/main" val="2977385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00C8F7-8467-3041-A730-392BF4A7A9EA}" type="slidenum">
              <a:rPr lang="en-US" smtClean="0"/>
              <a:pPr/>
              <a:t>2</a:t>
            </a:fld>
            <a:endParaRPr lang="en-US" dirty="0"/>
          </a:p>
        </p:txBody>
      </p:sp>
    </p:spTree>
    <p:extLst>
      <p:ext uri="{BB962C8B-B14F-4D97-AF65-F5344CB8AC3E}">
        <p14:creationId xmlns:p14="http://schemas.microsoft.com/office/powerpoint/2010/main" val="514969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00C8F7-8467-3041-A730-392BF4A7A9EA}" type="slidenum">
              <a:rPr lang="en-US" smtClean="0"/>
              <a:pPr/>
              <a:t>4</a:t>
            </a:fld>
            <a:endParaRPr lang="en-US" dirty="0"/>
          </a:p>
        </p:txBody>
      </p:sp>
    </p:spTree>
    <p:extLst>
      <p:ext uri="{BB962C8B-B14F-4D97-AF65-F5344CB8AC3E}">
        <p14:creationId xmlns:p14="http://schemas.microsoft.com/office/powerpoint/2010/main" val="2460591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1D2E0DA-B9D8-4720-88A7-3D08CF8A86C6}" type="datetimeFigureOut">
              <a:rPr lang="en-GB" smtClean="0"/>
              <a:pPr/>
              <a:t>18/08/2020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pPr/>
              <a:t>‹#›</a:t>
            </a:fld>
            <a:endParaRPr lang="en-GB"/>
          </a:p>
        </p:txBody>
      </p:sp>
    </p:spTree>
    <p:extLst>
      <p:ext uri="{BB962C8B-B14F-4D97-AF65-F5344CB8AC3E}">
        <p14:creationId xmlns:p14="http://schemas.microsoft.com/office/powerpoint/2010/main" val="4053495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1D2E0DA-B9D8-4720-88A7-3D08CF8A86C6}" type="datetimeFigureOut">
              <a:rPr lang="en-GB" smtClean="0"/>
              <a:pPr/>
              <a:t>18/08/2020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pPr/>
              <a:t>‹#›</a:t>
            </a:fld>
            <a:endParaRPr lang="en-GB"/>
          </a:p>
        </p:txBody>
      </p:sp>
    </p:spTree>
    <p:extLst>
      <p:ext uri="{BB962C8B-B14F-4D97-AF65-F5344CB8AC3E}">
        <p14:creationId xmlns:p14="http://schemas.microsoft.com/office/powerpoint/2010/main" val="2394480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1D2E0DA-B9D8-4720-88A7-3D08CF8A86C6}" type="datetimeFigureOut">
              <a:rPr lang="en-GB" smtClean="0"/>
              <a:pPr/>
              <a:t>18/08/2020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pPr/>
              <a:t>‹#›</a:t>
            </a:fld>
            <a:endParaRPr lang="en-GB"/>
          </a:p>
        </p:txBody>
      </p:sp>
    </p:spTree>
    <p:extLst>
      <p:ext uri="{BB962C8B-B14F-4D97-AF65-F5344CB8AC3E}">
        <p14:creationId xmlns:p14="http://schemas.microsoft.com/office/powerpoint/2010/main" val="3180377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1D2E0DA-B9D8-4720-88A7-3D08CF8A86C6}" type="datetimeFigureOut">
              <a:rPr lang="en-GB" smtClean="0"/>
              <a:pPr/>
              <a:t>18/08/2020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pPr/>
              <a:t>‹#›</a:t>
            </a:fld>
            <a:endParaRPr lang="en-GB"/>
          </a:p>
        </p:txBody>
      </p:sp>
    </p:spTree>
    <p:extLst>
      <p:ext uri="{BB962C8B-B14F-4D97-AF65-F5344CB8AC3E}">
        <p14:creationId xmlns:p14="http://schemas.microsoft.com/office/powerpoint/2010/main" val="1374374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D2E0DA-B9D8-4720-88A7-3D08CF8A86C6}" type="datetimeFigureOut">
              <a:rPr lang="en-GB" smtClean="0"/>
              <a:pPr/>
              <a:t>18/08/2020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pPr/>
              <a:t>‹#›</a:t>
            </a:fld>
            <a:endParaRPr lang="en-GB"/>
          </a:p>
        </p:txBody>
      </p:sp>
    </p:spTree>
    <p:extLst>
      <p:ext uri="{BB962C8B-B14F-4D97-AF65-F5344CB8AC3E}">
        <p14:creationId xmlns:p14="http://schemas.microsoft.com/office/powerpoint/2010/main" val="3604737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1D2E0DA-B9D8-4720-88A7-3D08CF8A86C6}" type="datetimeFigureOut">
              <a:rPr lang="en-GB" smtClean="0"/>
              <a:pPr/>
              <a:t>18/08/2020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pPr/>
              <a:t>‹#›</a:t>
            </a:fld>
            <a:endParaRPr lang="en-GB"/>
          </a:p>
        </p:txBody>
      </p:sp>
    </p:spTree>
    <p:extLst>
      <p:ext uri="{BB962C8B-B14F-4D97-AF65-F5344CB8AC3E}">
        <p14:creationId xmlns:p14="http://schemas.microsoft.com/office/powerpoint/2010/main" val="3507125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1D2E0DA-B9D8-4720-88A7-3D08CF8A86C6}" type="datetimeFigureOut">
              <a:rPr lang="en-GB" smtClean="0"/>
              <a:pPr/>
              <a:t>18/08/2020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pPr/>
              <a:t>‹#›</a:t>
            </a:fld>
            <a:endParaRPr lang="en-GB"/>
          </a:p>
        </p:txBody>
      </p:sp>
    </p:spTree>
    <p:extLst>
      <p:ext uri="{BB962C8B-B14F-4D97-AF65-F5344CB8AC3E}">
        <p14:creationId xmlns:p14="http://schemas.microsoft.com/office/powerpoint/2010/main" val="2256938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1D2E0DA-B9D8-4720-88A7-3D08CF8A86C6}" type="datetimeFigureOut">
              <a:rPr lang="en-GB" smtClean="0"/>
              <a:pPr/>
              <a:t>18/08/2020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pPr/>
              <a:t>‹#›</a:t>
            </a:fld>
            <a:endParaRPr lang="en-GB"/>
          </a:p>
        </p:txBody>
      </p:sp>
    </p:spTree>
    <p:extLst>
      <p:ext uri="{BB962C8B-B14F-4D97-AF65-F5344CB8AC3E}">
        <p14:creationId xmlns:p14="http://schemas.microsoft.com/office/powerpoint/2010/main" val="2023137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D2E0DA-B9D8-4720-88A7-3D08CF8A86C6}" type="datetimeFigureOut">
              <a:rPr lang="en-GB" smtClean="0"/>
              <a:pPr/>
              <a:t>18/08/2020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pPr/>
              <a:t>‹#›</a:t>
            </a:fld>
            <a:endParaRPr lang="en-GB"/>
          </a:p>
        </p:txBody>
      </p:sp>
    </p:spTree>
    <p:extLst>
      <p:ext uri="{BB962C8B-B14F-4D97-AF65-F5344CB8AC3E}">
        <p14:creationId xmlns:p14="http://schemas.microsoft.com/office/powerpoint/2010/main" val="4267694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D2E0DA-B9D8-4720-88A7-3D08CF8A86C6}" type="datetimeFigureOut">
              <a:rPr lang="en-GB" smtClean="0"/>
              <a:pPr/>
              <a:t>18/08/2020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pPr/>
              <a:t>‹#›</a:t>
            </a:fld>
            <a:endParaRPr lang="en-GB"/>
          </a:p>
        </p:txBody>
      </p:sp>
    </p:spTree>
    <p:extLst>
      <p:ext uri="{BB962C8B-B14F-4D97-AF65-F5344CB8AC3E}">
        <p14:creationId xmlns:p14="http://schemas.microsoft.com/office/powerpoint/2010/main" val="4094560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D2E0DA-B9D8-4720-88A7-3D08CF8A86C6}" type="datetimeFigureOut">
              <a:rPr lang="en-GB" smtClean="0"/>
              <a:pPr/>
              <a:t>18/08/2020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pPr/>
              <a:t>‹#›</a:t>
            </a:fld>
            <a:endParaRPr lang="en-GB"/>
          </a:p>
        </p:txBody>
      </p:sp>
    </p:spTree>
    <p:extLst>
      <p:ext uri="{BB962C8B-B14F-4D97-AF65-F5344CB8AC3E}">
        <p14:creationId xmlns:p14="http://schemas.microsoft.com/office/powerpoint/2010/main" val="1440495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D2E0DA-B9D8-4720-88A7-3D08CF8A86C6}" type="datetimeFigureOut">
              <a:rPr lang="en-GB" smtClean="0"/>
              <a:pPr/>
              <a:t>18/08/2020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pPr/>
              <a:t>‹#›</a:t>
            </a:fld>
            <a:endParaRPr lang="en-GB"/>
          </a:p>
        </p:txBody>
      </p:sp>
    </p:spTree>
    <p:extLst>
      <p:ext uri="{BB962C8B-B14F-4D97-AF65-F5344CB8AC3E}">
        <p14:creationId xmlns:p14="http://schemas.microsoft.com/office/powerpoint/2010/main" val="340178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GygHhr02-6w"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GygHhr02-6w"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971423869"/>
              </p:ext>
            </p:extLst>
          </p:nvPr>
        </p:nvGraphicFramePr>
        <p:xfrm>
          <a:off x="186812" y="348172"/>
          <a:ext cx="11621932" cy="6355967"/>
        </p:xfrm>
        <a:graphic>
          <a:graphicData uri="http://schemas.openxmlformats.org/drawingml/2006/table">
            <a:tbl>
              <a:tblPr firstRow="1" bandRow="1">
                <a:tableStyleId>{5940675A-B579-460E-94D1-54222C63F5DA}</a:tableStyleId>
              </a:tblPr>
              <a:tblGrid>
                <a:gridCol w="3506868">
                  <a:extLst>
                    <a:ext uri="{9D8B030D-6E8A-4147-A177-3AD203B41FA5}">
                      <a16:colId xmlns:a16="http://schemas.microsoft.com/office/drawing/2014/main" xmlns="" val="20000"/>
                    </a:ext>
                  </a:extLst>
                </a:gridCol>
                <a:gridCol w="2711851">
                  <a:extLst>
                    <a:ext uri="{9D8B030D-6E8A-4147-A177-3AD203B41FA5}">
                      <a16:colId xmlns:a16="http://schemas.microsoft.com/office/drawing/2014/main" xmlns="" val="2032493190"/>
                    </a:ext>
                  </a:extLst>
                </a:gridCol>
                <a:gridCol w="2345532"/>
                <a:gridCol w="2345532">
                  <a:extLst>
                    <a:ext uri="{9D8B030D-6E8A-4147-A177-3AD203B41FA5}">
                      <a16:colId xmlns:a16="http://schemas.microsoft.com/office/drawing/2014/main" xmlns="" val="4078435238"/>
                    </a:ext>
                  </a:extLst>
                </a:gridCol>
                <a:gridCol w="712149">
                  <a:extLst>
                    <a:ext uri="{9D8B030D-6E8A-4147-A177-3AD203B41FA5}">
                      <a16:colId xmlns:a16="http://schemas.microsoft.com/office/drawing/2014/main" xmlns="" val="20001"/>
                    </a:ext>
                  </a:extLst>
                </a:gridCol>
              </a:tblGrid>
              <a:tr h="42027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المراجعة: </a:t>
                      </a:r>
                      <a:r>
                        <a:rPr lang="ar-AE" dirty="0" smtClean="0"/>
                        <a:t>(شيخة </a:t>
                      </a:r>
                      <a:r>
                        <a:rPr lang="ar-AE" dirty="0" smtClean="0"/>
                        <a:t>السويدي +ابراهيم الزعبي </a:t>
                      </a:r>
                      <a:r>
                        <a:rPr lang="ar-AE" dirty="0" smtClean="0"/>
                        <a:t>)</a:t>
                      </a:r>
                      <a:endParaRPr 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الإعداد : </a:t>
                      </a:r>
                      <a:r>
                        <a:rPr lang="ar-BH" dirty="0" smtClean="0"/>
                        <a:t>شرحبيل موسى الزهراوي</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smtClean="0"/>
                        <a:t>رقم الهدف :  2963</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dirty="0" smtClean="0"/>
                        <a:t>ارتداء القميص ذو الازرار عند الحاجة لذلك بدون مساعدة</a:t>
                      </a:r>
                      <a:endParaRPr lang="en-US" dirty="0"/>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b="1" dirty="0"/>
                        <a:t>الهدف</a:t>
                      </a:r>
                      <a:endParaRPr lang="en-US" b="1" dirty="0"/>
                    </a:p>
                  </a:txBody>
                  <a:tcPr anchor="ctr"/>
                </a:tc>
                <a:extLst>
                  <a:ext uri="{0D108BD9-81ED-4DB2-BD59-A6C34878D82A}">
                    <a16:rowId xmlns:a16="http://schemas.microsoft.com/office/drawing/2014/main" xmlns="" val="10000"/>
                  </a:ext>
                </a:extLst>
              </a:tr>
              <a:tr h="42027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الفئة العمرية: </a:t>
                      </a:r>
                      <a:r>
                        <a:rPr lang="ar-BH" dirty="0" smtClean="0"/>
                        <a:t>8- 9 سنوات</a:t>
                      </a:r>
                      <a:endParaRPr lang="ar-AE" dirty="0"/>
                    </a:p>
                  </a:txBody>
                  <a:tcPr anchor="ctr">
                    <a:lnR w="12700" cap="flat" cmpd="sng" algn="ctr">
                      <a:solidFill>
                        <a:schemeClr val="tx1"/>
                      </a:solidFill>
                      <a:prstDash val="solid"/>
                      <a:round/>
                      <a:headEnd type="none" w="med" len="med"/>
                      <a:tailEnd type="none" w="med" len="med"/>
                    </a:ln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مستوى الشدة: </a:t>
                      </a:r>
                      <a:r>
                        <a:rPr lang="ar-AE" dirty="0" smtClean="0"/>
                        <a:t>متوسط</a:t>
                      </a:r>
                      <a:endParaRPr lang="ar-AE"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فئة الإعاقة : </a:t>
                      </a:r>
                      <a:r>
                        <a:rPr lang="ar-AE" dirty="0" smtClean="0"/>
                        <a:t>توحد</a:t>
                      </a:r>
                      <a:r>
                        <a:rPr lang="ar-AE" dirty="0"/>
                        <a:t>، </a:t>
                      </a:r>
                      <a:endParaRPr lang="en-US" dirty="0"/>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b="1" dirty="0"/>
                        <a:t>بيانات الهدف</a:t>
                      </a:r>
                      <a:endParaRPr lang="en-US" b="1" dirty="0"/>
                    </a:p>
                  </a:txBody>
                  <a:tcPr anchor="ctr"/>
                </a:tc>
                <a:extLst>
                  <a:ext uri="{0D108BD9-81ED-4DB2-BD59-A6C34878D82A}">
                    <a16:rowId xmlns:a16="http://schemas.microsoft.com/office/drawing/2014/main" xmlns="" val="1812628275"/>
                  </a:ext>
                </a:extLst>
              </a:tr>
              <a:tr h="4801487">
                <a:tc gridSpan="4">
                  <a:txBody>
                    <a:bodyPr/>
                    <a:lstStyle/>
                    <a:p>
                      <a:pPr algn="r" rtl="1"/>
                      <a:r>
                        <a:rPr lang="ar-AE" sz="2000" b="1" dirty="0"/>
                        <a:t>درس : </a:t>
                      </a:r>
                      <a:r>
                        <a:rPr lang="ar-BH" sz="2000" b="1" dirty="0" smtClean="0"/>
                        <a:t>ملابسي</a:t>
                      </a:r>
                      <a:r>
                        <a:rPr lang="ar-BH" sz="2000" b="1" baseline="0" dirty="0" smtClean="0"/>
                        <a:t> الجديدة</a:t>
                      </a:r>
                    </a:p>
                    <a:p>
                      <a:pPr marL="0" algn="r" defTabSz="914400" rtl="1" eaLnBrk="1" latinLnBrk="0" hangingPunct="1"/>
                      <a:r>
                        <a:rPr lang="ar-BH" sz="1600" b="1" u="none" kern="1200" baseline="0" dirty="0" smtClean="0">
                          <a:solidFill>
                            <a:schemeClr val="tx1"/>
                          </a:solidFill>
                          <a:latin typeface="+mn-lt"/>
                          <a:ea typeface="+mn-ea"/>
                          <a:cs typeface="+mn-cs"/>
                        </a:rPr>
                        <a:t>ذهب حمد مع  والده الى السوق ليشتري ملابس العيد ، فاختار قميصا ازرقا جميلا ذور ازرار برتقالية دائرية</a:t>
                      </a:r>
                    </a:p>
                    <a:p>
                      <a:pPr marL="0" algn="r" defTabSz="914400" rtl="1" eaLnBrk="1" latinLnBrk="0" hangingPunct="1"/>
                      <a:r>
                        <a:rPr lang="ar-BH" sz="1600" b="1" u="none" kern="1200" baseline="0" dirty="0" smtClean="0">
                          <a:solidFill>
                            <a:schemeClr val="tx1"/>
                          </a:solidFill>
                          <a:latin typeface="+mn-lt"/>
                          <a:ea typeface="+mn-ea"/>
                          <a:cs typeface="+mn-cs"/>
                        </a:rPr>
                        <a:t>و بنطالا برتقاليا من الجينز وحذاءً أزرقا ،وعندما عاد الى المنزل وضع الملابس في الخزانة وكان بنتظر العيد بشوق كبير </a:t>
                      </a:r>
                    </a:p>
                    <a:p>
                      <a:pPr marL="0" algn="r" defTabSz="914400" rtl="1" eaLnBrk="1" latinLnBrk="0" hangingPunct="1"/>
                      <a:r>
                        <a:rPr lang="ar-BH" sz="1600" b="1" u="none" kern="1200" baseline="0" dirty="0" smtClean="0">
                          <a:solidFill>
                            <a:schemeClr val="tx1"/>
                          </a:solidFill>
                          <a:latin typeface="+mn-lt"/>
                          <a:ea typeface="+mn-ea"/>
                          <a:cs typeface="+mn-cs"/>
                        </a:rPr>
                        <a:t>وعندما جاء العيد لبس حمد ملابس العيد وذهب مع والده في زيارة الى جده وجدته وهو ، فسلم عليها وقال لهم كل عام وانتم بخير </a:t>
                      </a:r>
                    </a:p>
                    <a:p>
                      <a:pPr marL="0" algn="r" defTabSz="914400" rtl="1" eaLnBrk="1" latinLnBrk="0" hangingPunct="1"/>
                      <a:r>
                        <a:rPr lang="ar-BH" sz="1600" b="1" u="none" kern="1200" baseline="0" dirty="0" smtClean="0">
                          <a:solidFill>
                            <a:schemeClr val="tx1"/>
                          </a:solidFill>
                          <a:latin typeface="+mn-lt"/>
                          <a:ea typeface="+mn-ea"/>
                          <a:cs typeface="+mn-cs"/>
                        </a:rPr>
                        <a:t>ثم ساله جده من أختار لك هذه الملابس الجميلة يا حمد فقال انا ، ثم سأله ةهل تستطيع أن تلبسها وحدك ، فقال نعم يا جدي لقد علمنى</a:t>
                      </a:r>
                    </a:p>
                    <a:p>
                      <a:pPr marL="0" algn="r" defTabSz="914400" rtl="1" eaLnBrk="1" latinLnBrk="0" hangingPunct="1"/>
                      <a:r>
                        <a:rPr lang="ar-BH" sz="1600" b="1" u="none" kern="1200" baseline="0" dirty="0" smtClean="0">
                          <a:solidFill>
                            <a:schemeClr val="tx1"/>
                          </a:solidFill>
                          <a:latin typeface="+mn-lt"/>
                          <a:ea typeface="+mn-ea"/>
                          <a:cs typeface="+mn-cs"/>
                        </a:rPr>
                        <a:t> استاذي لبس القميص في المدرسة . </a:t>
                      </a:r>
                      <a:endParaRPr lang="ar-SA" sz="1600" b="1" u="none" kern="1200" baseline="0" dirty="0" smtClean="0">
                        <a:solidFill>
                          <a:schemeClr val="tx1"/>
                        </a:solidFill>
                        <a:latin typeface="+mn-lt"/>
                        <a:ea typeface="+mn-ea"/>
                        <a:cs typeface="+mn-cs"/>
                      </a:endParaRPr>
                    </a:p>
                    <a:p>
                      <a:pPr algn="r" rtl="1"/>
                      <a:endParaRPr lang="ar-SA" sz="1600" b="1" dirty="0"/>
                    </a:p>
                    <a:p>
                      <a:pPr algn="r" rtl="1"/>
                      <a:r>
                        <a:rPr lang="en-US" sz="1600" dirty="0" smtClean="0">
                          <a:hlinkClick r:id="rId3"/>
                        </a:rPr>
                        <a:t>https://www.youtube.com/watch?v=GygHhr02-6w</a:t>
                      </a:r>
                      <a:endParaRPr lang="ar-AE" sz="1600" baseline="0" dirty="0" smtClean="0"/>
                    </a:p>
                    <a:p>
                      <a:pPr algn="r" rtl="1"/>
                      <a:endParaRPr lang="ar-BH" sz="1600" baseline="0" dirty="0" smtClean="0"/>
                    </a:p>
                    <a:p>
                      <a:pPr algn="r" rtl="1"/>
                      <a:endParaRPr lang="ar-AE" sz="1600" baseline="0" dirty="0" smtClean="0"/>
                    </a:p>
                    <a:p>
                      <a:pPr algn="r" rtl="1"/>
                      <a:r>
                        <a:rPr lang="ar-AE" sz="1600" b="1" u="sng" baseline="0" dirty="0" smtClean="0"/>
                        <a:t>الأنشطة </a:t>
                      </a:r>
                      <a:r>
                        <a:rPr lang="ar-AE" sz="1600" b="1" u="sng" baseline="0" dirty="0"/>
                        <a:t>الصفية: </a:t>
                      </a:r>
                      <a:endParaRPr lang="en-US" sz="1600" b="1" u="sng" baseline="0" dirty="0"/>
                    </a:p>
                    <a:p>
                      <a:pPr algn="r" rtl="1"/>
                      <a:r>
                        <a:rPr lang="ar-SA" sz="1600" b="1" u="none" baseline="0" dirty="0"/>
                        <a:t>1- انشطه لتدريب الحركات الدقيقة القبضة </a:t>
                      </a:r>
                      <a:r>
                        <a:rPr lang="ar-SA" sz="1600" b="1" u="none" baseline="0" dirty="0" smtClean="0"/>
                        <a:t>ال</a:t>
                      </a:r>
                      <a:r>
                        <a:rPr lang="ar-BH" sz="1600" b="1" u="none" baseline="0" dirty="0" smtClean="0"/>
                        <a:t>ثنائيةوضع قطع معدنية في الحصالة</a:t>
                      </a:r>
                      <a:endParaRPr lang="ar-SA" sz="1600" b="1" u="none" baseline="0" dirty="0" smtClean="0"/>
                    </a:p>
                    <a:p>
                      <a:pPr algn="r" rtl="1"/>
                      <a:endParaRPr lang="ar-SA" sz="1600" b="1" u="none" baseline="0" dirty="0" smtClean="0"/>
                    </a:p>
                    <a:p>
                      <a:pPr algn="r" rtl="1"/>
                      <a:r>
                        <a:rPr lang="ar-SA" sz="1600" b="1" u="none" baseline="0" dirty="0" smtClean="0"/>
                        <a:t>2- </a:t>
                      </a:r>
                      <a:r>
                        <a:rPr lang="ar-SA" sz="1600" b="1" u="none" baseline="0" dirty="0"/>
                        <a:t>نشاط </a:t>
                      </a:r>
                      <a:r>
                        <a:rPr lang="ar-BH" sz="1600" b="1" u="none" baseline="0" dirty="0" smtClean="0"/>
                        <a:t>اغلاق أزرار كبير على لوحة الازرار</a:t>
                      </a:r>
                      <a:endParaRPr lang="ar-AE" sz="1600" b="1" u="none" baseline="0" dirty="0"/>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rtl="1"/>
                      <a:endParaRPr lang="ar-AE" sz="1600" b="1" dirty="0"/>
                    </a:p>
                    <a:p>
                      <a:pPr algn="ctr" rtl="1"/>
                      <a:r>
                        <a:rPr lang="ar-AE" sz="1600" b="1" dirty="0"/>
                        <a:t>كتاب</a:t>
                      </a:r>
                      <a:r>
                        <a:rPr lang="ar-AE" sz="1600" b="1" baseline="0" dirty="0"/>
                        <a:t> الطالب </a:t>
                      </a:r>
                    </a:p>
                  </a:txBody>
                  <a:tcPr anchor="ctr"/>
                </a:tc>
                <a:extLst>
                  <a:ext uri="{0D108BD9-81ED-4DB2-BD59-A6C34878D82A}">
                    <a16:rowId xmlns:a16="http://schemas.microsoft.com/office/drawing/2014/main" xmlns="" val="10003"/>
                  </a:ext>
                </a:extLst>
              </a:tr>
            </a:tbl>
          </a:graphicData>
        </a:graphic>
      </p:graphicFrame>
      <p:pic>
        <p:nvPicPr>
          <p:cNvPr id="1027" name="Picture 3" descr="C:\Users\sheeho\Downloads\5.jpg"/>
          <p:cNvPicPr>
            <a:picLocks noChangeAspect="1" noChangeArrowheads="1"/>
          </p:cNvPicPr>
          <p:nvPr/>
        </p:nvPicPr>
        <p:blipFill>
          <a:blip r:embed="rId4" cstate="print"/>
          <a:srcRect/>
          <a:stretch>
            <a:fillRect/>
          </a:stretch>
        </p:blipFill>
        <p:spPr bwMode="auto">
          <a:xfrm>
            <a:off x="6443003" y="5401993"/>
            <a:ext cx="1210994" cy="985910"/>
          </a:xfrm>
          <a:prstGeom prst="rect">
            <a:avLst/>
          </a:prstGeom>
          <a:noFill/>
        </p:spPr>
      </p:pic>
      <p:pic>
        <p:nvPicPr>
          <p:cNvPr id="1028" name="Picture 4" descr="C:\Users\sheeho\Downloads\HTB1jQrHXE6FK1Jjy1Xdq6zlkXXaT.jpg_350x350.jpg"/>
          <p:cNvPicPr>
            <a:picLocks noChangeAspect="1" noChangeArrowheads="1"/>
          </p:cNvPicPr>
          <p:nvPr/>
        </p:nvPicPr>
        <p:blipFill>
          <a:blip r:embed="rId5" cstate="print"/>
          <a:srcRect/>
          <a:stretch>
            <a:fillRect/>
          </a:stretch>
        </p:blipFill>
        <p:spPr bwMode="auto">
          <a:xfrm>
            <a:off x="3451469" y="4362156"/>
            <a:ext cx="1528494" cy="1528494"/>
          </a:xfrm>
          <a:prstGeom prst="rect">
            <a:avLst/>
          </a:prstGeom>
          <a:noFill/>
        </p:spPr>
      </p:pic>
      <p:pic>
        <p:nvPicPr>
          <p:cNvPr id="2" name="Picture 2" descr="C:\Users\sheeho\Downloads\pngtree-cartoon-toddler-child-little-boy-childchildrenlittle-boycharacter-material-png-image_664408.jpg"/>
          <p:cNvPicPr>
            <a:picLocks noChangeAspect="1" noChangeArrowheads="1"/>
          </p:cNvPicPr>
          <p:nvPr/>
        </p:nvPicPr>
        <p:blipFill>
          <a:blip r:embed="rId6" cstate="print"/>
          <a:srcRect/>
          <a:stretch>
            <a:fillRect/>
          </a:stretch>
        </p:blipFill>
        <p:spPr bwMode="auto">
          <a:xfrm>
            <a:off x="347003" y="2158512"/>
            <a:ext cx="1792458" cy="1792458"/>
          </a:xfrm>
          <a:prstGeom prst="rect">
            <a:avLst/>
          </a:prstGeom>
          <a:noFill/>
        </p:spPr>
      </p:pic>
    </p:spTree>
    <p:extLst>
      <p:ext uri="{BB962C8B-B14F-4D97-AF65-F5344CB8AC3E}">
        <p14:creationId xmlns:p14="http://schemas.microsoft.com/office/powerpoint/2010/main" val="3062135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700257590"/>
              </p:ext>
            </p:extLst>
          </p:nvPr>
        </p:nvGraphicFramePr>
        <p:xfrm>
          <a:off x="136478" y="658096"/>
          <a:ext cx="11621933" cy="5642035"/>
        </p:xfrm>
        <a:graphic>
          <a:graphicData uri="http://schemas.openxmlformats.org/drawingml/2006/table">
            <a:tbl>
              <a:tblPr firstRow="1" bandRow="1">
                <a:tableStyleId>{5940675A-B579-460E-94D1-54222C63F5DA}</a:tableStyleId>
              </a:tblPr>
              <a:tblGrid>
                <a:gridCol w="10693709">
                  <a:extLst>
                    <a:ext uri="{9D8B030D-6E8A-4147-A177-3AD203B41FA5}">
                      <a16:colId xmlns:a16="http://schemas.microsoft.com/office/drawing/2014/main" xmlns="" val="20000"/>
                    </a:ext>
                  </a:extLst>
                </a:gridCol>
                <a:gridCol w="928224">
                  <a:extLst>
                    <a:ext uri="{9D8B030D-6E8A-4147-A177-3AD203B41FA5}">
                      <a16:colId xmlns:a16="http://schemas.microsoft.com/office/drawing/2014/main" xmlns="" val="20001"/>
                    </a:ext>
                  </a:extLst>
                </a:gridCol>
              </a:tblGrid>
              <a:tr h="42027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dirty="0" smtClean="0"/>
                        <a:t>تزرير أزرار القميص عند الحاجة بدون مساعدة</a:t>
                      </a:r>
                      <a:endParaRPr lang="en-US"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b="1" dirty="0"/>
                        <a:t>الهدف</a:t>
                      </a:r>
                      <a:endParaRPr lang="en-US" b="1" dirty="0"/>
                    </a:p>
                  </a:txBody>
                  <a:tcPr anchor="ctr"/>
                </a:tc>
                <a:extLst>
                  <a:ext uri="{0D108BD9-81ED-4DB2-BD59-A6C34878D82A}">
                    <a16:rowId xmlns:a16="http://schemas.microsoft.com/office/drawing/2014/main" xmlns="" val="10000"/>
                  </a:ext>
                </a:extLst>
              </a:tr>
              <a:tr h="420274">
                <a:tc>
                  <a:txBody>
                    <a:bodyPr/>
                    <a:lstStyle/>
                    <a:p>
                      <a:pPr algn="r" rtl="1"/>
                      <a:r>
                        <a:rPr lang="ar-SA" sz="1600" b="1" dirty="0"/>
                        <a:t>انشطه</a:t>
                      </a:r>
                      <a:r>
                        <a:rPr lang="ar-SA" sz="1600" b="1" baseline="0" dirty="0"/>
                        <a:t> مهارية</a:t>
                      </a:r>
                      <a:endParaRPr lang="ar-AE" sz="1600" b="1" dirty="0"/>
                    </a:p>
                  </a:txBody>
                  <a:tcPr anchor="ctr"/>
                </a:tc>
                <a:tc>
                  <a:txBody>
                    <a:bodyPr/>
                    <a:lstStyle/>
                    <a:p>
                      <a:pPr algn="ctr" rtl="1"/>
                      <a:r>
                        <a:rPr lang="ar-AE" b="1" dirty="0"/>
                        <a:t>المكونات </a:t>
                      </a:r>
                      <a:endParaRPr lang="en-US" b="1" dirty="0"/>
                    </a:p>
                  </a:txBody>
                  <a:tcPr anchor="ctr"/>
                </a:tc>
                <a:extLst>
                  <a:ext uri="{0D108BD9-81ED-4DB2-BD59-A6C34878D82A}">
                    <a16:rowId xmlns:a16="http://schemas.microsoft.com/office/drawing/2014/main" xmlns="" val="10002"/>
                  </a:ext>
                </a:extLst>
              </a:tr>
              <a:tr h="4801487">
                <a:tc>
                  <a:txBody>
                    <a:bodyPr/>
                    <a:lstStyle/>
                    <a:p>
                      <a:pPr algn="r" rtl="1"/>
                      <a:r>
                        <a:rPr lang="ar-SA" sz="1600" b="1" u="sng" baseline="0" dirty="0"/>
                        <a:t>الانشطه الصفية </a:t>
                      </a:r>
                      <a:endParaRPr lang="ar-AE" sz="1600" b="1" u="sng" baseline="0" dirty="0"/>
                    </a:p>
                    <a:p>
                      <a:pPr algn="r" rtl="1"/>
                      <a:endParaRPr lang="ar-SA" sz="1600" baseline="0" dirty="0"/>
                    </a:p>
                    <a:p>
                      <a:pPr algn="r" rtl="1"/>
                      <a:r>
                        <a:rPr lang="ar-SA" sz="1600" baseline="0" dirty="0"/>
                        <a:t>3- تدريب الطالب علي </a:t>
                      </a:r>
                      <a:r>
                        <a:rPr lang="ar-BH" sz="1600" baseline="0" dirty="0" smtClean="0"/>
                        <a:t>خطوات إرتداء القميص</a:t>
                      </a:r>
                      <a:endParaRPr lang="ar-SA" sz="1600" baseline="0" dirty="0"/>
                    </a:p>
                    <a:p>
                      <a:pPr algn="r" rtl="1"/>
                      <a:endParaRPr lang="ar-SA" sz="1600" baseline="0" dirty="0"/>
                    </a:p>
                    <a:p>
                      <a:pPr algn="r" rtl="1"/>
                      <a:endParaRPr lang="ar-SA" sz="1600" baseline="0" dirty="0"/>
                    </a:p>
                    <a:p>
                      <a:pPr algn="r" rtl="1"/>
                      <a:endParaRPr lang="ar-SA" sz="1600" baseline="0" dirty="0"/>
                    </a:p>
                    <a:p>
                      <a:pPr marL="0" marR="0" indent="0" algn="ctr" defTabSz="914400" rtl="1" eaLnBrk="1" fontAlgn="auto" latinLnBrk="0" hangingPunct="1">
                        <a:lnSpc>
                          <a:spcPct val="100000"/>
                        </a:lnSpc>
                        <a:spcBef>
                          <a:spcPts val="0"/>
                        </a:spcBef>
                        <a:spcAft>
                          <a:spcPts val="0"/>
                        </a:spcAft>
                        <a:buClrTx/>
                        <a:buSzTx/>
                        <a:buFontTx/>
                        <a:buNone/>
                        <a:tabLst/>
                        <a:defRPr/>
                      </a:pPr>
                      <a:r>
                        <a:rPr lang="ar-BH" sz="1600" baseline="0" dirty="0" smtClean="0"/>
                        <a:t>تعليم الطفل لبس الملابس</a:t>
                      </a:r>
                      <a:endParaRPr lang="ar-SA" sz="1600" baseline="0" dirty="0" smtClean="0"/>
                    </a:p>
                    <a:p>
                      <a:pPr algn="ctr" rtl="1"/>
                      <a:endParaRPr lang="ar-SA" sz="1600" baseline="0" dirty="0"/>
                    </a:p>
                    <a:p>
                      <a:pPr algn="r" rtl="1"/>
                      <a:endParaRPr lang="ar-SA" sz="1600" baseline="0" dirty="0"/>
                    </a:p>
                    <a:p>
                      <a:pPr algn="r" rtl="1"/>
                      <a:endParaRPr lang="ar-SA" sz="1600" baseline="0" dirty="0"/>
                    </a:p>
                    <a:p>
                      <a:pPr algn="r" rtl="1"/>
                      <a:endParaRPr lang="ar-AE" sz="1600" baseline="0" dirty="0"/>
                    </a:p>
                    <a:p>
                      <a:pPr algn="ctr" rtl="1"/>
                      <a:r>
                        <a:rPr lang="en-US" sz="1600" dirty="0" smtClean="0">
                          <a:hlinkClick r:id="rId3"/>
                        </a:rPr>
                        <a:t>https://www.youtube.com/watch?v=GygHhr02-6w</a:t>
                      </a:r>
                      <a:endParaRPr lang="ar-SA" sz="1600" b="1" u="none" baseline="0" dirty="0"/>
                    </a:p>
                    <a:p>
                      <a:pPr algn="r" rtl="1"/>
                      <a:endParaRPr lang="ar-SA" sz="1600" b="1" u="none" baseline="0" dirty="0"/>
                    </a:p>
                    <a:p>
                      <a:pPr algn="r" rtl="1"/>
                      <a:endParaRPr lang="ar-SA" sz="1600" b="1" u="none" baseline="0" dirty="0"/>
                    </a:p>
                    <a:p>
                      <a:pPr algn="r" rtl="1"/>
                      <a:endParaRPr lang="ar-SA" sz="1600" b="1" u="none" baseline="0" dirty="0"/>
                    </a:p>
                  </a:txBody>
                  <a:tcPr anchor="ctr"/>
                </a:tc>
                <a:tc>
                  <a:txBody>
                    <a:bodyPr/>
                    <a:lstStyle/>
                    <a:p>
                      <a:pPr algn="ctr" rtl="1"/>
                      <a:endParaRPr lang="ar-AE" sz="1600" b="1" dirty="0"/>
                    </a:p>
                    <a:p>
                      <a:pPr algn="ctr" rtl="1"/>
                      <a:r>
                        <a:rPr lang="ar-AE" sz="1600" b="1" baseline="0" dirty="0"/>
                        <a:t> </a:t>
                      </a:r>
                    </a:p>
                  </a:txBody>
                  <a:tcPr anchor="ctr"/>
                </a:tc>
                <a:extLst>
                  <a:ext uri="{0D108BD9-81ED-4DB2-BD59-A6C34878D82A}">
                    <a16:rowId xmlns:a16="http://schemas.microsoft.com/office/drawing/2014/main" xmlns="" val="10003"/>
                  </a:ext>
                </a:extLst>
              </a:tr>
            </a:tbl>
          </a:graphicData>
        </a:graphic>
      </p:graphicFrame>
      <p:sp>
        <p:nvSpPr>
          <p:cNvPr id="5" name="TextBox 4"/>
          <p:cNvSpPr txBox="1"/>
          <p:nvPr/>
        </p:nvSpPr>
        <p:spPr>
          <a:xfrm>
            <a:off x="5311471" y="4202801"/>
            <a:ext cx="1767254" cy="369332"/>
          </a:xfrm>
          <a:prstGeom prst="rect">
            <a:avLst/>
          </a:prstGeom>
          <a:noFill/>
        </p:spPr>
        <p:txBody>
          <a:bodyPr wrap="square" rtlCol="0">
            <a:spAutoFit/>
          </a:bodyPr>
          <a:lstStyle/>
          <a:p>
            <a:r>
              <a:rPr lang="ar-SA" dirty="0">
                <a:solidFill>
                  <a:srgbClr val="FF0000"/>
                </a:solidFill>
              </a:rPr>
              <a:t>فيديو تعليمي </a:t>
            </a:r>
            <a:endParaRPr lang="en-GB" dirty="0">
              <a:solidFill>
                <a:srgbClr val="FF0000"/>
              </a:solidFill>
            </a:endParaRPr>
          </a:p>
        </p:txBody>
      </p:sp>
    </p:spTree>
    <p:extLst>
      <p:ext uri="{BB962C8B-B14F-4D97-AF65-F5344CB8AC3E}">
        <p14:creationId xmlns:p14="http://schemas.microsoft.com/office/powerpoint/2010/main" val="1885461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232400" y="690880"/>
            <a:ext cx="9019249" cy="369332"/>
          </a:xfrm>
          <a:prstGeom prst="rect">
            <a:avLst/>
          </a:prstGeom>
          <a:noFill/>
        </p:spPr>
        <p:txBody>
          <a:bodyPr wrap="square" rtlCol="0">
            <a:spAutoFit/>
          </a:bodyPr>
          <a:lstStyle/>
          <a:p>
            <a:r>
              <a:rPr lang="ar-SA" b="1" dirty="0"/>
              <a:t>تطوير مهارة </a:t>
            </a:r>
            <a:r>
              <a:rPr lang="ar-BH" b="1" dirty="0" smtClean="0"/>
              <a:t>اغلاق الازرار من خلال اتقان القبضة الثنائية</a:t>
            </a:r>
            <a:endParaRPr lang="en-GB" b="1" dirty="0"/>
          </a:p>
        </p:txBody>
      </p:sp>
      <p:pic>
        <p:nvPicPr>
          <p:cNvPr id="3074" name="Picture 2" descr="C:\Users\sheeho\Downloads\hqdefault.jpg"/>
          <p:cNvPicPr>
            <a:picLocks noChangeAspect="1" noChangeArrowheads="1"/>
          </p:cNvPicPr>
          <p:nvPr/>
        </p:nvPicPr>
        <p:blipFill>
          <a:blip r:embed="rId2" cstate="print"/>
          <a:srcRect t="11376" r="13175" b="12857"/>
          <a:stretch>
            <a:fillRect/>
          </a:stretch>
        </p:blipFill>
        <p:spPr bwMode="auto">
          <a:xfrm>
            <a:off x="8418286" y="2119086"/>
            <a:ext cx="3396343" cy="2481943"/>
          </a:xfrm>
          <a:prstGeom prst="rect">
            <a:avLst/>
          </a:prstGeom>
          <a:noFill/>
        </p:spPr>
      </p:pic>
      <p:pic>
        <p:nvPicPr>
          <p:cNvPr id="3075" name="Picture 3" descr="C:\Users\sheeho\Downloads\download.jpg"/>
          <p:cNvPicPr>
            <a:picLocks noChangeAspect="1" noChangeArrowheads="1"/>
          </p:cNvPicPr>
          <p:nvPr/>
        </p:nvPicPr>
        <p:blipFill>
          <a:blip r:embed="rId3" cstate="print"/>
          <a:srcRect/>
          <a:stretch>
            <a:fillRect/>
          </a:stretch>
        </p:blipFill>
        <p:spPr bwMode="auto">
          <a:xfrm>
            <a:off x="4281714" y="2177142"/>
            <a:ext cx="3364821" cy="2452915"/>
          </a:xfrm>
          <a:prstGeom prst="rect">
            <a:avLst/>
          </a:prstGeom>
          <a:noFill/>
        </p:spPr>
      </p:pic>
      <p:pic>
        <p:nvPicPr>
          <p:cNvPr id="3076" name="Picture 4" descr="C:\Users\sheeho\Downloads\DKKy_TPXUAE0w1y.jpg"/>
          <p:cNvPicPr>
            <a:picLocks noChangeAspect="1" noChangeArrowheads="1"/>
          </p:cNvPicPr>
          <p:nvPr/>
        </p:nvPicPr>
        <p:blipFill>
          <a:blip r:embed="rId4" cstate="print"/>
          <a:srcRect t="30635" b="27254"/>
          <a:stretch>
            <a:fillRect/>
          </a:stretch>
        </p:blipFill>
        <p:spPr bwMode="auto">
          <a:xfrm>
            <a:off x="559027" y="2150362"/>
            <a:ext cx="3258230" cy="2363580"/>
          </a:xfrm>
          <a:prstGeom prst="rect">
            <a:avLst/>
          </a:prstGeom>
          <a:noFill/>
        </p:spPr>
      </p:pic>
    </p:spTree>
    <p:extLst>
      <p:ext uri="{BB962C8B-B14F-4D97-AF65-F5344CB8AC3E}">
        <p14:creationId xmlns:p14="http://schemas.microsoft.com/office/powerpoint/2010/main" val="210561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endParaRPr lang="ar-AE" sz="2400" b="1" dirty="0"/>
          </a:p>
        </p:txBody>
      </p:sp>
      <p:graphicFrame>
        <p:nvGraphicFramePr>
          <p:cNvPr id="3" name="Table 2"/>
          <p:cNvGraphicFramePr>
            <a:graphicFrameLocks noGrp="1"/>
          </p:cNvGraphicFramePr>
          <p:nvPr>
            <p:extLst>
              <p:ext uri="{D42A27DB-BD31-4B8C-83A1-F6EECF244321}">
                <p14:modId xmlns:p14="http://schemas.microsoft.com/office/powerpoint/2010/main" val="1548864693"/>
              </p:ext>
            </p:extLst>
          </p:nvPr>
        </p:nvGraphicFramePr>
        <p:xfrm>
          <a:off x="246850" y="461667"/>
          <a:ext cx="11613973" cy="6255656"/>
        </p:xfrm>
        <a:graphic>
          <a:graphicData uri="http://schemas.openxmlformats.org/drawingml/2006/table">
            <a:tbl>
              <a:tblPr firstRow="1" bandRow="1">
                <a:tableStyleId>{5940675A-B579-460E-94D1-54222C63F5DA}</a:tableStyleId>
              </a:tblPr>
              <a:tblGrid>
                <a:gridCol w="10786311">
                  <a:extLst>
                    <a:ext uri="{9D8B030D-6E8A-4147-A177-3AD203B41FA5}">
                      <a16:colId xmlns:a16="http://schemas.microsoft.com/office/drawing/2014/main" xmlns="" val="20000"/>
                    </a:ext>
                  </a:extLst>
                </a:gridCol>
                <a:gridCol w="827662">
                  <a:extLst>
                    <a:ext uri="{9D8B030D-6E8A-4147-A177-3AD203B41FA5}">
                      <a16:colId xmlns:a16="http://schemas.microsoft.com/office/drawing/2014/main" xmlns="" val="20001"/>
                    </a:ext>
                  </a:extLst>
                </a:gridCol>
              </a:tblGrid>
              <a:tr h="3718640">
                <a:tc>
                  <a:txBody>
                    <a:bodyPr/>
                    <a:lstStyle/>
                    <a:p>
                      <a:pPr algn="r" rtl="1"/>
                      <a:r>
                        <a:rPr lang="ar-AE" sz="1600" b="1" u="sng" baseline="0" dirty="0"/>
                        <a:t>الحصة الدراسية:</a:t>
                      </a:r>
                      <a:r>
                        <a:rPr lang="ar-AE" sz="1600" b="0" u="none" baseline="0" dirty="0"/>
                        <a:t>:  الهدف الرئيسي هو أن يتمكن الطالب </a:t>
                      </a:r>
                      <a:r>
                        <a:rPr lang="ar-SA" sz="1600" b="0" u="none" baseline="0" dirty="0"/>
                        <a:t>من </a:t>
                      </a:r>
                      <a:r>
                        <a:rPr lang="ar-BH" sz="1600" b="0" u="none" baseline="0" dirty="0" smtClean="0"/>
                        <a:t>لبس القميص ذو الازرار بدون مساعدة</a:t>
                      </a:r>
                      <a:r>
                        <a:rPr lang="ar-AE" sz="1600" b="0" u="none" baseline="0" dirty="0" smtClean="0"/>
                        <a:t>.</a:t>
                      </a:r>
                      <a:endParaRPr lang="ar-AE" sz="1600" b="0" u="none" baseline="0" dirty="0"/>
                    </a:p>
                    <a:p>
                      <a:pPr algn="r" rtl="1"/>
                      <a:r>
                        <a:rPr lang="ar-AE" sz="1600" b="0" u="none" baseline="0" dirty="0"/>
                        <a:t>                          أهداف أخرى: أن </a:t>
                      </a:r>
                      <a:r>
                        <a:rPr lang="ar-AE" sz="1600" b="0" u="none" baseline="0" dirty="0" smtClean="0"/>
                        <a:t>ي</a:t>
                      </a:r>
                      <a:r>
                        <a:rPr lang="ar-BH" sz="1600" b="0" u="none" baseline="0" dirty="0" smtClean="0"/>
                        <a:t>طور</a:t>
                      </a:r>
                      <a:r>
                        <a:rPr lang="ar-AE" sz="1600" b="0" u="none" baseline="0" dirty="0" smtClean="0"/>
                        <a:t>الطالب </a:t>
                      </a:r>
                      <a:r>
                        <a:rPr lang="ar-BH" sz="1600" b="0" u="none" baseline="0" dirty="0" smtClean="0"/>
                        <a:t>مهارات التآزر البصري الحركي</a:t>
                      </a:r>
                      <a:r>
                        <a:rPr lang="ar-SA" sz="1600" b="0" u="none" baseline="0" dirty="0" smtClean="0"/>
                        <a:t>/ </a:t>
                      </a:r>
                      <a:r>
                        <a:rPr lang="ar-SA" sz="1600" b="0" u="none" baseline="0" dirty="0"/>
                        <a:t>ان يتمكن الطالب من استخدام القبضة </a:t>
                      </a:r>
                      <a:r>
                        <a:rPr lang="ar-SA" sz="1600" b="0" u="none" baseline="0" dirty="0" smtClean="0"/>
                        <a:t>ال</a:t>
                      </a:r>
                      <a:r>
                        <a:rPr lang="ar-BH" sz="1600" b="0" u="none" baseline="0" dirty="0" smtClean="0"/>
                        <a:t>ثنائية</a:t>
                      </a:r>
                      <a:r>
                        <a:rPr lang="ar-SA" sz="1600" b="0" u="none" baseline="0" dirty="0" smtClean="0"/>
                        <a:t> </a:t>
                      </a:r>
                      <a:endParaRPr lang="ar-SA" sz="1600" b="0" u="none" baseline="0" dirty="0"/>
                    </a:p>
                    <a:p>
                      <a:pPr algn="r" rtl="1"/>
                      <a:r>
                        <a:rPr lang="ar-SA" sz="1600" b="0" u="none" baseline="0" dirty="0"/>
                        <a:t>1</a:t>
                      </a:r>
                      <a:r>
                        <a:rPr lang="ar-AE" sz="1600" b="0" u="none" baseline="0" dirty="0"/>
                        <a:t>- تشغيل الفيديو الخاص بالدرس.</a:t>
                      </a:r>
                    </a:p>
                    <a:p>
                      <a:pPr algn="r" rtl="1"/>
                      <a:r>
                        <a:rPr lang="ar-SA" sz="1600" b="0" u="none" baseline="0" dirty="0"/>
                        <a:t>2</a:t>
                      </a:r>
                      <a:r>
                        <a:rPr lang="ar-AE" sz="1600" b="0" u="none" baseline="0" dirty="0"/>
                        <a:t>- تنفيذ التمارين والأنشطة الصفية على كتاب </a:t>
                      </a:r>
                      <a:r>
                        <a:rPr lang="ar-AE" sz="1600" b="0" u="none" baseline="0" dirty="0" smtClean="0"/>
                        <a:t>الطالب.</a:t>
                      </a:r>
                      <a:endParaRPr lang="ar-AE" sz="1600" b="0" u="none" baseline="0" dirty="0"/>
                    </a:p>
                    <a:p>
                      <a:pPr algn="r" rtl="1"/>
                      <a:r>
                        <a:rPr lang="ar-SA" sz="1600" b="0" u="none" baseline="0" dirty="0"/>
                        <a:t>3</a:t>
                      </a:r>
                      <a:r>
                        <a:rPr lang="ar-AE" sz="1600" b="0" u="none" baseline="0" dirty="0"/>
                        <a:t>- عرض مجسمات أمام الطالب</a:t>
                      </a:r>
                      <a:r>
                        <a:rPr lang="ar-SA" sz="1600" b="0" u="none" baseline="0" dirty="0"/>
                        <a:t> </a:t>
                      </a:r>
                      <a:r>
                        <a:rPr lang="ar-SA" sz="1600" b="0" u="none" baseline="0" dirty="0" smtClean="0"/>
                        <a:t>لنماذج</a:t>
                      </a:r>
                      <a:r>
                        <a:rPr lang="ar-BH" sz="1600" b="0" u="none" baseline="0" dirty="0" smtClean="0"/>
                        <a:t> لبس القميص</a:t>
                      </a:r>
                      <a:r>
                        <a:rPr lang="ar-AE" sz="1600" b="0" u="none" baseline="0" dirty="0" smtClean="0"/>
                        <a:t>.</a:t>
                      </a:r>
                      <a:endParaRPr lang="ar-AE" sz="1600" b="0" u="none" baseline="0" dirty="0"/>
                    </a:p>
                    <a:p>
                      <a:pPr algn="r" rtl="1"/>
                      <a:r>
                        <a:rPr lang="ar-SA" sz="1600" b="0" u="none" baseline="0" dirty="0"/>
                        <a:t>4</a:t>
                      </a:r>
                      <a:r>
                        <a:rPr lang="ar-AE" sz="1600" b="0" u="none" baseline="0" dirty="0"/>
                        <a:t>- يبتكر المدرس أنشطة وتمارين إضافية.</a:t>
                      </a:r>
                      <a:endParaRPr lang="ar-SA" sz="1600" b="0" u="none" baseline="0" dirty="0"/>
                    </a:p>
                    <a:p>
                      <a:pPr algn="r" rtl="1"/>
                      <a:endParaRPr lang="ar-AE" sz="1600" b="0" u="none" baseline="0" dirty="0"/>
                    </a:p>
                    <a:p>
                      <a:pPr algn="r" rtl="1"/>
                      <a:r>
                        <a:rPr lang="ar-AE" sz="1600" b="1" u="sng" baseline="0" dirty="0"/>
                        <a:t>النشاط الرياضي</a:t>
                      </a:r>
                      <a:r>
                        <a:rPr lang="ar-AE" sz="1600" b="1" u="none" baseline="0" dirty="0"/>
                        <a:t>  </a:t>
                      </a:r>
                      <a:r>
                        <a:rPr lang="ar-SA" sz="1600" b="0" u="none" baseline="0" dirty="0"/>
                        <a:t>يقوم المعلم بعمل </a:t>
                      </a:r>
                      <a:r>
                        <a:rPr lang="ar-SA" sz="1600" b="0" u="none" baseline="0" dirty="0" smtClean="0"/>
                        <a:t>مسابقة</a:t>
                      </a:r>
                      <a:r>
                        <a:rPr lang="ar-BH" sz="1600" b="0" u="none" baseline="0" dirty="0" smtClean="0"/>
                        <a:t> من خلال عدد من الطلاب بلعبة مشتركة بحيث يصف كل ثلاثة طلاب بخط مستقيم واعطاء الطفل الأول في كل مجموعة قميص وعليه ان يرتدي القميص ثم يخلعه ويعطيه لزميله الآخر وهكذا حتى ينتهوا الثلاثة من تطبيق المهارة وتفوز المجموعة الأسرع </a:t>
                      </a:r>
                      <a:endParaRPr lang="ar-SA" sz="1600" b="0" u="none" baseline="0" dirty="0"/>
                    </a:p>
                    <a:p>
                      <a:pPr algn="r" rtl="1"/>
                      <a:r>
                        <a:rPr lang="ar-AE" sz="1600" b="1" u="sng" baseline="0" dirty="0"/>
                        <a:t>النشاط الفني</a:t>
                      </a:r>
                      <a:r>
                        <a:rPr lang="ar-AE" sz="1600" b="1" u="none" baseline="0" dirty="0"/>
                        <a:t>: </a:t>
                      </a:r>
                      <a:r>
                        <a:rPr lang="ar-BH" sz="1600" baseline="0" dirty="0" smtClean="0"/>
                        <a:t>نشاط فني باستخدام الدمى حيث يقوم الطالب بالباس الدمية ملابسها ومن ضمنها القميص او التيشيرت الذي يحتوي على الازرار </a:t>
                      </a:r>
                      <a:endParaRPr lang="ar-AE" sz="1600" baseline="0" dirty="0"/>
                    </a:p>
                    <a:p>
                      <a:pPr algn="r" rtl="1"/>
                      <a:r>
                        <a:rPr lang="ar-AE" sz="1600" b="1" u="sng" baseline="0" dirty="0"/>
                        <a:t>النشاط الموسيقى</a:t>
                      </a:r>
                      <a:r>
                        <a:rPr lang="ar-AE" sz="1600" b="1" u="none" baseline="0" dirty="0"/>
                        <a:t>: </a:t>
                      </a:r>
                      <a:r>
                        <a:rPr lang="ar-AE" sz="1600" u="none" baseline="0" dirty="0"/>
                        <a:t>أنشودة </a:t>
                      </a:r>
                      <a:r>
                        <a:rPr lang="ar-BH" sz="1600" baseline="0" dirty="0" smtClean="0"/>
                        <a:t>حول لبس الملابس</a:t>
                      </a:r>
                      <a:r>
                        <a:rPr lang="ar-AE" sz="1600" baseline="0" dirty="0" smtClean="0"/>
                        <a:t>.</a:t>
                      </a:r>
                      <a:endParaRPr lang="ar-AE" sz="1600" baseline="0" dirty="0"/>
                    </a:p>
                  </a:txBody>
                  <a:tcPr anchor="ctr"/>
                </a:tc>
                <a:tc>
                  <a:txBody>
                    <a:bodyPr/>
                    <a:lstStyle/>
                    <a:p>
                      <a:pPr algn="ctr" rtl="1"/>
                      <a:endParaRPr lang="ar-AE" sz="1600" b="1" baseline="0" dirty="0"/>
                    </a:p>
                    <a:p>
                      <a:pPr algn="ctr" rtl="1"/>
                      <a:r>
                        <a:rPr lang="ar-AE" sz="1600" b="1" baseline="0" dirty="0"/>
                        <a:t>دليل للمعلم</a:t>
                      </a:r>
                    </a:p>
                    <a:p>
                      <a:pPr algn="ctr" rtl="1"/>
                      <a:endParaRPr lang="ar-AE" sz="1600" b="1" baseline="0" dirty="0"/>
                    </a:p>
                  </a:txBody>
                  <a:tcPr anchor="ctr"/>
                </a:tc>
                <a:extLst>
                  <a:ext uri="{0D108BD9-81ED-4DB2-BD59-A6C34878D82A}">
                    <a16:rowId xmlns:a16="http://schemas.microsoft.com/office/drawing/2014/main" xmlns="" val="10000"/>
                  </a:ext>
                </a:extLst>
              </a:tr>
              <a:tr h="66031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600" baseline="0" dirty="0"/>
                        <a:t> تطلب الأسرة </a:t>
                      </a:r>
                      <a:r>
                        <a:rPr lang="ar-AE" sz="1600" baseline="0" dirty="0" smtClean="0"/>
                        <a:t>من</a:t>
                      </a:r>
                      <a:r>
                        <a:rPr lang="ar-BH" sz="1600" baseline="0" dirty="0" smtClean="0"/>
                        <a:t> الطالب تزرير ازرار القميص من خلال وسيلة لوحة الازرار  كما من الممكن ان تجعل الطالب يختار احد القمصان التي يحبها وجعله يلبس القميص بنفسه دون مساعدة</a:t>
                      </a:r>
                      <a:r>
                        <a:rPr lang="ar-AE" sz="1600" baseline="0" dirty="0" smtClean="0"/>
                        <a:t>.</a:t>
                      </a:r>
                      <a:endParaRPr lang="ar-AE" sz="1600" baseline="0"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baseline="0" dirty="0"/>
                        <a:t>الواجب المنزلي </a:t>
                      </a:r>
                      <a:endParaRPr lang="en-US" sz="1600" b="1" dirty="0"/>
                    </a:p>
                  </a:txBody>
                  <a:tcPr anchor="ctr"/>
                </a:tc>
                <a:extLst>
                  <a:ext uri="{0D108BD9-81ED-4DB2-BD59-A6C34878D82A}">
                    <a16:rowId xmlns:a16="http://schemas.microsoft.com/office/drawing/2014/main" xmlns="" val="10001"/>
                  </a:ext>
                </a:extLst>
              </a:tr>
              <a:tr h="1216378">
                <a:tc>
                  <a:txBody>
                    <a:bodyPr/>
                    <a:lstStyle/>
                    <a:p>
                      <a:pPr algn="r" rtl="1"/>
                      <a:r>
                        <a:rPr lang="ar-AE" sz="1600" baseline="0" dirty="0"/>
                        <a:t>مجموعة تدريبات على الايباد تتضمن:</a:t>
                      </a:r>
                    </a:p>
                    <a:p>
                      <a:pPr algn="r" rtl="1"/>
                      <a:r>
                        <a:rPr lang="ar-SA" sz="1600" baseline="0" dirty="0"/>
                        <a:t>1</a:t>
                      </a:r>
                      <a:r>
                        <a:rPr lang="ar-AE" sz="1600" baseline="0" dirty="0"/>
                        <a:t>- </a:t>
                      </a:r>
                      <a:r>
                        <a:rPr lang="ar-BH" sz="1600" baseline="0" dirty="0" smtClean="0"/>
                        <a:t>مطابقة ألوان الازر مع القميص </a:t>
                      </a:r>
                      <a:r>
                        <a:rPr lang="ar-AE" sz="1600" baseline="0" dirty="0" smtClean="0"/>
                        <a:t>.</a:t>
                      </a:r>
                      <a:endParaRPr lang="ar-SA" sz="1600" baseline="0" dirty="0"/>
                    </a:p>
                    <a:p>
                      <a:pPr algn="r" rtl="1"/>
                      <a:r>
                        <a:rPr lang="ar-SA" sz="1600" baseline="0" dirty="0"/>
                        <a:t>2- تلوين صوره </a:t>
                      </a:r>
                      <a:r>
                        <a:rPr lang="ar-BH" sz="1600" baseline="0" dirty="0" smtClean="0"/>
                        <a:t>القميص بلون والأزرار بلون مختلف</a:t>
                      </a:r>
                      <a:r>
                        <a:rPr lang="ar-SA" sz="1600" baseline="0" dirty="0" smtClean="0"/>
                        <a:t>.</a:t>
                      </a:r>
                      <a:endParaRPr lang="ar-SA" sz="1600" baseline="0" dirty="0"/>
                    </a:p>
                    <a:p>
                      <a:pPr algn="r" rtl="1"/>
                      <a:r>
                        <a:rPr lang="ar-BH" sz="1600" baseline="0" dirty="0" smtClean="0"/>
                        <a:t>3- مساعدة  الطفل في لبس ملابسه</a:t>
                      </a:r>
                      <a:endParaRPr lang="ar-AE" sz="1600" baseline="0"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baseline="0" dirty="0"/>
                        <a:t>تمارين الكترونية</a:t>
                      </a:r>
                      <a:endParaRPr lang="en-US" sz="1600" b="1" dirty="0"/>
                    </a:p>
                  </a:txBody>
                  <a:tcPr anchor="ctr"/>
                </a:tc>
                <a:extLst>
                  <a:ext uri="{0D108BD9-81ED-4DB2-BD59-A6C34878D82A}">
                    <a16:rowId xmlns:a16="http://schemas.microsoft.com/office/drawing/2014/main" xmlns="" val="10002"/>
                  </a:ext>
                </a:extLst>
              </a:tr>
              <a:tr h="660319">
                <a:tc>
                  <a:txBody>
                    <a:bodyPr/>
                    <a:lstStyle/>
                    <a:p>
                      <a:pPr algn="r" rtl="1"/>
                      <a:r>
                        <a:rPr lang="ar-AE" sz="1600" b="1" baseline="0" dirty="0"/>
                        <a:t>متوسط: </a:t>
                      </a:r>
                      <a:r>
                        <a:rPr lang="ar-BH" sz="1600" baseline="0" dirty="0" smtClean="0"/>
                        <a:t>وضع اليدين في اكمام القميص دو اغلاق الازرار </a:t>
                      </a:r>
                      <a:r>
                        <a:rPr lang="ar-AE" sz="1600" b="1" baseline="0" dirty="0" smtClean="0"/>
                        <a:t>جيد</a:t>
                      </a:r>
                      <a:r>
                        <a:rPr lang="ar-AE" sz="1600" b="1" baseline="0" dirty="0"/>
                        <a:t>: </a:t>
                      </a:r>
                      <a:r>
                        <a:rPr lang="ar-SA" sz="1600" baseline="0" dirty="0"/>
                        <a:t>ان يتمكن الطالب من </a:t>
                      </a:r>
                      <a:r>
                        <a:rPr lang="ar-BH" sz="1600" baseline="0" dirty="0" smtClean="0"/>
                        <a:t>وضع الأزرار داخل الفتحة المخصصة </a:t>
                      </a:r>
                      <a:r>
                        <a:rPr lang="ar-AE" sz="1600" b="1" baseline="0" dirty="0" smtClean="0"/>
                        <a:t>مرتفع</a:t>
                      </a:r>
                      <a:r>
                        <a:rPr lang="ar-AE" sz="1600" b="1" baseline="0" dirty="0"/>
                        <a:t>: </a:t>
                      </a:r>
                      <a:r>
                        <a:rPr lang="ar-SA" sz="1600" baseline="0" dirty="0"/>
                        <a:t>ان </a:t>
                      </a:r>
                      <a:r>
                        <a:rPr lang="ar-BH" sz="1600" baseline="0" dirty="0" smtClean="0"/>
                        <a:t>يتمكن</a:t>
                      </a:r>
                      <a:r>
                        <a:rPr lang="ar-SA" sz="1600" baseline="0" dirty="0" smtClean="0"/>
                        <a:t> </a:t>
                      </a:r>
                      <a:r>
                        <a:rPr lang="ar-SA" sz="1600" baseline="0" dirty="0"/>
                        <a:t>الطالب </a:t>
                      </a:r>
                      <a:r>
                        <a:rPr lang="ar-BH" sz="1600" baseline="0" dirty="0" smtClean="0"/>
                        <a:t>من لبس القميص ذو الأزرار بدون مساعدة</a:t>
                      </a:r>
                      <a:endParaRPr lang="ar-AE" sz="1600" baseline="0"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dirty="0"/>
                        <a:t>التقييم</a:t>
                      </a:r>
                      <a:endParaRPr lang="en-US" sz="1600" b="1" dirty="0"/>
                    </a:p>
                  </a:txBody>
                  <a:tcPr anchor="ctr"/>
                </a:tc>
                <a:extLst>
                  <a:ext uri="{0D108BD9-81ED-4DB2-BD59-A6C34878D82A}">
                    <a16:rowId xmlns:a16="http://schemas.microsoft.com/office/drawing/2014/main" xmlns="" val="10003"/>
                  </a:ext>
                </a:extLst>
              </a:tr>
            </a:tbl>
          </a:graphicData>
        </a:graphic>
      </p:graphicFrame>
      <p:sp>
        <p:nvSpPr>
          <p:cNvPr id="5" name="TextBox 4"/>
          <p:cNvSpPr txBox="1"/>
          <p:nvPr/>
        </p:nvSpPr>
        <p:spPr>
          <a:xfrm>
            <a:off x="3972832" y="-15350"/>
            <a:ext cx="4862145" cy="461665"/>
          </a:xfrm>
          <a:prstGeom prst="rect">
            <a:avLst/>
          </a:prstGeom>
          <a:noFill/>
        </p:spPr>
        <p:txBody>
          <a:bodyPr wrap="square" rtlCol="0">
            <a:spAutoFit/>
          </a:bodyPr>
          <a:lstStyle/>
          <a:p>
            <a:pPr algn="ctr"/>
            <a:r>
              <a:rPr lang="ar-SA" sz="2400" b="1" dirty="0"/>
              <a:t>تابع درس </a:t>
            </a:r>
            <a:r>
              <a:rPr lang="ar-BH" sz="2400" b="1" dirty="0" smtClean="0"/>
              <a:t>ملابسي الجديدة</a:t>
            </a:r>
            <a:endParaRPr lang="en-GB" sz="2400" b="1" dirty="0"/>
          </a:p>
        </p:txBody>
      </p:sp>
      <p:sp>
        <p:nvSpPr>
          <p:cNvPr id="6" name="TextBox 5"/>
          <p:cNvSpPr txBox="1"/>
          <p:nvPr/>
        </p:nvSpPr>
        <p:spPr>
          <a:xfrm>
            <a:off x="2314136" y="1654713"/>
            <a:ext cx="1218603" cy="369332"/>
          </a:xfrm>
          <a:prstGeom prst="rect">
            <a:avLst/>
          </a:prstGeom>
          <a:noFill/>
        </p:spPr>
        <p:txBody>
          <a:bodyPr wrap="none" rtlCol="0">
            <a:spAutoFit/>
          </a:bodyPr>
          <a:lstStyle/>
          <a:p>
            <a:r>
              <a:rPr lang="ar-SA" dirty="0"/>
              <a:t>نموذج مقترح </a:t>
            </a:r>
            <a:endParaRPr lang="en-GB" dirty="0"/>
          </a:p>
        </p:txBody>
      </p:sp>
      <p:pic>
        <p:nvPicPr>
          <p:cNvPr id="7" name="Picture 3" descr="C:\Users\sheeho\Downloads\5.jpg"/>
          <p:cNvPicPr>
            <a:picLocks noChangeAspect="1" noChangeArrowheads="1"/>
          </p:cNvPicPr>
          <p:nvPr/>
        </p:nvPicPr>
        <p:blipFill>
          <a:blip r:embed="rId3" cstate="print"/>
          <a:srcRect/>
          <a:stretch>
            <a:fillRect/>
          </a:stretch>
        </p:blipFill>
        <p:spPr bwMode="auto">
          <a:xfrm>
            <a:off x="520505" y="928467"/>
            <a:ext cx="1815903" cy="1617786"/>
          </a:xfrm>
          <a:prstGeom prst="rect">
            <a:avLst/>
          </a:prstGeom>
          <a:noFill/>
        </p:spPr>
      </p:pic>
    </p:spTree>
    <p:extLst>
      <p:ext uri="{BB962C8B-B14F-4D97-AF65-F5344CB8AC3E}">
        <p14:creationId xmlns:p14="http://schemas.microsoft.com/office/powerpoint/2010/main" val="2499425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186833" y="226840"/>
            <a:ext cx="4790015" cy="461665"/>
          </a:xfrm>
          <a:prstGeom prst="rect">
            <a:avLst/>
          </a:prstGeom>
          <a:noFill/>
        </p:spPr>
        <p:txBody>
          <a:bodyPr wrap="square" rtlCol="0">
            <a:spAutoFit/>
          </a:bodyPr>
          <a:lstStyle/>
          <a:p>
            <a:pPr algn="ctr"/>
            <a:r>
              <a:rPr lang="ar-BH" sz="2400" b="1" dirty="0" smtClean="0">
                <a:solidFill>
                  <a:srgbClr val="002060"/>
                </a:solidFill>
              </a:rPr>
              <a:t>مطابقة القميص بالبنطال</a:t>
            </a:r>
            <a:endParaRPr lang="en-GB" sz="2400" b="1" dirty="0">
              <a:solidFill>
                <a:srgbClr val="002060"/>
              </a:solidFill>
            </a:endParaRPr>
          </a:p>
        </p:txBody>
      </p:sp>
      <p:pic>
        <p:nvPicPr>
          <p:cNvPr id="2050" name="Picture 2" descr="C:\Users\sheeho\Downloads\images.jpg"/>
          <p:cNvPicPr>
            <a:picLocks noChangeAspect="1" noChangeArrowheads="1"/>
          </p:cNvPicPr>
          <p:nvPr/>
        </p:nvPicPr>
        <p:blipFill>
          <a:blip r:embed="rId2" cstate="print"/>
          <a:srcRect l="8878" t="14722" r="10481" b="2913"/>
          <a:stretch>
            <a:fillRect/>
          </a:stretch>
        </p:blipFill>
        <p:spPr bwMode="auto">
          <a:xfrm>
            <a:off x="576775" y="0"/>
            <a:ext cx="5542670" cy="6858000"/>
          </a:xfrm>
          <a:prstGeom prst="rect">
            <a:avLst/>
          </a:prstGeom>
          <a:noFill/>
        </p:spPr>
      </p:pic>
    </p:spTree>
    <p:extLst>
      <p:ext uri="{BB962C8B-B14F-4D97-AF65-F5344CB8AC3E}">
        <p14:creationId xmlns:p14="http://schemas.microsoft.com/office/powerpoint/2010/main" val="1520175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8430235" y="0"/>
            <a:ext cx="2951450" cy="76944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BH" sz="4400" b="1" dirty="0" smtClean="0">
                <a:ln w="11430"/>
                <a:solidFill>
                  <a:srgbClr val="FF0000"/>
                </a:solidFill>
                <a:effectLst>
                  <a:outerShdw blurRad="50800" dist="39000" dir="5460000" algn="tl">
                    <a:srgbClr val="000000">
                      <a:alpha val="38000"/>
                    </a:srgbClr>
                  </a:outerShdw>
                </a:effectLst>
              </a:rPr>
              <a:t>مهارات التلوين</a:t>
            </a:r>
            <a:endParaRPr lang="en-US" sz="4400" b="1" cap="none" spc="0" dirty="0">
              <a:ln w="11430"/>
              <a:solidFill>
                <a:srgbClr val="FF0000"/>
              </a:solidFill>
              <a:effectLst>
                <a:outerShdw blurRad="50800" dist="39000" dir="5460000" algn="tl">
                  <a:srgbClr val="000000">
                    <a:alpha val="38000"/>
                  </a:srgbClr>
                </a:outerShdw>
              </a:effectLst>
            </a:endParaRPr>
          </a:p>
        </p:txBody>
      </p:sp>
      <p:pic>
        <p:nvPicPr>
          <p:cNvPr id="3074" name="Picture 2" descr="C:\Users\sheeho\Downloads\images (1).jpg"/>
          <p:cNvPicPr>
            <a:picLocks noChangeAspect="1" noChangeArrowheads="1"/>
          </p:cNvPicPr>
          <p:nvPr/>
        </p:nvPicPr>
        <p:blipFill>
          <a:blip r:embed="rId2" cstate="print"/>
          <a:srcRect l="4322" t="13775" r="4187" b="3440"/>
          <a:stretch>
            <a:fillRect/>
          </a:stretch>
        </p:blipFill>
        <p:spPr bwMode="auto">
          <a:xfrm>
            <a:off x="590843" y="0"/>
            <a:ext cx="5205046" cy="6858000"/>
          </a:xfrm>
          <a:prstGeom prst="rect">
            <a:avLst/>
          </a:prstGeom>
          <a:noFill/>
        </p:spPr>
      </p:pic>
    </p:spTree>
    <p:extLst>
      <p:ext uri="{BB962C8B-B14F-4D97-AF65-F5344CB8AC3E}">
        <p14:creationId xmlns:p14="http://schemas.microsoft.com/office/powerpoint/2010/main" val="2059479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sheeho\Downloads\blogger-image-687396621.jpg"/>
          <p:cNvPicPr>
            <a:picLocks noChangeAspect="1" noChangeArrowheads="1"/>
          </p:cNvPicPr>
          <p:nvPr/>
        </p:nvPicPr>
        <p:blipFill>
          <a:blip r:embed="rId2" cstate="print"/>
          <a:srcRect t="7000" r="4768"/>
          <a:stretch>
            <a:fillRect/>
          </a:stretch>
        </p:blipFill>
        <p:spPr bwMode="auto">
          <a:xfrm>
            <a:off x="0" y="7830"/>
            <a:ext cx="5556740" cy="6850170"/>
          </a:xfrm>
          <a:prstGeom prst="rect">
            <a:avLst/>
          </a:prstGeom>
          <a:noFill/>
        </p:spPr>
      </p:pic>
      <p:sp>
        <p:nvSpPr>
          <p:cNvPr id="3" name="Rectangle 2"/>
          <p:cNvSpPr/>
          <p:nvPr/>
        </p:nvSpPr>
        <p:spPr>
          <a:xfrm>
            <a:off x="6446255" y="463286"/>
            <a:ext cx="5123518" cy="70788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BH" sz="4000" b="1" cap="none" spc="0" dirty="0" smtClean="0">
                <a:ln w="11430"/>
                <a:solidFill>
                  <a:srgbClr val="FF0000"/>
                </a:solidFill>
                <a:effectLst>
                  <a:outerShdw blurRad="50800" dist="39000" dir="5460000" algn="tl">
                    <a:srgbClr val="000000">
                      <a:alpha val="38000"/>
                    </a:srgbClr>
                  </a:outerShdw>
                </a:effectLst>
              </a:rPr>
              <a:t>اللباس المناسب لأجزاء الجسم</a:t>
            </a:r>
            <a:endParaRPr lang="en-US" sz="4000" b="1" cap="none" spc="0" dirty="0">
              <a:ln w="11430"/>
              <a:solidFill>
                <a:srgbClr val="FF0000"/>
              </a:solidFill>
              <a:effectLst>
                <a:outerShdw blurRad="50800" dist="39000" dir="5460000" algn="tl">
                  <a:srgbClr val="000000">
                    <a:alpha val="38000"/>
                  </a:srgbClr>
                </a:outerShdw>
              </a:effectLs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مستند" ma:contentTypeID="0x0101008DC21EC79F840947B51A601388C604C1" ma:contentTypeVersion="2" ma:contentTypeDescription="إنشاء مستند جديد." ma:contentTypeScope="" ma:versionID="1aaacca3de85a0e4ac7423ae962b1dc6">
  <xsd:schema xmlns:xsd="http://www.w3.org/2001/XMLSchema" xmlns:xs="http://www.w3.org/2001/XMLSchema" xmlns:p="http://schemas.microsoft.com/office/2006/metadata/properties" xmlns:ns2="dcf1d2de-c365-45d5-ad38-e2c00a94af5f" targetNamespace="http://schemas.microsoft.com/office/2006/metadata/properties" ma:root="true" ma:fieldsID="da315ef546d9d5a6f9405a119df2f3e2" ns2:_="">
    <xsd:import namespace="dcf1d2de-c365-45d5-ad38-e2c00a94af5f"/>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f1d2de-c365-45d5-ad38-e2c00a94af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4777C44-15D1-4F3C-A8C5-5D1290573E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f1d2de-c365-45d5-ad38-e2c00a94af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C591362-8D40-473A-A9CA-433FCDB8BD5D}">
  <ds:schemaRefs>
    <ds:schemaRef ds:uri="http://schemas.microsoft.com/sharepoint/v3/contenttype/forms"/>
  </ds:schemaRefs>
</ds:datastoreItem>
</file>

<file path=customXml/itemProps3.xml><?xml version="1.0" encoding="utf-8"?>
<ds:datastoreItem xmlns:ds="http://schemas.openxmlformats.org/officeDocument/2006/customXml" ds:itemID="{D1F034FB-DEF2-4242-ABFE-D9D5CFFB7C3D}">
  <ds:schemaRefs>
    <ds:schemaRef ds:uri="http://purl.org/dc/elements/1.1/"/>
    <ds:schemaRef ds:uri="http://schemas.openxmlformats.org/package/2006/metadata/core-properties"/>
    <ds:schemaRef ds:uri="http://purl.org/dc/dcmitype/"/>
    <ds:schemaRef ds:uri="http://purl.org/dc/terms/"/>
    <ds:schemaRef ds:uri="http://schemas.microsoft.com/office/2006/metadata/properties"/>
    <ds:schemaRef ds:uri="http://schemas.microsoft.com/office/2006/documentManagement/types"/>
    <ds:schemaRef ds:uri="http://schemas.microsoft.com/office/infopath/2007/PartnerControls"/>
    <ds:schemaRef ds:uri="dcf1d2de-c365-45d5-ad38-e2c00a94af5f"/>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1167</TotalTime>
  <Words>482</Words>
  <Application>Microsoft Office PowerPoint</Application>
  <PresentationFormat>Widescreen</PresentationFormat>
  <Paragraphs>75</Paragraphs>
  <Slides>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Nagy A. Ibrahim</dc:creator>
  <cp:lastModifiedBy>Microsoft account</cp:lastModifiedBy>
  <cp:revision>41</cp:revision>
  <dcterms:created xsi:type="dcterms:W3CDTF">2020-07-06T20:23:02Z</dcterms:created>
  <dcterms:modified xsi:type="dcterms:W3CDTF">2020-08-18T19:35:40Z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0x0101008DC21EC79F840947B51A601388C604C1</vt:lpwstr>
  </property>
</Properties>
</file>