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A3E17-CB10-4E3C-9C9B-E1A4CDFC0BAC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509C8-B410-4181-B2A6-2BEE8AA2D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340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1160A8-0CE4-4B85-BA9D-ABA414372D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27BC1E2-63AC-48B6-BFAA-32596F1FB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F932CE-DA96-412B-B49E-B350E44AA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EAA6-4A02-47C2-85A4-C3F674E8FEF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FE6E85-6209-4003-8EFB-0D0A6399B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7F9D80-F3F4-442C-8537-47DC98897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CD42-01D6-4FEF-85EF-0B73456A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152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40846F-BFEC-4AB1-A78A-61C0E89C9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69D08CC-553B-46A3-8087-C4A04845A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76A868-0C32-48F1-8C12-1D05416AA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EAA6-4A02-47C2-85A4-C3F674E8FEF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33AAB7B-083F-41D8-98A9-DAC46DF06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9F313EA-503B-4EF3-9622-2ACBACC62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CD42-01D6-4FEF-85EF-0B73456A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079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8E2C39B-DD2E-4AFC-96C4-453663AE8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100A23E-2FAC-4FB5-A8D4-FBC898B382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5A92CB-82D1-4D97-8BBE-CF546459E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EAA6-4A02-47C2-85A4-C3F674E8FEF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12340A-171A-42C5-9E20-E2258CD17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71B51A-EB5F-46E3-B185-F582C7D1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CD42-01D6-4FEF-85EF-0B73456A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12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F7A896-0DC9-4C8D-9D53-73ACD688A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419E67-EBF0-49DA-B219-54BF5B110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FE411D-0595-493C-81CB-A43279057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EAA6-4A02-47C2-85A4-C3F674E8FEF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0AAC884-CEB3-4612-A5AA-145CD1C58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32021F-0D19-459A-B141-918EEB4E3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CD42-01D6-4FEF-85EF-0B73456A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45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0F97EB-A3F2-4301-9945-1F1925983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0CC43D6-696F-4F5F-8DFF-4C062CD4D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C2169E-EBE6-49C3-8A94-CDD6C238D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EAA6-4A02-47C2-85A4-C3F674E8FEF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D92D1A-B7C3-423E-A7C2-326C6BABC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6AD05D-610C-4193-87EE-66AD95F1F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CD42-01D6-4FEF-85EF-0B73456A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37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C5AC2A-6CD8-4EE0-8BCF-9BEE66438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6734C-04A6-413F-B48A-C4632D2427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B56EDF8-71D8-4D3C-AA48-6178D6CDE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D6E2A1E-7AA3-4352-A169-F57D46229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EAA6-4A02-47C2-85A4-C3F674E8FEF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B48E6C4-2AFB-40FD-8C2C-66267E607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A018FD4-F73E-467B-91FB-3178E9457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CD42-01D6-4FEF-85EF-0B73456A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89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8440D5-758B-43EA-AC4D-BFAFCFE43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3338527-A0B2-495D-9147-CED6B6830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558E99F-FF8A-47F9-9F69-023F932A1C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F67764C-46A3-43AE-A19C-840C7CA050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A3B4247-EF7C-4EED-A06F-026A0DB56F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6BFBE67-60A3-4C67-B045-CEF44B4B4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EAA6-4A02-47C2-85A4-C3F674E8FEF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16A06F1-9743-4697-B325-01D3C1551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4257A94-56AA-414B-9477-6BE0184B5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CD42-01D6-4FEF-85EF-0B73456A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39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286E75-DC54-479F-A763-A49D1A59D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5ED5B0D-91F9-4AA0-8E83-276DEEA2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EAA6-4A02-47C2-85A4-C3F674E8FEF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D2DF98E-CC5F-4613-9116-782BC2C58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748E2B1-8579-4A3F-BF40-17E0B14EB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CD42-01D6-4FEF-85EF-0B73456A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67CD4FD-3C7F-4F56-B627-211D56D74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EAA6-4A02-47C2-85A4-C3F674E8FEF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264466D-DCEF-49AA-B75C-A48AC7BC8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C90BBD8-4B13-4C25-B531-9A04A267C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CD42-01D6-4FEF-85EF-0B73456A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100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F8C829-B48A-4541-BEB9-3AD01B8EF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2257DF-ED8C-4C54-BA75-7356A815C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8DEECE4-75F5-490F-8F2D-D59A925A5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E449454-ACC0-42FE-ADFB-DC91461CA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EAA6-4A02-47C2-85A4-C3F674E8FEF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6154279-BAB0-4BC4-AABB-BCDE0F5D2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2B37234-6778-4D24-89D1-6B8D6085B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CD42-01D6-4FEF-85EF-0B73456A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703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7637E9-CF65-46BF-B423-381D5763C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B0636C9-9D60-4C39-BE4B-90C24A5484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31F8798-EB5B-49AD-8BD0-C674A52ACC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8BC3776-F98F-4D47-A702-5A202B76C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EAA6-4A02-47C2-85A4-C3F674E8FEF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164C2BC-1E50-4B2D-B774-7A1834E27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C9EEFB4-A54F-436C-97F9-46EB3B8A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CD42-01D6-4FEF-85EF-0B73456A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707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0E9E62A-9CAF-46DF-A5BB-224050662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878B023-CCF9-4B41-9FAB-C324C06D3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967C19-56B1-486D-ABEE-538D645428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EEAA6-4A02-47C2-85A4-C3F674E8FEF7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B96913-285E-46C2-B9E4-FBCB103F5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D64BE3-BCED-4554-B373-CB304F41BC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3CD42-01D6-4FEF-85EF-0B73456A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593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mMpMzoc9jWY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apple.com/ae/app/dentist-doctor-simulator-games/id1229025045" TargetMode="External"/><Relationship Id="rId2" Type="http://schemas.openxmlformats.org/officeDocument/2006/relationships/hyperlink" Target="https://www.youtube.com/watch?v=KHZm98lN2_A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pps.apple.com/ae/app/little-panda-toothbrush-game/id1218172891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221C32C5-3E18-433F-B1A6-A39DFF5B2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775243"/>
              </p:ext>
            </p:extLst>
          </p:nvPr>
        </p:nvGraphicFramePr>
        <p:xfrm>
          <a:off x="285033" y="161333"/>
          <a:ext cx="11621933" cy="625368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5155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1857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322535"/>
                <a:gridCol w="2322535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7427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9376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المراجعة </a:t>
                      </a:r>
                      <a:r>
                        <a:rPr lang="ar-AE" sz="1800" dirty="0" smtClean="0">
                          <a:latin typeface="Arial" panose="020B0604020202020204" pitchFamily="34" charset="0"/>
                          <a:cs typeface="+mn-cs"/>
                        </a:rPr>
                        <a:t>(</a:t>
                      </a:r>
                      <a:r>
                        <a:rPr lang="ar-AE" sz="1800" dirty="0" smtClean="0">
                          <a:latin typeface="Arial" panose="020B0604020202020204" pitchFamily="34" charset="0"/>
                          <a:cs typeface="+mn-cs"/>
                        </a:rPr>
                        <a:t>شيخة </a:t>
                      </a:r>
                      <a:r>
                        <a:rPr lang="ar-AE" sz="1800" dirty="0" smtClean="0">
                          <a:latin typeface="Arial" panose="020B0604020202020204" pitchFamily="34" charset="0"/>
                          <a:cs typeface="+mn-cs"/>
                        </a:rPr>
                        <a:t>السويدي+ ابراهيم الزعبي </a:t>
                      </a:r>
                      <a:r>
                        <a:rPr lang="ar-AE" sz="1800" dirty="0" smtClean="0">
                          <a:latin typeface="Arial" panose="020B0604020202020204" pitchFamily="34" charset="0"/>
                          <a:cs typeface="+mn-cs"/>
                        </a:rPr>
                        <a:t>)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الإعداد : (عائشة </a:t>
                      </a:r>
                      <a:r>
                        <a:rPr lang="ar-AE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الذباحي</a:t>
                      </a: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)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رقم</a:t>
                      </a:r>
                      <a:r>
                        <a:rPr lang="ar-AE" sz="18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الهدف: 2996</a:t>
                      </a:r>
                      <a:endParaRPr lang="ar-AE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تفريش  الأسنان بالفرشاة والمعجون عند الحاجة لذلك دون تذكير أو مساعدة</a:t>
                      </a:r>
                      <a:endParaRPr lang="ar-AE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الهدف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27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الفئة العمرية: </a:t>
                      </a:r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13-14</a:t>
                      </a:r>
                      <a:endParaRPr lang="ar-AE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مستوى الشدة: </a:t>
                      </a:r>
                      <a:r>
                        <a:rPr lang="ar-AE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(شديد</a:t>
                      </a: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فئة الإعاقة : </a:t>
                      </a:r>
                      <a:r>
                        <a:rPr lang="ar-AE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(توحد،) 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بيانات الهدف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4519843">
                <a:tc gridSpan="4">
                  <a:txBody>
                    <a:bodyPr/>
                    <a:lstStyle/>
                    <a:p>
                      <a:pPr algn="r" rtl="1"/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درس : </a:t>
                      </a:r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أسناني اللؤلؤية.</a:t>
                      </a:r>
                    </a:p>
                    <a:p>
                      <a:pPr algn="r" rtl="1"/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يأكل حمد الحلويات خلسة كل يوم رغم توبيخ أمه الدائم له لأنه مهمل أسنانه. في يوم من الأيام استيقظ حمد صارخا متألما من ألم بأسنانه.</a:t>
                      </a:r>
                    </a:p>
                    <a:p>
                      <a:pPr algn="r" rtl="1"/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حمد: </a:t>
                      </a:r>
                      <a:r>
                        <a:rPr lang="ar-AE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آاااا</a:t>
                      </a:r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 أسناني تألمني بشدة يا أمي. </a:t>
                      </a:r>
                    </a:p>
                    <a:p>
                      <a:pPr algn="r" rtl="1"/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الأم: لقد أخبرتك مرارً وتكراراً أن لا تأكل الكثير من الحلوى، وإن أكلتها يجب أن تفرش أسنانك بالفرشاة والمعجون... يجب أن نذهب للطبيب على الفور. </a:t>
                      </a:r>
                    </a:p>
                    <a:p>
                      <a:pPr algn="r" rtl="1"/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ذهب حمد مع أمه إلى الطبيب و هو نادم على ما فعله وأنه لم يستمع لكلام والدته. </a:t>
                      </a:r>
                    </a:p>
                    <a:p>
                      <a:pPr algn="r" rtl="1"/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="1" u="sng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800" b="1" u="sng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فيديو توضيحي:</a:t>
                      </a:r>
                    </a:p>
                    <a:p>
                      <a:pPr algn="r" rtl="1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https://www.youtube.com/watch?v=mMpMzoc9jWY</a:t>
                      </a:r>
                      <a:endParaRPr lang="ar-AE" sz="1800" b="1" u="sng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="1" u="sng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800" b="1" u="sng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الأنشطة الصفية: </a:t>
                      </a:r>
                      <a:endParaRPr lang="en-US" sz="1800" b="1" u="sng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SA" sz="18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 ا</a:t>
                      </a:r>
                      <a:r>
                        <a:rPr lang="ar-AE" sz="18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ن يتعرف الطالب على كيفية تفريش أسنانه دون مساعدة. </a:t>
                      </a:r>
                      <a:endParaRPr lang="ar-SA" sz="1800" b="0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SA" sz="18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 </a:t>
                      </a:r>
                      <a:r>
                        <a:rPr lang="ar-AE" sz="1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تدريب الطالب على تفريش أسنانه دون تذكير. </a:t>
                      </a: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ar-AE" sz="1800" b="0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كتاب</a:t>
                      </a:r>
                      <a:r>
                        <a:rPr lang="ar-AE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1026" name="Picture 2" descr="فرشاة الأسنان | Oral care, Dental pictures, Dental">
            <a:extLst>
              <a:ext uri="{FF2B5EF4-FFF2-40B4-BE49-F238E27FC236}">
                <a16:creationId xmlns:a16="http://schemas.microsoft.com/office/drawing/2014/main" xmlns="" id="{E2CF44D7-E9D5-40C4-A63C-B77FD286CA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5" y="3429000"/>
            <a:ext cx="2952750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57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560E67CE-26EB-4180-81A8-0BF3ED8ADF02}"/>
              </a:ext>
            </a:extLst>
          </p:cNvPr>
          <p:cNvGraphicFramePr>
            <a:graphicFrameLocks noGrp="1"/>
          </p:cNvGraphicFramePr>
          <p:nvPr/>
        </p:nvGraphicFramePr>
        <p:xfrm>
          <a:off x="285033" y="288763"/>
          <a:ext cx="11621933" cy="64994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693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8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082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تفريش  الأسنان بالفرشاة والمعجون عند الحاجة لذلك دون تذكير أو مساعدة</a:t>
                      </a:r>
                      <a:endParaRPr lang="ar-AE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الهدف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0821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انشطه</a:t>
                      </a:r>
                      <a:r>
                        <a:rPr lang="ar-SA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مهارية</a:t>
                      </a:r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المكونات 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47568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u="sng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الانشطه الصفية </a:t>
                      </a:r>
                      <a:endParaRPr lang="ar-AE" sz="1800" b="1" u="sng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 </a:t>
                      </a:r>
                      <a:r>
                        <a:rPr lang="ar-AE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خطوات تفريش الأسنان بالفرشاة و المعجون بالطريقة الصحيحة:</a:t>
                      </a:r>
                      <a:endParaRPr lang="ar-AE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92A546AC-F58A-45C0-966B-522C6DA171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71" r="49610" b="74846"/>
          <a:stretch/>
        </p:blipFill>
        <p:spPr bwMode="auto">
          <a:xfrm>
            <a:off x="8693106" y="2568493"/>
            <a:ext cx="1976437" cy="1809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xmlns="" id="{31502853-DA2E-4C94-878B-5493AFAF81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86" r="24871" b="75009"/>
          <a:stretch/>
        </p:blipFill>
        <p:spPr bwMode="auto">
          <a:xfrm>
            <a:off x="6750390" y="4295775"/>
            <a:ext cx="1976437" cy="1809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xmlns="" id="{8F56BE56-2C01-4E8A-8BAA-C0CF422EDF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16" t="25063" r="49145" b="50509"/>
          <a:stretch/>
        </p:blipFill>
        <p:spPr bwMode="auto">
          <a:xfrm>
            <a:off x="4757093" y="2647951"/>
            <a:ext cx="1976437" cy="1809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xmlns="" id="{68C52298-3D24-41F9-90F1-3502C22BD8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26" t="24809" r="24723" b="50729"/>
          <a:stretch/>
        </p:blipFill>
        <p:spPr bwMode="auto">
          <a:xfrm>
            <a:off x="2779291" y="4295774"/>
            <a:ext cx="1908996" cy="1809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xmlns="" id="{BB52EDC0-A188-4175-B184-756FDD2C52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55" t="24809" r="845" b="51106"/>
          <a:stretch/>
        </p:blipFill>
        <p:spPr bwMode="auto">
          <a:xfrm>
            <a:off x="760022" y="2647951"/>
            <a:ext cx="1908996" cy="173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0A32A10-035D-4C1D-BB25-6CA06A63678D}"/>
              </a:ext>
            </a:extLst>
          </p:cNvPr>
          <p:cNvSpPr/>
          <p:nvPr/>
        </p:nvSpPr>
        <p:spPr>
          <a:xfrm>
            <a:off x="8821606" y="2800349"/>
            <a:ext cx="1751144" cy="2762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فتح صنبور المياه</a:t>
            </a: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7A10591-CD9A-4126-92E9-44436D63A67F}"/>
              </a:ext>
            </a:extLst>
          </p:cNvPr>
          <p:cNvSpPr/>
          <p:nvPr/>
        </p:nvSpPr>
        <p:spPr>
          <a:xfrm>
            <a:off x="6863036" y="4581524"/>
            <a:ext cx="1751144" cy="2762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احضر الفرشاة</a:t>
            </a: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A69668B-02C7-41A3-A130-24B1A237F60E}"/>
              </a:ext>
            </a:extLst>
          </p:cNvPr>
          <p:cNvSpPr/>
          <p:nvPr/>
        </p:nvSpPr>
        <p:spPr>
          <a:xfrm>
            <a:off x="4876800" y="2800349"/>
            <a:ext cx="1790538" cy="3524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3.ضع معجون الفرشاة </a:t>
            </a: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7424D9D-43AE-432D-91DF-DC667047FE6E}"/>
              </a:ext>
            </a:extLst>
          </p:cNvPr>
          <p:cNvSpPr/>
          <p:nvPr/>
        </p:nvSpPr>
        <p:spPr>
          <a:xfrm>
            <a:off x="838948" y="2838449"/>
            <a:ext cx="1751144" cy="2762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الفرشاة أسفل</a:t>
            </a: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948DD4F-98AC-4575-AABB-B47AD37E4D21}"/>
              </a:ext>
            </a:extLst>
          </p:cNvPr>
          <p:cNvSpPr/>
          <p:nvPr/>
        </p:nvSpPr>
        <p:spPr>
          <a:xfrm>
            <a:off x="2858217" y="4552949"/>
            <a:ext cx="1751144" cy="2762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الفرشاة أعلى</a:t>
            </a: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436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67A792D6-A3FD-4596-99D9-22026CDB074C}"/>
              </a:ext>
            </a:extLst>
          </p:cNvPr>
          <p:cNvGraphicFramePr>
            <a:graphicFrameLocks noGrp="1"/>
          </p:cNvGraphicFramePr>
          <p:nvPr/>
        </p:nvGraphicFramePr>
        <p:xfrm>
          <a:off x="285033" y="288763"/>
          <a:ext cx="11621933" cy="637873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693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8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226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تفريش  الأسنان بالفرشاة والمعجون عند الحاجة لذلك دون تذكير أو مساعدة</a:t>
                      </a:r>
                      <a:endParaRPr lang="ar-AE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الهدف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2260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انشطه</a:t>
                      </a:r>
                      <a:r>
                        <a:rPr lang="ar-SA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مهارية</a:t>
                      </a:r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المكونات 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4217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u="sng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الانشطه الصفية </a:t>
                      </a:r>
                      <a:endParaRPr lang="ar-AE" sz="1800" b="1" u="sng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 </a:t>
                      </a:r>
                      <a:r>
                        <a:rPr lang="ar-AE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خطوات تفريش الأسنان بالفرشاة و المعجون بالطريقة الصحيحة:</a:t>
                      </a:r>
                      <a:endParaRPr lang="ar-AE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800" b="1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04C60D83-B9C6-4A62-BD53-F080983781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1" t="47964" r="74033" b="25573"/>
          <a:stretch/>
        </p:blipFill>
        <p:spPr bwMode="auto">
          <a:xfrm flipH="1">
            <a:off x="5860390" y="2615770"/>
            <a:ext cx="2079456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A6552C5F-FCC6-4307-88E1-E89ECD855C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1" t="47964" r="74033" b="25573"/>
          <a:stretch/>
        </p:blipFill>
        <p:spPr bwMode="auto">
          <a:xfrm>
            <a:off x="8281241" y="2594747"/>
            <a:ext cx="2160220" cy="1887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xmlns="" id="{8154C67F-E406-4974-9A6E-D73A2B0399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65" t="49643" r="24492" b="25166"/>
          <a:stretch/>
        </p:blipFill>
        <p:spPr bwMode="auto">
          <a:xfrm>
            <a:off x="3439539" y="2781297"/>
            <a:ext cx="2079456" cy="1778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xmlns="" id="{84C480C6-3CE8-41C3-BCAA-11F993EB63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09" t="49237" b="25827"/>
          <a:stretch/>
        </p:blipFill>
        <p:spPr bwMode="auto">
          <a:xfrm>
            <a:off x="993399" y="2781297"/>
            <a:ext cx="2104745" cy="1701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>
            <a:extLst>
              <a:ext uri="{FF2B5EF4-FFF2-40B4-BE49-F238E27FC236}">
                <a16:creationId xmlns:a16="http://schemas.microsoft.com/office/drawing/2014/main" xmlns="" id="{09EAB665-918B-4FB6-AC5F-B558DAB0F4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173" r="74236"/>
          <a:stretch/>
        </p:blipFill>
        <p:spPr bwMode="auto">
          <a:xfrm>
            <a:off x="8231701" y="4559511"/>
            <a:ext cx="2259300" cy="1866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>
            <a:extLst>
              <a:ext uri="{FF2B5EF4-FFF2-40B4-BE49-F238E27FC236}">
                <a16:creationId xmlns:a16="http://schemas.microsoft.com/office/drawing/2014/main" xmlns="" id="{9E121F00-C608-4B8B-8404-8EE473B108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65" t="74497" r="49999" b="1145"/>
          <a:stretch/>
        </p:blipFill>
        <p:spPr bwMode="auto">
          <a:xfrm>
            <a:off x="5860391" y="4601734"/>
            <a:ext cx="2079456" cy="1778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>
            <a:extLst>
              <a:ext uri="{FF2B5EF4-FFF2-40B4-BE49-F238E27FC236}">
                <a16:creationId xmlns:a16="http://schemas.microsoft.com/office/drawing/2014/main" xmlns="" id="{07AA3623-F1EA-4189-B1E7-EE060B45E6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07" t="74173" r="24699"/>
          <a:stretch/>
        </p:blipFill>
        <p:spPr bwMode="auto">
          <a:xfrm>
            <a:off x="3514167" y="4601735"/>
            <a:ext cx="2054369" cy="1778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>
            <a:extLst>
              <a:ext uri="{FF2B5EF4-FFF2-40B4-BE49-F238E27FC236}">
                <a16:creationId xmlns:a16="http://schemas.microsoft.com/office/drawing/2014/main" xmlns="" id="{AAB9EDB6-4CA3-4E25-BF5E-5E03668CF4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55" t="74567" b="-1"/>
          <a:stretch/>
        </p:blipFill>
        <p:spPr bwMode="auto">
          <a:xfrm>
            <a:off x="966261" y="4648196"/>
            <a:ext cx="2131883" cy="1778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8435591-BC5F-43D7-9945-45C0E05F8E44}"/>
              </a:ext>
            </a:extLst>
          </p:cNvPr>
          <p:cNvSpPr/>
          <p:nvPr/>
        </p:nvSpPr>
        <p:spPr>
          <a:xfrm>
            <a:off x="8382000" y="2876548"/>
            <a:ext cx="1941412" cy="2952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التفريش في الجانب </a:t>
            </a: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65DD84E-C4B4-491F-960C-BE4409C5055B}"/>
              </a:ext>
            </a:extLst>
          </p:cNvPr>
          <p:cNvSpPr/>
          <p:nvPr/>
        </p:nvSpPr>
        <p:spPr>
          <a:xfrm>
            <a:off x="1170199" y="2931403"/>
            <a:ext cx="1751144" cy="2762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9. البصق في الحوض</a:t>
            </a: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24E37DC-50DE-4B2B-BDA7-FCCE093C0C54}"/>
              </a:ext>
            </a:extLst>
          </p:cNvPr>
          <p:cNvSpPr/>
          <p:nvPr/>
        </p:nvSpPr>
        <p:spPr>
          <a:xfrm>
            <a:off x="3625032" y="3024186"/>
            <a:ext cx="1751144" cy="2762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 تفريش اللسان</a:t>
            </a: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9106DEC8-ECE3-4B96-8B3E-90D8B564413D}"/>
              </a:ext>
            </a:extLst>
          </p:cNvPr>
          <p:cNvSpPr/>
          <p:nvPr/>
        </p:nvSpPr>
        <p:spPr>
          <a:xfrm>
            <a:off x="5966401" y="2876549"/>
            <a:ext cx="1867434" cy="3859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 التفريش في الجانب الآخر</a:t>
            </a: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EE4CF6F-FA24-4841-8334-ACB9C8914EF8}"/>
              </a:ext>
            </a:extLst>
          </p:cNvPr>
          <p:cNvSpPr/>
          <p:nvPr/>
        </p:nvSpPr>
        <p:spPr>
          <a:xfrm>
            <a:off x="8485779" y="4764471"/>
            <a:ext cx="1751144" cy="2762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 المضمضة</a:t>
            </a: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C07E93C-7962-4CB8-A2AE-9D1B09D55274}"/>
              </a:ext>
            </a:extLst>
          </p:cNvPr>
          <p:cNvSpPr/>
          <p:nvPr/>
        </p:nvSpPr>
        <p:spPr>
          <a:xfrm>
            <a:off x="5966401" y="4743449"/>
            <a:ext cx="1911868" cy="297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11. البصق في الحوض</a:t>
            </a: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9A7DEDE9-6B8B-4B72-82AD-A3AE086D7B7B}"/>
              </a:ext>
            </a:extLst>
          </p:cNvPr>
          <p:cNvSpPr/>
          <p:nvPr/>
        </p:nvSpPr>
        <p:spPr>
          <a:xfrm>
            <a:off x="3625032" y="4753960"/>
            <a:ext cx="1751144" cy="2762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12. شطف الفرشاة</a:t>
            </a: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D03C538B-024B-4893-A18D-56847BFE714E}"/>
              </a:ext>
            </a:extLst>
          </p:cNvPr>
          <p:cNvSpPr/>
          <p:nvPr/>
        </p:nvSpPr>
        <p:spPr>
          <a:xfrm>
            <a:off x="1117495" y="4723580"/>
            <a:ext cx="1751144" cy="2762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13. مسح الوجه</a:t>
            </a: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43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995DE852-77F4-4B49-9545-AE6955660BF7}"/>
              </a:ext>
            </a:extLst>
          </p:cNvPr>
          <p:cNvGraphicFramePr>
            <a:graphicFrameLocks noGrp="1"/>
          </p:cNvGraphicFramePr>
          <p:nvPr/>
        </p:nvGraphicFramePr>
        <p:xfrm>
          <a:off x="289013" y="197496"/>
          <a:ext cx="11613973" cy="646300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7863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76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4189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u="sng" baseline="0" dirty="0"/>
                        <a:t>الحصة الدراسية:</a:t>
                      </a:r>
                      <a:r>
                        <a:rPr lang="ar-AE" sz="1600" b="0" u="none" baseline="0" dirty="0"/>
                        <a:t>:  الهدف الرئيسي هو </a:t>
                      </a:r>
                      <a:r>
                        <a:rPr lang="ar-AE" sz="1600" b="0" kern="1200" dirty="0">
                          <a:solidFill>
                            <a:schemeClr val="tx1"/>
                          </a:solidFill>
                        </a:rPr>
                        <a:t>تفريش  الأسنان بالفرشاة والمعجون عند الحاجة لذلك دون تذكير أو مساعدة</a:t>
                      </a:r>
                      <a:r>
                        <a:rPr lang="ar-AE" sz="1600" b="0" u="non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ar-AE" sz="1600" b="0" u="none" baseline="0" dirty="0"/>
                    </a:p>
                    <a:p>
                      <a:pPr algn="r" rtl="1"/>
                      <a:r>
                        <a:rPr lang="ar-AE" sz="1600" b="0" u="none" baseline="0" dirty="0"/>
                        <a:t>                          </a:t>
                      </a:r>
                      <a:r>
                        <a:rPr lang="ar-AE" sz="1600" dirty="0"/>
                        <a:t/>
                      </a:r>
                      <a:br>
                        <a:rPr lang="ar-AE" sz="1600" dirty="0"/>
                      </a:br>
                      <a:endParaRPr lang="ar-SA" sz="1600" b="0" u="none" baseline="0" dirty="0"/>
                    </a:p>
                    <a:p>
                      <a:pPr algn="r" rtl="1"/>
                      <a:r>
                        <a:rPr lang="ar-SA" sz="1600" b="0" u="none" baseline="0" dirty="0"/>
                        <a:t>1</a:t>
                      </a:r>
                      <a:r>
                        <a:rPr lang="ar-AE" sz="1600" b="0" u="none" baseline="0" dirty="0"/>
                        <a:t>- تشغيل الفيديو الخاص بالدرس.</a:t>
                      </a:r>
                    </a:p>
                    <a:p>
                      <a:pPr algn="r" rtl="1"/>
                      <a:r>
                        <a:rPr lang="ar-SA" sz="1600" b="0" u="none" baseline="0" dirty="0"/>
                        <a:t>2</a:t>
                      </a:r>
                      <a:r>
                        <a:rPr lang="ar-AE" sz="1600" b="0" u="none" baseline="0" dirty="0"/>
                        <a:t>- تنفيذ التمارين والأنشطة الصفية على كتاب الطالب وأوراق العمل.</a:t>
                      </a:r>
                    </a:p>
                    <a:p>
                      <a:pPr algn="r" rtl="1"/>
                      <a:r>
                        <a:rPr lang="ar-SA" sz="1600" b="0" u="none" baseline="0" dirty="0"/>
                        <a:t>3</a:t>
                      </a:r>
                      <a:r>
                        <a:rPr lang="ar-AE" sz="1600" b="0" u="none" baseline="0" dirty="0"/>
                        <a:t>- عرض صور خطوات تفريش الاسنان و تطبيقها.</a:t>
                      </a:r>
                    </a:p>
                    <a:p>
                      <a:pPr algn="r" rtl="1"/>
                      <a:r>
                        <a:rPr lang="ar-SA" sz="1600" b="0" u="none" baseline="0" dirty="0"/>
                        <a:t>4</a:t>
                      </a:r>
                      <a:r>
                        <a:rPr lang="ar-AE" sz="1600" b="0" u="none" baseline="0" dirty="0"/>
                        <a:t>- يبتكر المدرس أنشطة وتمارين إضافية.</a:t>
                      </a:r>
                      <a:endParaRPr lang="ar-SA" sz="1600" b="0" u="none" baseline="0" dirty="0"/>
                    </a:p>
                    <a:p>
                      <a:pPr algn="r" rtl="1"/>
                      <a:endParaRPr lang="ar-AE" sz="1600" b="0" u="none" baseline="0" dirty="0"/>
                    </a:p>
                    <a:p>
                      <a:pPr algn="r" rtl="1"/>
                      <a:r>
                        <a:rPr lang="ar-AE" sz="1600" b="1" u="sng" baseline="0" dirty="0"/>
                        <a:t>النشاط الرياضي</a:t>
                      </a:r>
                      <a:r>
                        <a:rPr lang="ar-AE" sz="1600" b="1" u="none" baseline="0" dirty="0"/>
                        <a:t>: </a:t>
                      </a:r>
                      <a:r>
                        <a:rPr lang="ar-AE" sz="1600" b="0" u="none" baseline="0" dirty="0"/>
                        <a:t>احضار مجسم طقم أسنان و يقوم الطالب بتفريش الاسنان بالخطوات التي تعلمها/ القيام بورشة تنظيف الاسنان بعد انتهاء الفسحة. </a:t>
                      </a:r>
                    </a:p>
                    <a:p>
                      <a:pPr algn="r" rtl="1"/>
                      <a:r>
                        <a:rPr lang="ar-AE" sz="1600" b="1" u="sng" baseline="0" dirty="0"/>
                        <a:t>النشاط الفني</a:t>
                      </a:r>
                      <a:r>
                        <a:rPr lang="ar-AE" sz="1600" b="1" u="none" baseline="0" dirty="0"/>
                        <a:t>: </a:t>
                      </a:r>
                      <a:r>
                        <a:rPr lang="ar-AE" sz="1600" b="0" u="none" baseline="0" dirty="0"/>
                        <a:t>مجسم أسنان يحتوي على بقع ويحاول الطالب إزالة تلك البقع بتوجيه من المعلم./ صورة اسنان مطبوعة و يقوم الطالب بإزالة البقع من الاسنان عن طريق الممحاة</a:t>
                      </a:r>
                    </a:p>
                    <a:p>
                      <a:pPr algn="r" rtl="1"/>
                      <a:r>
                        <a:rPr lang="ar-AE" sz="1600" b="1" u="sng" baseline="0" dirty="0"/>
                        <a:t>النشاط الموسيقى</a:t>
                      </a:r>
                      <a:r>
                        <a:rPr lang="ar-AE" sz="1600" b="1" u="none" baseline="0" dirty="0"/>
                        <a:t>: </a:t>
                      </a:r>
                      <a:r>
                        <a:rPr lang="ar-AE" sz="1600" b="0" u="none" baseline="0" dirty="0"/>
                        <a:t>أنشودة تنظيف الأسنان.</a:t>
                      </a:r>
                    </a:p>
                    <a:p>
                      <a:pPr algn="r" rtl="1"/>
                      <a:r>
                        <a:rPr lang="en-GB" sz="1600" b="0" dirty="0">
                          <a:hlinkClick r:id="rId2"/>
                        </a:rPr>
                        <a:t>https://www.youtube.com/watch?v=KHZm98lN2_A</a:t>
                      </a:r>
                      <a:endParaRPr lang="ar-AE" sz="1600" b="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/>
                    </a:p>
                    <a:p>
                      <a:pPr algn="ctr" rtl="1"/>
                      <a:r>
                        <a:rPr lang="ar-AE" sz="1600" b="1" baseline="0" dirty="0"/>
                        <a:t>دليل للمعلم</a:t>
                      </a:r>
                    </a:p>
                    <a:p>
                      <a:pPr algn="ctr" rtl="1"/>
                      <a:endParaRPr lang="ar-AE" sz="1600" b="1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22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aseline="0" dirty="0"/>
                        <a:t> تطلب الأسرة من الطالب تنظيف اسنانه بانتظام.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الواجب المنزلي 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56696">
                <a:tc>
                  <a:txBody>
                    <a:bodyPr/>
                    <a:lstStyle/>
                    <a:p>
                      <a:pPr algn="r" rtl="1"/>
                      <a:r>
                        <a:rPr lang="ar-AE" sz="1600" baseline="0" dirty="0"/>
                        <a:t>مجموعة تدريبات على الايباد تتضمن:</a:t>
                      </a:r>
                    </a:p>
                    <a:p>
                      <a:pPr marL="285750" indent="-285750" algn="r" rtl="1">
                        <a:buFont typeface="Courier New" panose="02070309020205020404" pitchFamily="49" charset="0"/>
                        <a:buChar char="o"/>
                      </a:pPr>
                      <a:r>
                        <a:rPr lang="en-GB" sz="1600" baseline="0" dirty="0">
                          <a:hlinkClick r:id="rId3"/>
                        </a:rPr>
                        <a:t>https://apps.apple.com/ae/app/dentist-doctor-simulator-games/id1229025045</a:t>
                      </a:r>
                      <a:r>
                        <a:rPr lang="ar-AE" sz="1600" baseline="0" dirty="0"/>
                        <a:t> </a:t>
                      </a:r>
                    </a:p>
                    <a:p>
                      <a:pPr marL="285750" indent="-285750" algn="r" rtl="1">
                        <a:buFont typeface="Courier New" panose="02070309020205020404" pitchFamily="49" charset="0"/>
                        <a:buChar char="o"/>
                      </a:pPr>
                      <a:r>
                        <a:rPr lang="en-GB" sz="1600" baseline="0" dirty="0">
                          <a:hlinkClick r:id="rId4"/>
                        </a:rPr>
                        <a:t>https://apps.apple.com/ae/app/little-panda-toothbrush-game/id1218172891</a:t>
                      </a:r>
                      <a:r>
                        <a:rPr lang="ar-AE" sz="1600" baseline="0" dirty="0"/>
                        <a:t> </a:t>
                      </a:r>
                    </a:p>
                    <a:p>
                      <a:pPr algn="r" rtl="1"/>
                      <a:endParaRPr lang="ar-AE" sz="160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تمارين الكترونية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2206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baseline="0" dirty="0"/>
                        <a:t>متوسط: </a:t>
                      </a:r>
                      <a:r>
                        <a:rPr lang="ar-AE" sz="1600" baseline="0" dirty="0"/>
                        <a:t>تمكن الطالب من تنظيف أسنانه بمساعدة جزئية </a:t>
                      </a:r>
                      <a:r>
                        <a:rPr lang="ar-AE" sz="1600" b="1" baseline="0" dirty="0"/>
                        <a:t>جيد: </a:t>
                      </a:r>
                      <a:r>
                        <a:rPr lang="ar-SA" sz="1600" baseline="0" dirty="0"/>
                        <a:t>ان يتمكن الطالب </a:t>
                      </a:r>
                      <a:r>
                        <a:rPr lang="ar-AE" sz="1600" baseline="0" dirty="0"/>
                        <a:t>من تنظيف اسنانه بعد تذكيره </a:t>
                      </a:r>
                      <a:r>
                        <a:rPr lang="ar-AE" sz="1600" b="1" baseline="0" dirty="0"/>
                        <a:t>مرتفع: </a:t>
                      </a:r>
                      <a:r>
                        <a:rPr lang="ar-AE" sz="1600" baseline="0" dirty="0"/>
                        <a:t>ان يدرك الطالب كيفية تنظيف اسنانه بالفرشاة و المعجون دون تذكير.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/>
                        <a:t>التقييم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7099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الرسم والتلوين للأطفال | كيفية رسم سن - فرشاة الأسنان - معجون الأسنان |  الرسم للأطفال‎ - YouTube">
            <a:extLst>
              <a:ext uri="{FF2B5EF4-FFF2-40B4-BE49-F238E27FC236}">
                <a16:creationId xmlns:a16="http://schemas.microsoft.com/office/drawing/2014/main" xmlns="" id="{296CA076-24E5-4602-B029-944CCDB400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44" t="14297" r="10666" b="13111"/>
          <a:stretch/>
        </p:blipFill>
        <p:spPr bwMode="auto">
          <a:xfrm>
            <a:off x="2817388" y="1219200"/>
            <a:ext cx="6557223" cy="464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451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صنع مجسم للفم و الاسنان لتوعية الاطفال باهمية تنظيف الاسنان‎ - YouTube">
            <a:extLst>
              <a:ext uri="{FF2B5EF4-FFF2-40B4-BE49-F238E27FC236}">
                <a16:creationId xmlns:a16="http://schemas.microsoft.com/office/drawing/2014/main" xmlns="" id="{5452567F-24E9-48BE-A5C2-B4E503A553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22" b="11630"/>
          <a:stretch/>
        </p:blipFill>
        <p:spPr bwMode="auto">
          <a:xfrm>
            <a:off x="1375039" y="1859280"/>
            <a:ext cx="7525121" cy="429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809B5488-EBD1-429A-BE56-253B69113EAF}"/>
              </a:ext>
            </a:extLst>
          </p:cNvPr>
          <p:cNvSpPr/>
          <p:nvPr/>
        </p:nvSpPr>
        <p:spPr>
          <a:xfrm>
            <a:off x="5772150" y="701040"/>
            <a:ext cx="5265637" cy="8477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مجسم لإزالة البقع من الاسنان</a:t>
            </a:r>
            <a:endParaRPr lang="en-GB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130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366</Words>
  <Application>Microsoft Office PowerPoint</Application>
  <PresentationFormat>Widescreen</PresentationFormat>
  <Paragraphs>107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Aishah AL Thabahi</dc:creator>
  <cp:lastModifiedBy>Microsoft account</cp:lastModifiedBy>
  <cp:revision>12</cp:revision>
  <dcterms:created xsi:type="dcterms:W3CDTF">2020-08-10T00:05:37Z</dcterms:created>
  <dcterms:modified xsi:type="dcterms:W3CDTF">2020-08-19T18:58:36Z</dcterms:modified>
</cp:coreProperties>
</file>