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67" r:id="rId2"/>
    <p:sldId id="268" r:id="rId3"/>
    <p:sldId id="269" r:id="rId4"/>
    <p:sldId id="270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FA48B6-D3A8-401E-B1DA-B8703DC12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208AE70-0B54-4A4B-A2C6-A64AEB86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E56B88-D6B2-4494-9A32-E5E928CC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D0E793-E5A9-4AC1-979C-0EC847EF3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64248A-3988-46D9-879C-BF0C1018D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0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DE0DBF-7261-4D1D-9B21-1772E1BDD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9600DE5-5118-4DFF-B8E8-D7F8AB1D0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A5EC08-D9C7-415D-952E-6D18C9048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9B28C2-FE93-4015-8962-B33C1A92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07A5C2-8682-432B-81E0-EEC52C791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34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C2030AE-A852-44A2-86C9-DDD6D292A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2D33FBC-2951-432C-AF7A-7A3C94129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12109E-5E8C-491E-8B36-DEEE9111F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AAC565-930C-4065-8878-59D19462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62F44C-367B-4BB7-B36F-5F815F7F2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47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73E35F-7DA4-4E09-A2B0-A8AAE840C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FAEBCF-8A8F-45B7-A7E5-82D9CEA46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245506-A2ED-4C43-B89A-74EB2347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79A343-5C90-42A2-AC54-F59F310F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8D2667-C8AE-4FD7-A2DF-D62B8704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6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E4EC61-F59B-4B21-A6BC-FF7712931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B48451-CD3E-4950-9D8B-D560105D8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4E9C23-FB75-4A80-BFBC-D8FB4046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1F177E-5438-4D21-9EF5-44667307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96A6B4-04CC-490B-B6EB-35072A79D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39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B29E7-78C7-42F0-8060-CF901B307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8D9F50-D0A3-4D2B-9054-30C470065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E464E88-EA74-40CD-812A-E6464C267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E32401-D3DD-4427-A59E-95B02D4DC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5B5CE38-1EDD-4027-9791-61296467A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8AFBF4B-16B9-4496-8E1D-2163357BC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23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F43CB6-364C-4581-BD41-CD5E5A81C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A4ABF4-B6BD-4E1C-894A-80E5AA9DF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A5ABE79-54C4-48F0-9FF0-448123DBB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FA1697D-D848-49A7-9229-6B1F7AF90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C079A7E-FAF6-4466-8E07-259483A8DE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67C148A-BE28-451A-B2FA-8A664B08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C8C2EAE-04A3-4C23-B11D-C1192FFD5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E4E4AAA-FCBD-4C8D-9F15-017128CB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20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6F27D3-D6D1-46D9-85B4-3F65CBBB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B248349-331E-415A-ADE7-06E48D133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292BBC3-FD41-47E7-BB09-A235BAA9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AE0AA0B-BAFE-40FF-9780-5170D8CB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15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428675D-F13B-4BFD-821E-CC677DD0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737A435-1A14-4C18-8E71-98AE83BAC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43806B-8202-4095-A570-2E8A65FD1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8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1AE78-7029-4BA2-80F4-70C705653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3771ED-B727-4EE7-95E0-FBD61102C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4A2FC16-BEBC-45F3-B913-D762EC5B2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02709C-7449-4876-80A3-11DC4F619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B6F4F0-A6FB-4C97-AB5C-2EAD32A42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ABDF7D-D2F9-4238-B178-0B6199FD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6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B7E23B-ED3C-4837-A24B-CA786934C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8486AFF-27B4-41A2-B717-FEC7994375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F914C50-807E-4C9C-BABA-516D637F5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5A090A-0E7E-44B2-850C-49C09EA84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BABCDC-3157-4803-86EC-9BD7BE12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07E31F-F32C-48A8-B379-9DAB8527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5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238F65E-D009-4567-AD7C-721AEE334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E0645A-4E9E-470F-BE23-455C934EB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96B907-4E43-488A-9F70-2ADAD5CC8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2E5BF-0047-4D3D-B2A1-1496476429BF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EA8DCB-5FDF-4ABA-9FA1-5B92C9F33B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BADAE0-3395-4BA8-A949-511BD47E4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50715-B05E-4DA6-93B7-D99204655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7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gf1H58ytd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OmNjVUPYDuo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hyperlink" Target="https://www.youtube.com/watch?v=7gf1H58ytdc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apple.com/ae/app/beauty-girl-at-nail-salon/id1417929176" TargetMode="External"/><Relationship Id="rId2" Type="http://schemas.openxmlformats.org/officeDocument/2006/relationships/hyperlink" Target="https://www.kokonity.com/2018/02/Superhero-Manicure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apple.com/ae/app/beauty-girl-at-nail-salon/id1417929176" TargetMode="External"/><Relationship Id="rId2" Type="http://schemas.openxmlformats.org/officeDocument/2006/relationships/hyperlink" Target="https://www.kokonity.com/2018/02/Superhero-Manicur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xmlns="" id="{F94520D9-4617-420A-9C43-F8102B60A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595814"/>
              </p:ext>
            </p:extLst>
          </p:nvPr>
        </p:nvGraphicFramePr>
        <p:xfrm>
          <a:off x="333375" y="193241"/>
          <a:ext cx="11277600" cy="659343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553978">
                  <a:extLst>
                    <a:ext uri="{9D8B030D-6E8A-4147-A177-3AD203B41FA5}">
                      <a16:colId xmlns:a16="http://schemas.microsoft.com/office/drawing/2014/main" xmlns="" val="3810897091"/>
                    </a:ext>
                  </a:extLst>
                </a:gridCol>
                <a:gridCol w="2723217">
                  <a:extLst>
                    <a:ext uri="{9D8B030D-6E8A-4147-A177-3AD203B41FA5}">
                      <a16:colId xmlns:a16="http://schemas.microsoft.com/office/drawing/2014/main" xmlns="" val="2990283618"/>
                    </a:ext>
                  </a:extLst>
                </a:gridCol>
                <a:gridCol w="2169438"/>
                <a:gridCol w="2169438">
                  <a:extLst>
                    <a:ext uri="{9D8B030D-6E8A-4147-A177-3AD203B41FA5}">
                      <a16:colId xmlns:a16="http://schemas.microsoft.com/office/drawing/2014/main" xmlns="" val="1970155076"/>
                    </a:ext>
                  </a:extLst>
                </a:gridCol>
                <a:gridCol w="1661529">
                  <a:extLst>
                    <a:ext uri="{9D8B030D-6E8A-4147-A177-3AD203B41FA5}">
                      <a16:colId xmlns:a16="http://schemas.microsoft.com/office/drawing/2014/main" xmlns="" val="3082239015"/>
                    </a:ext>
                  </a:extLst>
                </a:gridCol>
              </a:tblGrid>
              <a:tr h="1182145">
                <a:tc>
                  <a:txBody>
                    <a:bodyPr/>
                    <a:lstStyle/>
                    <a:p>
                      <a:pPr algn="r" rtl="1"/>
                      <a:r>
                        <a:rPr lang="ar-AE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المراجعة: </a:t>
                      </a:r>
                      <a:r>
                        <a:rPr lang="ar-AE" sz="20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شيخة عبيد السويدي</a:t>
                      </a:r>
                      <a:r>
                        <a:rPr lang="ar-AE" sz="20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.+ابراهيم الزعبي</a:t>
                      </a:r>
                      <a:endParaRPr lang="ar-AE" sz="2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الإعداد: عائشة سيف </a:t>
                      </a:r>
                      <a:r>
                        <a:rPr lang="ar-AE" sz="2000" b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الذباحي</a:t>
                      </a:r>
                      <a:r>
                        <a:rPr lang="ar-AE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GB" sz="2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20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رقم الهدف : 2997</a:t>
                      </a:r>
                      <a:endParaRPr lang="ar-AE" sz="2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تقليم الأظافر بالمقص وبمساعدة جزئية من الأهل (المجال الاستقلالي)</a:t>
                      </a: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AE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 rtl="1"/>
                      <a:r>
                        <a:rPr lang="ar-AE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الهدف: </a:t>
                      </a:r>
                    </a:p>
                    <a:p>
                      <a:pPr algn="r" rtl="1"/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884349"/>
                  </a:ext>
                </a:extLst>
              </a:tr>
              <a:tr h="135087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ar-AE" sz="2000" dirty="0"/>
                        <a:t>الفئة العمرية: 13-14 </a:t>
                      </a: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ar-AE" sz="2000" dirty="0"/>
                        <a:t>مستوى الشدة: </a:t>
                      </a:r>
                      <a:r>
                        <a:rPr lang="ar-AE" sz="2000" dirty="0" smtClean="0"/>
                        <a:t>(شديد </a:t>
                      </a:r>
                      <a:r>
                        <a:rPr lang="ar-AE" sz="2000" dirty="0"/>
                        <a:t>) </a:t>
                      </a: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(، </a:t>
                      </a:r>
                      <a:r>
                        <a:rPr lang="ar-AE" dirty="0"/>
                        <a:t>توحد</a:t>
                      </a:r>
                      <a:r>
                        <a:rPr lang="ar-AE" dirty="0" smtClean="0"/>
                        <a:t>،) 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AE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 rtl="1"/>
                      <a:r>
                        <a:rPr lang="ar-AE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بيانات الهدف: </a:t>
                      </a:r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9952206"/>
                  </a:ext>
                </a:extLst>
              </a:tr>
              <a:tr h="3382638">
                <a:tc gridSpan="4"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درس: تقليم الأظافر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ذهب حمد ومريم لحديقة المنزل واللعب فيها، أثناء اللعب جرحت يد حمد.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حمد: آه! ما هذا يا مريم!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مريم: آسفة، إنها أظافري الطويلة.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حمد: يجب عليك يا مريم أن تقلمي أظافرك، فهي تجمع الكثير من الجراثيم والبكتيريا التي تسبب الأمراض لنا.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مريم: أجل يا حمد!، سأذهب حالاً.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أنشودة عن تقليم الأظافر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en-GB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https://www.youtube.com/watch?v=7gf1H58ytdc</a:t>
                      </a:r>
                      <a:r>
                        <a:rPr lang="ar-AE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dirty="0"/>
                        <a:t/>
                      </a:r>
                      <a:br>
                        <a:rPr lang="ar-AE" dirty="0"/>
                      </a:br>
                      <a:r>
                        <a:rPr lang="ar-AE" dirty="0"/>
                        <a:t/>
                      </a:r>
                      <a:br>
                        <a:rPr lang="ar-AE" dirty="0"/>
                      </a:br>
                      <a:endParaRPr lang="en-GB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2400" b="1" dirty="0"/>
                        <a:t>كتاب</a:t>
                      </a:r>
                      <a:r>
                        <a:rPr lang="ar-AE" sz="2400" b="1" baseline="0" dirty="0"/>
                        <a:t> الطالب:</a:t>
                      </a: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440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93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14BBAD82-8E8E-44F0-A60A-B63D070FF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87936"/>
              </p:ext>
            </p:extLst>
          </p:nvPr>
        </p:nvGraphicFramePr>
        <p:xfrm>
          <a:off x="381000" y="304800"/>
          <a:ext cx="11277600" cy="6248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210675">
                  <a:extLst>
                    <a:ext uri="{9D8B030D-6E8A-4147-A177-3AD203B41FA5}">
                      <a16:colId xmlns:a16="http://schemas.microsoft.com/office/drawing/2014/main" xmlns="" val="3810897091"/>
                    </a:ext>
                  </a:extLst>
                </a:gridCol>
                <a:gridCol w="2066925">
                  <a:extLst>
                    <a:ext uri="{9D8B030D-6E8A-4147-A177-3AD203B41FA5}">
                      <a16:colId xmlns:a16="http://schemas.microsoft.com/office/drawing/2014/main" xmlns="" val="3082239015"/>
                    </a:ext>
                  </a:extLst>
                </a:gridCol>
              </a:tblGrid>
              <a:tr h="1241277">
                <a:tc>
                  <a:txBody>
                    <a:bodyPr/>
                    <a:lstStyle/>
                    <a:p>
                      <a:pPr algn="r" rtl="1"/>
                      <a:endParaRPr lang="ar-A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 rtl="1"/>
                      <a:r>
                        <a:rPr lang="ar-AE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تقليم الأظافر بالمقص وبمساعدة جزئية من الأهل</a:t>
                      </a: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AE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 rtl="1"/>
                      <a:r>
                        <a:rPr lang="ar-AE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الهدف: </a:t>
                      </a:r>
                    </a:p>
                    <a:p>
                      <a:pPr algn="r" rtl="1"/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884349"/>
                  </a:ext>
                </a:extLst>
              </a:tr>
              <a:tr h="1410603">
                <a:tc>
                  <a:txBody>
                    <a:bodyPr/>
                    <a:lstStyle/>
                    <a:p>
                      <a:pPr marL="285750" indent="-2857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أنشطة اجتماعية. </a:t>
                      </a:r>
                    </a:p>
                    <a:p>
                      <a:pPr marL="285750" indent="-2857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أنشطة حسية. </a:t>
                      </a:r>
                    </a:p>
                    <a:p>
                      <a:pPr marL="285750" indent="-2857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أنشطة حركية. </a:t>
                      </a:r>
                      <a:endParaRPr lang="en-GB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AE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 rtl="1"/>
                      <a:r>
                        <a:rPr lang="ar-AE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المكونات: </a:t>
                      </a:r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9952206"/>
                  </a:ext>
                </a:extLst>
              </a:tr>
              <a:tr h="3596520">
                <a:tc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endParaRPr lang="ar-A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A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(حسي) التعرف على مقص الأظافر عن طريق اللمس.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A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(سلوكي) طمأنه الطالب من مقص الأظافر، واستخدام المعززات إن كان الطالب يتوتر من الأدوات الجديدة عليه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A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انشطه لتدريب الحركات الدقيقة المسكة الصحيحة لمقص الأظافر بمساعدة جسدية جزئية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A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تدريب الطالب على تقليم أضافر معلمين آخرين 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A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تدريب الطالب على تقليم أظافر أصابعه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r>
                        <a:rPr lang="ar-A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التدرب على تقليم الأظافر من خلال الألعاب اونلاين</a:t>
                      </a:r>
                    </a:p>
                    <a:p>
                      <a:pPr marL="342900" indent="-342900" algn="r" rtl="1">
                        <a:buFont typeface="+mj-lt"/>
                        <a:buAutoNum type="arabicPeriod"/>
                      </a:pPr>
                      <a:endParaRPr lang="ar-A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20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فيديو توضيحي لنشاط تقليم الأظافر: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en-GB" sz="20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https://www.youtube.com/watch?v=OmNjVUPYDuo</a:t>
                      </a: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الانشطة الصفية: </a:t>
                      </a:r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440470"/>
                  </a:ext>
                </a:extLst>
              </a:tr>
            </a:tbl>
          </a:graphicData>
        </a:graphic>
      </p:graphicFrame>
      <p:pic>
        <p:nvPicPr>
          <p:cNvPr id="1026" name="Picture 2" descr="Cartoon nail clipper on white background Vector Image">
            <a:extLst>
              <a:ext uri="{FF2B5EF4-FFF2-40B4-BE49-F238E27FC236}">
                <a16:creationId xmlns:a16="http://schemas.microsoft.com/office/drawing/2014/main" xmlns="" id="{726FA43D-DC3A-45B7-908C-FDB4E7CD2E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3" t="12222" r="4248" b="15001"/>
          <a:stretch/>
        </p:blipFill>
        <p:spPr bwMode="auto">
          <a:xfrm>
            <a:off x="533399" y="4391025"/>
            <a:ext cx="2476245" cy="197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61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xmlns="" id="{C4D8AA38-5B58-4EDE-A12B-FC43C43E8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13460"/>
              </p:ext>
            </p:extLst>
          </p:nvPr>
        </p:nvGraphicFramePr>
        <p:xfrm>
          <a:off x="457200" y="333376"/>
          <a:ext cx="11277600" cy="623887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220318">
                  <a:extLst>
                    <a:ext uri="{9D8B030D-6E8A-4147-A177-3AD203B41FA5}">
                      <a16:colId xmlns:a16="http://schemas.microsoft.com/office/drawing/2014/main" xmlns="" val="3810897091"/>
                    </a:ext>
                  </a:extLst>
                </a:gridCol>
                <a:gridCol w="2057282">
                  <a:extLst>
                    <a:ext uri="{9D8B030D-6E8A-4147-A177-3AD203B41FA5}">
                      <a16:colId xmlns:a16="http://schemas.microsoft.com/office/drawing/2014/main" xmlns="" val="3082239015"/>
                    </a:ext>
                  </a:extLst>
                </a:gridCol>
              </a:tblGrid>
              <a:tr h="6238874">
                <a:tc>
                  <a:txBody>
                    <a:bodyPr/>
                    <a:lstStyle/>
                    <a:p>
                      <a:pPr algn="r" rtl="1"/>
                      <a:endParaRPr lang="ar-A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u="sng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الحصة الدراسية</a:t>
                      </a:r>
                      <a:r>
                        <a:rPr lang="ar-AE" sz="2000" b="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 الهدف الرئيسي هو أن يتمكن الطالب من تقليم أظافره بمساعدة جزئية.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أهداف أخرى: أن يتعرف الطالب على مسكة مقص الأظافر بطريقة صحيحة وسليمة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 تشغيل الفيديو الخاص بالدرس.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 تنفيذ التمارين والأنشطة الصفية على كتاب الطالب وأوراق العمل.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 عرض كيفية تقليم الأظافر.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 يبتكر المدرس أنشطة وتمارين إضافية.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sng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النشاط الرياضي</a:t>
                      </a:r>
                      <a:r>
                        <a:rPr lang="en-GB" sz="2000" b="0" u="sng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ar-AE" sz="2000" b="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يقوم المعلم بعمل مجسم من الكرتون ويكون على شكل يد ويستخدم الطالب مقص الأظافر ويقوم بتقليم الظفر الأول يكافئ، ثم الثاني والثالث وهكذا.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sng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النشاط الفني:</a:t>
                      </a:r>
                      <a:r>
                        <a:rPr lang="ar-AE" sz="2000" b="0" u="non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ar-AE" sz="2000" b="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تلوين صورة اليد وتقليم الأظافر الطويلة باستخدام مقص الأظافر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sng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النشاط الموسيقى:</a:t>
                      </a:r>
                      <a:r>
                        <a:rPr lang="ar-AE" sz="2000" b="0" u="non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ar-AE" sz="2000" b="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أنشودة تقليم الأظافر.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https://www.youtube.com/watch?v=7gf1H58ytdc</a:t>
                      </a:r>
                      <a:r>
                        <a:rPr lang="ar-AE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ar-AE" sz="2000" b="0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 rtl="1"/>
                      <a:endParaRPr lang="ar-AE" sz="2000" b="0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en-GB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AE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 rtl="1"/>
                      <a:r>
                        <a:rPr lang="ar-AE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دليل للمعلم</a:t>
                      </a:r>
                      <a:r>
                        <a:rPr lang="en-GB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ar-AE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 rtl="1"/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884349"/>
                  </a:ext>
                </a:extLst>
              </a:tr>
            </a:tbl>
          </a:graphicData>
        </a:graphic>
      </p:graphicFrame>
      <p:pic>
        <p:nvPicPr>
          <p:cNvPr id="4098" name="Picture 2" descr="Painting icon image Royalty Free Vector Image - VectorStock">
            <a:extLst>
              <a:ext uri="{FF2B5EF4-FFF2-40B4-BE49-F238E27FC236}">
                <a16:creationId xmlns:a16="http://schemas.microsoft.com/office/drawing/2014/main" xmlns="" id="{5E60D7AF-0377-4FF8-A8B4-806F74460C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154" b="83718" l="9000" r="99000">
                        <a14:foregroundMark x1="41700" y1="25769" x2="41700" y2="25769"/>
                        <a14:foregroundMark x1="53700" y1="10385" x2="53700" y2="10385"/>
                        <a14:foregroundMark x1="95600" y1="53590" x2="95600" y2="53590"/>
                        <a14:foregroundMark x1="81600" y1="83846" x2="81600" y2="83846"/>
                        <a14:foregroundMark x1="99000" y1="55256" x2="99000" y2="55256"/>
                        <a14:foregroundMark x1="56300" y1="6154" x2="56300" y2="6154"/>
                        <a14:foregroundMark x1="29300" y1="41538" x2="29300" y2="41538"/>
                        <a14:foregroundMark x1="9000" y1="70256" x2="9000" y2="702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473" r="-54" b="11945"/>
          <a:stretch/>
        </p:blipFill>
        <p:spPr bwMode="auto">
          <a:xfrm rot="20484895">
            <a:off x="14624" y="3475861"/>
            <a:ext cx="2875190" cy="189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Vector Music Icon - Download Free Vectors, Clipart Graphics &amp; Vector Art">
            <a:extLst>
              <a:ext uri="{FF2B5EF4-FFF2-40B4-BE49-F238E27FC236}">
                <a16:creationId xmlns:a16="http://schemas.microsoft.com/office/drawing/2014/main" xmlns="" id="{69BF9820-297A-4CC8-BD37-D6AE2781A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87" y="4681100"/>
            <a:ext cx="909638" cy="9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Gamepad - Free gaming icons">
            <a:extLst>
              <a:ext uri="{FF2B5EF4-FFF2-40B4-BE49-F238E27FC236}">
                <a16:creationId xmlns:a16="http://schemas.microsoft.com/office/drawing/2014/main" xmlns="" id="{713E0438-162C-47EB-9DDA-6B926D5D6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778" b="89778" l="8889" r="89778">
                        <a14:foregroundMark x1="82667" y1="84000" x2="82667" y2="84000"/>
                        <a14:foregroundMark x1="85778" y1="80444" x2="85778" y2="80444"/>
                        <a14:foregroundMark x1="8889" y1="64889" x2="8889" y2="64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4898272"/>
            <a:ext cx="1384931" cy="138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utting Nail Cartoon Images, Stock Photos &amp; Vectors | Shutterstock">
            <a:extLst>
              <a:ext uri="{FF2B5EF4-FFF2-40B4-BE49-F238E27FC236}">
                <a16:creationId xmlns:a16="http://schemas.microsoft.com/office/drawing/2014/main" xmlns="" id="{0AA734BF-B49C-48E8-9F9A-A006034289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0" b="6309"/>
          <a:stretch/>
        </p:blipFill>
        <p:spPr bwMode="auto">
          <a:xfrm>
            <a:off x="2674079" y="4593032"/>
            <a:ext cx="988308" cy="152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33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xmlns="" id="{31A95E3D-C487-44FD-92A2-1860A9D5E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90889"/>
              </p:ext>
            </p:extLst>
          </p:nvPr>
        </p:nvGraphicFramePr>
        <p:xfrm>
          <a:off x="381000" y="462400"/>
          <a:ext cx="11315700" cy="568992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251468">
                  <a:extLst>
                    <a:ext uri="{9D8B030D-6E8A-4147-A177-3AD203B41FA5}">
                      <a16:colId xmlns:a16="http://schemas.microsoft.com/office/drawing/2014/main" xmlns="" val="3810897091"/>
                    </a:ext>
                  </a:extLst>
                </a:gridCol>
                <a:gridCol w="2064232">
                  <a:extLst>
                    <a:ext uri="{9D8B030D-6E8A-4147-A177-3AD203B41FA5}">
                      <a16:colId xmlns:a16="http://schemas.microsoft.com/office/drawing/2014/main" xmlns="" val="3082239015"/>
                    </a:ext>
                  </a:extLst>
                </a:gridCol>
              </a:tblGrid>
              <a:tr h="1117159">
                <a:tc>
                  <a:txBody>
                    <a:bodyPr/>
                    <a:lstStyle/>
                    <a:p>
                      <a:pPr algn="r" rtl="1"/>
                      <a:endParaRPr lang="ar-A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ar-AE" sz="20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تطلب الأسرة من الطالب بتقليم أظافر أحد أفراد العائلة.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ar-AE" sz="20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 توفر الأسر يد مصنوعة من الورق و يرسم عليها أظافر ويقوم الطالب يقص الأظافر باستخدام مقص الأظافر</a:t>
                      </a:r>
                    </a:p>
                    <a:p>
                      <a:pPr marL="0" indent="0" algn="r" rtl="1">
                        <a:buFont typeface="Courier New" panose="02070309020205020404" pitchFamily="49" charset="0"/>
                        <a:buNone/>
                      </a:pPr>
                      <a:endParaRPr lang="en-GB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AE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الواجبات المنزلية:</a:t>
                      </a:r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 rtl="1"/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884349"/>
                  </a:ext>
                </a:extLst>
              </a:tr>
              <a:tr h="1117159">
                <a:tc>
                  <a:txBody>
                    <a:bodyPr/>
                    <a:lstStyle/>
                    <a:p>
                      <a:pPr marL="0" indent="0" algn="r" rtl="1">
                        <a:buFont typeface="Courier New" panose="02070309020205020404" pitchFamily="49" charset="0"/>
                        <a:buNone/>
                      </a:pP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مجموعة تدريبات على </a:t>
                      </a:r>
                      <a:r>
                        <a:rPr lang="ar-AE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الآيباد</a:t>
                      </a: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تتضمن:</a:t>
                      </a:r>
                    </a:p>
                    <a:p>
                      <a:pPr marL="0" indent="0" algn="r" rtl="1">
                        <a:buFont typeface="Courier New" panose="02070309020205020404" pitchFamily="49" charset="0"/>
                        <a:buNone/>
                      </a:pP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 يضع المعلم مجموعة صور بها أظافر طويلة وأخرى بها أظافر قصيرة ونظيفة ويقوم الطالب باختيار الصور الصحيحة</a:t>
                      </a:r>
                    </a:p>
                    <a:p>
                      <a:pPr marL="0" indent="0" algn="r" rtl="1">
                        <a:buFont typeface="Courier New" panose="02070309020205020404" pitchFamily="49" charset="0"/>
                        <a:buNone/>
                      </a:pP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تلوين أظافر اليد النظيفة والقصرة </a:t>
                      </a:r>
                    </a:p>
                    <a:p>
                      <a:pPr marL="0" indent="0" algn="r" rtl="1">
                        <a:buFont typeface="Courier New" panose="02070309020205020404" pitchFamily="49" charset="0"/>
                        <a:buNone/>
                      </a:pP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الدخول على الرابط واللعب اونلاين (تقليم الأظافر) </a:t>
                      </a:r>
                    </a:p>
                    <a:p>
                      <a:pPr marL="0" indent="0" algn="r" rtl="1">
                        <a:buFont typeface="Courier New" panose="02070309020205020404" pitchFamily="49" charset="0"/>
                        <a:buNone/>
                      </a:pPr>
                      <a:r>
                        <a:rPr lang="en-GB" sz="20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https://www.kokonity.com/2018/02/Superhero-Manicure.html</a:t>
                      </a: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r" rtl="1">
                        <a:buFont typeface="Courier New" panose="02070309020205020404" pitchFamily="49" charset="0"/>
                        <a:buNone/>
                      </a:pPr>
                      <a:r>
                        <a:rPr lang="en-GB" sz="20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https://apps.apple.com/ae/app/beauty-girl-at-nail-salon/id1417929176</a:t>
                      </a:r>
                      <a:r>
                        <a:rPr lang="ar-AE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indent="0" algn="r" rtl="1">
                        <a:buFont typeface="Courier New" panose="02070309020205020404" pitchFamily="49" charset="0"/>
                        <a:buNone/>
                      </a:pPr>
                      <a:endParaRPr lang="en-GB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تمارين الكترونية</a:t>
                      </a:r>
                    </a:p>
                    <a:p>
                      <a:pPr algn="r" rtl="1"/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9879050"/>
                  </a:ext>
                </a:extLst>
              </a:tr>
              <a:tr h="1849441">
                <a:tc>
                  <a:txBody>
                    <a:bodyPr/>
                    <a:lstStyle/>
                    <a:p>
                      <a:pPr algn="r" rtl="1"/>
                      <a:r>
                        <a:rPr lang="ar-AE" sz="2000" b="1" baseline="0" dirty="0"/>
                        <a:t>متوسط: </a:t>
                      </a:r>
                      <a:r>
                        <a:rPr lang="ar-AE" sz="2000" baseline="0" dirty="0"/>
                        <a:t>تقليم الأظافر الخاصة به بمساعدة جزئية </a:t>
                      </a:r>
                      <a:r>
                        <a:rPr lang="ar-AE" sz="2000" b="1" baseline="0" dirty="0"/>
                        <a:t>جيد: </a:t>
                      </a:r>
                      <a:r>
                        <a:rPr lang="ar-AE" sz="2000" baseline="0" dirty="0"/>
                        <a:t>تقليم أظافر أحد أفراد العائل وبمساعدة جزئية </a:t>
                      </a:r>
                      <a:r>
                        <a:rPr lang="ar-AE" sz="2000" b="1" baseline="0" dirty="0"/>
                        <a:t>مرتفع: </a:t>
                      </a:r>
                      <a:r>
                        <a:rPr lang="ar-AE" sz="2000" baseline="0" dirty="0"/>
                        <a:t>تقليم الأظافر دون مساعدة جزئية</a:t>
                      </a:r>
                      <a:r>
                        <a:rPr lang="ar-AE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ar-AE" sz="2000" baseline="0" dirty="0"/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التقييم: </a:t>
                      </a:r>
                      <a:endParaRPr lang="en-GB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440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864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6" name="Rectangle 74">
            <a:extLst>
              <a:ext uri="{FF2B5EF4-FFF2-40B4-BE49-F238E27FC236}">
                <a16:creationId xmlns:a16="http://schemas.microsoft.com/office/drawing/2014/main" xmlns="" id="{2111B97A-2FB0-4625-8C2E-CDCB1AF683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7" name="Group 76">
            <a:extLst>
              <a:ext uri="{FF2B5EF4-FFF2-40B4-BE49-F238E27FC236}">
                <a16:creationId xmlns:a16="http://schemas.microsoft.com/office/drawing/2014/main" xmlns="" id="{B83D307E-DF68-43F8-97CE-0AAE950A71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5546E3D2-37BF-4528-9851-2B2F628234A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8" name="Rectangle 78">
              <a:extLst>
                <a:ext uri="{FF2B5EF4-FFF2-40B4-BE49-F238E27FC236}">
                  <a16:creationId xmlns:a16="http://schemas.microsoft.com/office/drawing/2014/main" xmlns="" id="{752A0C69-DC4E-4FC0-843C-BAA27B3A56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59" name="Rectangle 80">
            <a:extLst>
              <a:ext uri="{FF2B5EF4-FFF2-40B4-BE49-F238E27FC236}">
                <a16:creationId xmlns:a16="http://schemas.microsoft.com/office/drawing/2014/main" xmlns="" id="{8ED94938-268E-4C0A-A08A-B3980C78BA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A7FB0F-E1EB-4B11-BE88-508D1736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232" y="3801738"/>
            <a:ext cx="10071536" cy="9297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 err="1"/>
              <a:t>صور</a:t>
            </a:r>
            <a:r>
              <a:rPr lang="en-US" sz="5200" dirty="0"/>
              <a:t> </a:t>
            </a:r>
            <a:r>
              <a:rPr lang="en-US" sz="5200" dirty="0" err="1"/>
              <a:t>أظافر</a:t>
            </a:r>
            <a:r>
              <a:rPr lang="en-US" sz="5200" dirty="0"/>
              <a:t> </a:t>
            </a:r>
            <a:r>
              <a:rPr lang="en-US" sz="5200" dirty="0" err="1"/>
              <a:t>طويلة</a:t>
            </a:r>
            <a:endParaRPr lang="en-US" sz="5200" dirty="0"/>
          </a:p>
        </p:txBody>
      </p:sp>
      <p:pic>
        <p:nvPicPr>
          <p:cNvPr id="2050" name="Picture 2" descr="Halloween Nails Clipart | i2Clipart - Royalty Free Public Domain ...">
            <a:extLst>
              <a:ext uri="{FF2B5EF4-FFF2-40B4-BE49-F238E27FC236}">
                <a16:creationId xmlns:a16="http://schemas.microsoft.com/office/drawing/2014/main" xmlns="" id="{A7EBF21F-4EF9-42FC-892C-04F4EAF29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7357" y="772621"/>
            <a:ext cx="1447060" cy="2743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wo female hands with clenched fingers and long black nails in ...">
            <a:extLst>
              <a:ext uri="{FF2B5EF4-FFF2-40B4-BE49-F238E27FC236}">
                <a16:creationId xmlns:a16="http://schemas.microsoft.com/office/drawing/2014/main" xmlns="" id="{A0078376-4A5E-4B34-9342-A4AC3041E2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9" b="6733"/>
          <a:stretch/>
        </p:blipFill>
        <p:spPr bwMode="auto">
          <a:xfrm>
            <a:off x="4535572" y="772621"/>
            <a:ext cx="3136232" cy="2743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atural Long Nails Images, Stock Photos &amp; Vectors | Shutterstock">
            <a:extLst>
              <a:ext uri="{FF2B5EF4-FFF2-40B4-BE49-F238E27FC236}">
                <a16:creationId xmlns:a16="http://schemas.microsoft.com/office/drawing/2014/main" xmlns="" id="{DDFF9E1A-D7F9-4BA2-AE1C-6C4EBF2205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36"/>
          <a:stretch/>
        </p:blipFill>
        <p:spPr bwMode="auto">
          <a:xfrm>
            <a:off x="8069719" y="772621"/>
            <a:ext cx="3185319" cy="2743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75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0" name="Rectangle 74">
            <a:extLst>
              <a:ext uri="{FF2B5EF4-FFF2-40B4-BE49-F238E27FC236}">
                <a16:creationId xmlns:a16="http://schemas.microsoft.com/office/drawing/2014/main" xmlns="" id="{E3BF711F-F9A0-4EA4-B156-A79E9F3624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81" name="Group 76">
            <a:extLst>
              <a:ext uri="{FF2B5EF4-FFF2-40B4-BE49-F238E27FC236}">
                <a16:creationId xmlns:a16="http://schemas.microsoft.com/office/drawing/2014/main" xmlns="" id="{B83D307E-DF68-43F8-97CE-0AAE950A71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5546E3D2-37BF-4528-9851-2B2F628234A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2" name="Rectangle 78">
              <a:extLst>
                <a:ext uri="{FF2B5EF4-FFF2-40B4-BE49-F238E27FC236}">
                  <a16:creationId xmlns:a16="http://schemas.microsoft.com/office/drawing/2014/main" xmlns="" id="{752A0C69-DC4E-4FC0-843C-BAA27B3A56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83" name="Rectangle 80">
            <a:extLst>
              <a:ext uri="{FF2B5EF4-FFF2-40B4-BE49-F238E27FC236}">
                <a16:creationId xmlns:a16="http://schemas.microsoft.com/office/drawing/2014/main" xmlns="" id="{8ED94938-268E-4C0A-A08A-B3980C78BA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C9DA57-363A-4EC6-8C90-5371F66B1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232" y="3801738"/>
            <a:ext cx="10071536" cy="9297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صور أظافر قصيرة </a:t>
            </a:r>
          </a:p>
        </p:txBody>
      </p:sp>
      <p:pic>
        <p:nvPicPr>
          <p:cNvPr id="3078" name="Picture 6" descr="Healthy Nails Vector Stock Illustrations – 625 Healthy Nails ...">
            <a:extLst>
              <a:ext uri="{FF2B5EF4-FFF2-40B4-BE49-F238E27FC236}">
                <a16:creationId xmlns:a16="http://schemas.microsoft.com/office/drawing/2014/main" xmlns="" id="{205E90EA-FFC5-4669-A002-7AC1332893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9" b="2564"/>
          <a:stretch/>
        </p:blipFill>
        <p:spPr bwMode="auto">
          <a:xfrm>
            <a:off x="904492" y="772621"/>
            <a:ext cx="3292790" cy="26631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ut Nails Stock Illustrations – 436 Cut Nails Stock Illustrations ...">
            <a:extLst>
              <a:ext uri="{FF2B5EF4-FFF2-40B4-BE49-F238E27FC236}">
                <a16:creationId xmlns:a16="http://schemas.microsoft.com/office/drawing/2014/main" xmlns="" id="{2A953BBB-F38C-4FDB-9485-ADFD966314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0" b="12082"/>
          <a:stretch/>
        </p:blipFill>
        <p:spPr bwMode="auto">
          <a:xfrm>
            <a:off x="4457293" y="772621"/>
            <a:ext cx="3292790" cy="26631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ree Clipart Fingernails | Free Images at Clker.com - vector clip ...">
            <a:extLst>
              <a:ext uri="{FF2B5EF4-FFF2-40B4-BE49-F238E27FC236}">
                <a16:creationId xmlns:a16="http://schemas.microsoft.com/office/drawing/2014/main" xmlns="" id="{C81DD34C-1690-4E8F-97BE-F1BCD09666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" r="6682" b="-4"/>
          <a:stretch/>
        </p:blipFill>
        <p:spPr bwMode="auto">
          <a:xfrm>
            <a:off x="8015984" y="772621"/>
            <a:ext cx="3292790" cy="26631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66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Free Clipart Fingernails | Free Images at Clker.com - vector clip ...">
            <a:extLst>
              <a:ext uri="{FF2B5EF4-FFF2-40B4-BE49-F238E27FC236}">
                <a16:creationId xmlns:a16="http://schemas.microsoft.com/office/drawing/2014/main" xmlns="" id="{5CF24B24-E122-46C2-AB31-EB0A1380D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660" y="2552430"/>
            <a:ext cx="2857500" cy="2357120"/>
          </a:xfrm>
          <a:prstGeom prst="rect">
            <a:avLst/>
          </a:prstGeom>
          <a:ln w="31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C9DA57-363A-4EC6-8C90-5371F66B1435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r" rtl="1"/>
            <a:r>
              <a:rPr lang="ar-AE" dirty="0">
                <a:latin typeface="Calibri" panose="020F0502020204030204" pitchFamily="34" charset="0"/>
                <a:cs typeface="Calibri" panose="020F0502020204030204" pitchFamily="34" charset="0"/>
              </a:rPr>
              <a:t>أن يختار الطالب الأظافر القصيرة والنظيفة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6" descr="Two female hands with clenched fingers and long black nails in ...">
            <a:extLst>
              <a:ext uri="{FF2B5EF4-FFF2-40B4-BE49-F238E27FC236}">
                <a16:creationId xmlns:a16="http://schemas.microsoft.com/office/drawing/2014/main" xmlns="" id="{654BE776-1179-4F93-B1CA-186AA7E94C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9" b="6733"/>
          <a:stretch/>
        </p:blipFill>
        <p:spPr bwMode="auto">
          <a:xfrm>
            <a:off x="2369503" y="2342880"/>
            <a:ext cx="2963862" cy="2980446"/>
          </a:xfrm>
          <a:prstGeom prst="rect">
            <a:avLst/>
          </a:prstGeom>
          <a:ln w="31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Free Clipart Fingernails | Free Images at Clker.com - vector clip ...">
            <a:extLst>
              <a:ext uri="{FF2B5EF4-FFF2-40B4-BE49-F238E27FC236}">
                <a16:creationId xmlns:a16="http://schemas.microsoft.com/office/drawing/2014/main" xmlns="" id="{D4EC6F3C-110F-4BEA-88E5-0E501A7CB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660" y="2552430"/>
            <a:ext cx="2857500" cy="2357120"/>
          </a:xfrm>
          <a:prstGeom prst="rect">
            <a:avLst/>
          </a:prstGeom>
          <a:ln w="31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72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2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836E478-FF7F-4FA0-8956-54B742E0F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r" rtl="1"/>
            <a:r>
              <a:rPr lang="ar-AE" dirty="0">
                <a:latin typeface="Calibri" panose="020F0502020204030204" pitchFamily="34" charset="0"/>
                <a:cs typeface="Calibri" panose="020F0502020204030204" pitchFamily="34" charset="0"/>
              </a:rPr>
              <a:t>أن يختار الطالب الأظافر القصيرة والنظيفة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Halloween Nails Clipart | i2Clipart - Royalty Free Public Domain ...">
            <a:extLst>
              <a:ext uri="{FF2B5EF4-FFF2-40B4-BE49-F238E27FC236}">
                <a16:creationId xmlns:a16="http://schemas.microsoft.com/office/drawing/2014/main" xmlns="" id="{4C3B95ED-094A-44CE-A468-D2EBBA2E6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440" y="2072480"/>
            <a:ext cx="2112963" cy="3183572"/>
          </a:xfrm>
          <a:prstGeom prst="rect">
            <a:avLst/>
          </a:prstGeom>
          <a:ln w="31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ut Nails Stock Illustrations – 436 Cut Nails Stock Illustrations ...">
            <a:extLst>
              <a:ext uri="{FF2B5EF4-FFF2-40B4-BE49-F238E27FC236}">
                <a16:creationId xmlns:a16="http://schemas.microsoft.com/office/drawing/2014/main" xmlns="" id="{5CC9F119-A9E9-4163-ADD2-49188AA8F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679" y="2221705"/>
            <a:ext cx="2885121" cy="2885121"/>
          </a:xfrm>
          <a:prstGeom prst="rect">
            <a:avLst/>
          </a:prstGeom>
          <a:ln w="31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00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F4C989-07CA-49EC-8E39-DE889CDA4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rtl="1"/>
            <a:r>
              <a:rPr lang="ar-AE" sz="5400"/>
              <a:t>اللعب الالكتروني</a:t>
            </a:r>
            <a:endParaRPr lang="en-GB" sz="54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38938D-3EDF-4247-8BE8-F105CB248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rtl="1"/>
            <a:r>
              <a:rPr lang="ar-AE" sz="2400" baseline="0"/>
              <a:t>الموقع الالكتروني</a:t>
            </a:r>
            <a:endParaRPr lang="ar-AE" sz="2400" baseline="0">
              <a:hlinkClick r:id="rId2"/>
            </a:endParaRPr>
          </a:p>
          <a:p>
            <a:pPr marL="0" indent="0">
              <a:buNone/>
            </a:pPr>
            <a:r>
              <a:rPr lang="en-GB" sz="2400" baseline="0">
                <a:hlinkClick r:id="rId2"/>
              </a:rPr>
              <a:t>https://www.kokonity.com/2018/02/Superhero-Manicure.html</a:t>
            </a:r>
            <a:r>
              <a:rPr lang="ar-AE" sz="2400" baseline="0"/>
              <a:t> </a:t>
            </a:r>
          </a:p>
          <a:p>
            <a:pPr rtl="1"/>
            <a:endParaRPr lang="ar-AE" sz="2400"/>
          </a:p>
          <a:p>
            <a:pPr rtl="1"/>
            <a:r>
              <a:rPr lang="en-GB" sz="2400"/>
              <a:t>Ipad</a:t>
            </a:r>
          </a:p>
          <a:p>
            <a:pPr marL="0" indent="0">
              <a:buNone/>
            </a:pPr>
            <a:r>
              <a:rPr lang="en-GB" sz="2400">
                <a:hlinkClick r:id="rId3"/>
              </a:rPr>
              <a:t>https://apps.apple.com/ae/app/beauty-girl-at-nail-salon/id1417929176</a:t>
            </a:r>
            <a:r>
              <a:rPr lang="en-GB" sz="2400"/>
              <a:t> </a:t>
            </a:r>
          </a:p>
          <a:p>
            <a:pPr marL="0" indent="0" rtl="1">
              <a:buNone/>
            </a:pPr>
            <a:endParaRPr lang="en-GB" sz="2400"/>
          </a:p>
          <a:p>
            <a:pPr rtl="1"/>
            <a:endParaRPr lang="en-GB" sz="2400"/>
          </a:p>
          <a:p>
            <a:pPr rtl="1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198657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464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صور أظافر طويلة</vt:lpstr>
      <vt:lpstr>صور أظافر قصيرة </vt:lpstr>
      <vt:lpstr>أن يختار الطالب الأظافر القصيرة والنظيفة</vt:lpstr>
      <vt:lpstr>أن يختار الطالب الأظافر القصيرة والنظيفة</vt:lpstr>
      <vt:lpstr>اللعب الالكتروني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Aishah AL Thabahi</dc:creator>
  <cp:lastModifiedBy>Microsoft account</cp:lastModifiedBy>
  <cp:revision>4</cp:revision>
  <dcterms:created xsi:type="dcterms:W3CDTF">2020-08-05T22:07:10Z</dcterms:created>
  <dcterms:modified xsi:type="dcterms:W3CDTF">2020-08-19T19:00:13Z</dcterms:modified>
</cp:coreProperties>
</file>