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76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5F8SH-A6ri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GWTYHwS2Gr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195242"/>
              </p:ext>
            </p:extLst>
          </p:nvPr>
        </p:nvGraphicFramePr>
        <p:xfrm>
          <a:off x="142999" y="19650"/>
          <a:ext cx="9001002" cy="6997320"/>
        </p:xfrm>
        <a:graphic>
          <a:graphicData uri="http://schemas.openxmlformats.org/drawingml/2006/table">
            <a:tbl>
              <a:tblPr firstRow="1" bandRow="1"/>
              <a:tblGrid>
                <a:gridCol w="27313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12131">
                  <a:extLst>
                    <a:ext uri="{9D8B030D-6E8A-4147-A177-3AD203B41FA5}">
                      <a16:colId xmlns="" xmlns:a16="http://schemas.microsoft.com/office/drawing/2014/main" val="2032493190"/>
                    </a:ext>
                  </a:extLst>
                </a:gridCol>
                <a:gridCol w="1804438"/>
                <a:gridCol w="1669533">
                  <a:extLst>
                    <a:ext uri="{9D8B030D-6E8A-4147-A177-3AD203B41FA5}">
                      <a16:colId xmlns="" xmlns:a16="http://schemas.microsoft.com/office/drawing/2014/main" val="4078435238"/>
                    </a:ext>
                  </a:extLst>
                </a:gridCol>
                <a:gridCol w="68356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6980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المراجعة: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(شيخة السويدي +ابراهيم</a:t>
                      </a:r>
                      <a:r>
                        <a:rPr lang="ar-A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الزعبي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)</a:t>
                      </a:r>
                      <a:endParaRPr lang="en-US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الإعداد 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(عفرا</a:t>
                      </a:r>
                      <a:r>
                        <a:rPr lang="ar-A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ء </a:t>
                      </a:r>
                      <a:r>
                        <a:rPr lang="ar-AE" baseline="0" dirty="0" err="1" smtClean="0">
                          <a:latin typeface="Sakkal Majalla" pitchFamily="2" charset="-78"/>
                          <a:cs typeface="Sakkal Majalla" pitchFamily="2" charset="-78"/>
                        </a:rPr>
                        <a:t>الطنيجي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)</a:t>
                      </a:r>
                      <a:endParaRPr lang="en-US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رقم  الهدف :3035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استخدام برادات الماء بالطريقة الصحيحة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5521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الفئة العمرية: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7-8</a:t>
                      </a:r>
                      <a:r>
                        <a:rPr lang="ar-A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سنوات</a:t>
                      </a:r>
                      <a:endParaRPr lang="ar-AE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مستوى الشدة: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( </a:t>
                      </a: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شديد) 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فئة الإعاقة : </a:t>
                      </a:r>
                      <a:r>
                        <a:rPr lang="ar-AE" dirty="0" smtClean="0"/>
                        <a:t>( توحد)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بيانات الهدف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12628275"/>
                  </a:ext>
                </a:extLst>
              </a:tr>
              <a:tr h="5367399">
                <a:tc grid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rtl="1"/>
                      <a:r>
                        <a:rPr lang="ar-AE" sz="2000" b="1" dirty="0">
                          <a:latin typeface="Sakkal Majalla" pitchFamily="2" charset="-78"/>
                          <a:cs typeface="Sakkal Majalla" pitchFamily="2" charset="-78"/>
                        </a:rPr>
                        <a:t>درس </a:t>
                      </a:r>
                      <a:r>
                        <a:rPr lang="ar-AE" sz="2000" b="1" dirty="0" smtClean="0">
                          <a:latin typeface="Sakkal Majalla" pitchFamily="2" charset="-78"/>
                          <a:cs typeface="Sakkal Majalla" pitchFamily="2" charset="-78"/>
                        </a:rPr>
                        <a:t>:</a:t>
                      </a:r>
                      <a:r>
                        <a:rPr lang="ar-AE" sz="20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برادة المياه</a:t>
                      </a: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أرادت مريم شرب الماء ، فطلبت من والدتها مساعدتها في استخدام برادة </a:t>
                      </a:r>
                      <a:r>
                        <a:rPr lang="ar-AE" sz="2000" b="0" baseline="0" dirty="0" err="1" smtClean="0">
                          <a:latin typeface="Sakkal Majalla" pitchFamily="2" charset="-78"/>
                          <a:cs typeface="Sakkal Majalla" pitchFamily="2" charset="-78"/>
                        </a:rPr>
                        <a:t>المياة</a:t>
                      </a:r>
                      <a:endParaRPr lang="ar-AE" sz="2000" b="0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فقالت لها والدتها : هيا احضري الكوب وضعيه تحت مفتاح الماء ، ثم اضغطي على</a:t>
                      </a: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مفتاح الماء ، وانتظري حتى يمتلأ نصف الكوب بالماء ، ثم اشربيه 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شكرت مريم والدتها على مساعدتها لها ، واصبحت قادرة على </a:t>
                      </a:r>
                      <a:r>
                        <a:rPr lang="ar-AE" sz="2000" b="0" dirty="0" smtClean="0">
                          <a:latin typeface="Sakkal Majalla" pitchFamily="2" charset="-78"/>
                          <a:cs typeface="Sakkal Majalla" pitchFamily="2" charset="-78"/>
                        </a:rPr>
                        <a:t>استخدام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0" dirty="0" smtClean="0">
                          <a:latin typeface="Sakkal Majalla" pitchFamily="2" charset="-78"/>
                          <a:cs typeface="Sakkal Majalla" pitchFamily="2" charset="-78"/>
                        </a:rPr>
                        <a:t>برادات الماء بالطريقة الصحيحة </a:t>
                      </a:r>
                      <a:r>
                        <a:rPr lang="en-US" sz="2000" b="0" dirty="0" smtClean="0">
                          <a:latin typeface="Sakkal Majalla" pitchFamily="2" charset="-78"/>
                          <a:cs typeface="Sakkal Majalla" pitchFamily="2" charset="-78"/>
                        </a:rPr>
                        <a:t>.</a:t>
                      </a: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</a:p>
                    <a:p>
                      <a:pPr algn="r" rtl="1"/>
                      <a:r>
                        <a:rPr lang="ar-AE" sz="20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</a:p>
                    <a:p>
                      <a:pPr algn="r" rtl="1"/>
                      <a:endParaRPr lang="ar-AE" sz="2000" b="1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2000" b="1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2000" b="1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2000" b="1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dirty="0"/>
                        <a:t>كتاب</a:t>
                      </a:r>
                      <a:r>
                        <a:rPr lang="ar-AE" sz="1600" b="1" baseline="0" dirty="0"/>
                        <a:t> الطالب 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89" r="16059"/>
          <a:stretch/>
        </p:blipFill>
        <p:spPr bwMode="auto">
          <a:xfrm>
            <a:off x="2695034" y="4077072"/>
            <a:ext cx="87979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77072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5759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778254"/>
              </p:ext>
            </p:extLst>
          </p:nvPr>
        </p:nvGraphicFramePr>
        <p:xfrm>
          <a:off x="98237" y="116632"/>
          <a:ext cx="9036496" cy="6833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75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9219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استخدام برادات الماء بالطريقة الصحيحة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61348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/>
                        <a:t>انشطه</a:t>
                      </a:r>
                      <a:r>
                        <a:rPr lang="ar-SA" sz="1600" b="1" baseline="0" dirty="0"/>
                        <a:t> مهارية</a:t>
                      </a:r>
                      <a:endParaRPr lang="ar-AE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600" b="1" dirty="0"/>
                        <a:t>المكونات 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80419">
                <a:tc>
                  <a:txBody>
                    <a:bodyPr/>
                    <a:lstStyle/>
                    <a:p>
                      <a:pPr algn="r" rtl="1"/>
                      <a:endParaRPr lang="ar-AE" sz="1600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800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8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الأنشطة الصفية: </a:t>
                      </a:r>
                      <a:endParaRPr lang="en-US" sz="1800" b="1" u="sng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1-</a:t>
                      </a:r>
                      <a:r>
                        <a:rPr lang="ar-AE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نشاط أخذ الكوب من سلة الالعاب 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2-نشاط الضغط على الصلصال .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3- نشاط ملأ الكوب بالرمل . </a:t>
                      </a:r>
                    </a:p>
                    <a:p>
                      <a:pPr algn="r" rtl="1"/>
                      <a:endParaRPr lang="ar-SA" sz="1600" b="1" u="none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800" baseline="0" dirty="0"/>
                    </a:p>
                    <a:p>
                      <a:pPr algn="ctr" rtl="1"/>
                      <a:r>
                        <a:rPr lang="ar-AE" sz="2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طريقة استخدام براد المياه</a:t>
                      </a:r>
                    </a:p>
                    <a:p>
                      <a:pPr algn="ctr" rtl="1"/>
                      <a:r>
                        <a:rPr lang="ar-AE" sz="2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فيديو تعليمي </a:t>
                      </a:r>
                    </a:p>
                    <a:p>
                      <a:pPr algn="r" rtl="1"/>
                      <a:endParaRPr lang="ar-AE" sz="1600" baseline="0" dirty="0"/>
                    </a:p>
                    <a:p>
                      <a:pPr algn="ctr" rtl="1"/>
                      <a:r>
                        <a:rPr lang="en-US" sz="1600" dirty="0" smtClean="0">
                          <a:hlinkClick r:id="rId2"/>
                        </a:rPr>
                        <a:t>https://www.youtube.com/watch?v=5F8SH-A6riU</a:t>
                      </a:r>
                      <a:endParaRPr lang="ar-SA" sz="1600" b="1" u="none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baseline="0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91" y="2924944"/>
            <a:ext cx="877887" cy="214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8783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331154"/>
              </p:ext>
            </p:extLst>
          </p:nvPr>
        </p:nvGraphicFramePr>
        <p:xfrm>
          <a:off x="0" y="44624"/>
          <a:ext cx="9144000" cy="6806423"/>
        </p:xfrm>
        <a:graphic>
          <a:graphicData uri="http://schemas.openxmlformats.org/drawingml/2006/table">
            <a:tbl>
              <a:tblPr firstRow="1" bandRow="1"/>
              <a:tblGrid>
                <a:gridCol w="84604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35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02911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الحصة الدراسية:</a:t>
                      </a:r>
                      <a:r>
                        <a:rPr lang="ar-AE" sz="16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:  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 هو </a:t>
                      </a:r>
                      <a:r>
                        <a:rPr lang="ar-AE" sz="1400" dirty="0" smtClean="0"/>
                        <a:t> استخدام برادات الماء بالطريقة الصحيحة </a:t>
                      </a:r>
                      <a:r>
                        <a:rPr lang="en-US" sz="1400" dirty="0" smtClean="0"/>
                        <a:t>.</a:t>
                      </a:r>
                    </a:p>
                    <a:p>
                      <a:pPr algn="r" rtl="1"/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                         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أهداف أخرى: </a:t>
                      </a:r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 يعتمد الطالب على نفسه  .</a:t>
                      </a:r>
                    </a:p>
                    <a:p>
                      <a:pPr algn="r" rtl="1"/>
                      <a:r>
                        <a:rPr lang="ar-SA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1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تشغيل الفيديو الخاص بالدرس.</a:t>
                      </a:r>
                    </a:p>
                    <a:p>
                      <a:pPr algn="r" rtl="1"/>
                      <a:r>
                        <a:rPr lang="ar-SA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2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تنفيذ التمارين والأنشطة الصفية على كتاب الطالب وأوراق العمل.</a:t>
                      </a:r>
                    </a:p>
                    <a:p>
                      <a:pPr algn="r" rtl="1"/>
                      <a:r>
                        <a:rPr lang="ar-SA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3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عرض </a:t>
                      </a:r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أنشودة عن الدرس.</a:t>
                      </a:r>
                      <a:endParaRPr lang="ar-AE" sz="1400" b="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SA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4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يبتكر المدرس أنشطة وتمارين إضافية.</a:t>
                      </a:r>
                      <a:endParaRPr lang="ar-SA" sz="1400" b="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="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النشاط </a:t>
                      </a:r>
                      <a:r>
                        <a:rPr lang="ar-AE" sz="16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الرياضي</a:t>
                      </a:r>
                      <a:r>
                        <a:rPr lang="ar-AE" sz="16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يقوم المعلم بوضع مسابقة ويكون فيها طالبين واقفين ضد بعض ، ويقوم طالب  الث بإيصال كوب فيه ماء من الطالب الاول الى الطالب الثاني.</a:t>
                      </a:r>
                    </a:p>
                    <a:p>
                      <a:pPr algn="r" rtl="1"/>
                      <a:r>
                        <a:rPr lang="ar-AE" sz="16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النشاط </a:t>
                      </a:r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الفني</a:t>
                      </a:r>
                      <a:r>
                        <a:rPr lang="ar-AE" sz="14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تمثيل مسرحية الدمى للطلاب ، وفيه تقوم الدمى بشرح عملي لطريقة استخدام برادة الماء بشكل صحيح ، ثم تطلب الدمى من الطلاب فعل نفس الامر . </a:t>
                      </a:r>
                    </a:p>
                    <a:p>
                      <a:pPr algn="r" rtl="1"/>
                      <a:r>
                        <a:rPr lang="ar-AE" sz="16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النشاط </a:t>
                      </a:r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الموسيقى</a:t>
                      </a:r>
                      <a:r>
                        <a:rPr lang="ar-AE" sz="14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أنشودة </a:t>
                      </a:r>
                      <a:r>
                        <a:rPr lang="ar-AE" sz="140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عن الماء </a:t>
                      </a:r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.</a:t>
                      </a:r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ar-AE" sz="1600" b="1" baseline="0" dirty="0"/>
                    </a:p>
                    <a:p>
                      <a:pPr algn="ctr" rtl="1"/>
                      <a:r>
                        <a:rPr lang="ar-AE" sz="1600" b="1" baseline="0" dirty="0"/>
                        <a:t>دليل للمعلم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938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يطلب احد افراد الاسرة من الطالب شرب الماء باستخدام برادة الماء .</a:t>
                      </a:r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/>
                        <a:t>الواجب المنزلي </a:t>
                      </a:r>
                      <a:endParaRPr lang="en-US" sz="14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78143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rtl="1"/>
                      <a:r>
                        <a:rPr lang="ar-AE" sz="1400" baseline="0" dirty="0">
                          <a:latin typeface="Sakkal Majalla" pitchFamily="2" charset="-78"/>
                          <a:cs typeface="Sakkal Majalla" pitchFamily="2" charset="-78"/>
                        </a:rPr>
                        <a:t>مجموعة تدريبات على الايباد تتضمن:</a:t>
                      </a:r>
                    </a:p>
                    <a:p>
                      <a:pPr algn="r" rtl="1"/>
                      <a:r>
                        <a:rPr lang="ar-SA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1</a:t>
                      </a:r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- لعبى ترتيب الخطوات . </a:t>
                      </a:r>
                      <a:endParaRPr lang="ar-SA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SA" sz="1400" baseline="0" dirty="0">
                          <a:latin typeface="Sakkal Majalla" pitchFamily="2" charset="-78"/>
                          <a:cs typeface="Sakkal Majalla" pitchFamily="2" charset="-78"/>
                        </a:rPr>
                        <a:t>2- تلوين </a:t>
                      </a:r>
                      <a:r>
                        <a:rPr lang="ar-SA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صوره.</a:t>
                      </a:r>
                      <a:endParaRPr lang="ar-AE" sz="1400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SA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/>
                        <a:t>تمارين الكترونية</a:t>
                      </a:r>
                      <a:endParaRPr 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8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u="none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متوسط</a:t>
                      </a:r>
                      <a:r>
                        <a:rPr lang="ar-AE" sz="14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ان يعرف الطالب شكل برادات </a:t>
                      </a:r>
                      <a:r>
                        <a:rPr lang="ar-AE" sz="1400" b="0" baseline="0" dirty="0" err="1" smtClean="0">
                          <a:latin typeface="Sakkal Majalla" pitchFamily="2" charset="-78"/>
                          <a:cs typeface="Sakkal Majalla" pitchFamily="2" charset="-78"/>
                        </a:rPr>
                        <a:t>المياة</a:t>
                      </a:r>
                      <a:r>
                        <a:rPr lang="ar-AE" sz="14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ar-AE" sz="1400" b="1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جيد</a:t>
                      </a:r>
                      <a:r>
                        <a:rPr lang="ar-AE" sz="1400" b="1" baseline="0" dirty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SA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</a:t>
                      </a:r>
                      <a:r>
                        <a:rPr lang="ar-AE" sz="14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 يستطيع الطالب اخذ كوب من أجل ان يملأه بالماء ولكن لا يملأه </a:t>
                      </a:r>
                      <a:r>
                        <a:rPr lang="ar-AE" sz="14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. </a:t>
                      </a:r>
                      <a:r>
                        <a:rPr lang="ar-AE" sz="1400" b="1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مرتفع</a:t>
                      </a:r>
                      <a:r>
                        <a:rPr lang="ar-AE" sz="14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 يستخدم الطالب </a:t>
                      </a:r>
                      <a:r>
                        <a:rPr lang="ar-AE" sz="1400" dirty="0" smtClean="0"/>
                        <a:t>برادات الماء بالطريقة الصحيحة </a:t>
                      </a:r>
                      <a:r>
                        <a:rPr lang="en-US" sz="1400" dirty="0" smtClean="0"/>
                        <a:t>.</a:t>
                      </a:r>
                    </a:p>
                    <a:p>
                      <a:pPr algn="r" rtl="1"/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/>
                        <a:t>التقييم</a:t>
                      </a:r>
                      <a:endParaRPr lang="en-US" sz="16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05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>
                <a:latin typeface="Sakkal Majalla" pitchFamily="2" charset="-78"/>
                <a:cs typeface="Sakkal Majalla" pitchFamily="2" charset="-78"/>
              </a:rPr>
              <a:t>الأنشطة الصفية :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ar-AE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1</a:t>
            </a:r>
            <a:r>
              <a:rPr lang="ar-SA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-</a:t>
            </a:r>
            <a:r>
              <a:rPr lang="ar-AE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نشاط أخذ الكوب من سلة الالعاب </a:t>
            </a:r>
            <a:r>
              <a:rPr lang="ar-AE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ar-AE" sz="2400" b="1" dirty="0" smtClean="0">
                <a:latin typeface="Sakkal Majalla" pitchFamily="2" charset="-78"/>
                <a:cs typeface="Sakkal Majalla" pitchFamily="2" charset="-78"/>
              </a:rPr>
              <a:t>تقوم المعلمة بوضع سلة ألعاب وفيها اكواب بلاستيكية وتطلب المعلمة من الطالب استخراج الكوب من السلة </a:t>
            </a:r>
            <a:r>
              <a:rPr lang="ar-AE" b="1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ar-AE" b="1" dirty="0">
              <a:latin typeface="Sakkal Majalla" pitchFamily="2" charset="-78"/>
              <a:cs typeface="Sakkal Majalla" pitchFamily="2" charset="-78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ar-AE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2-نشاط الضغط على الصلصال . </a:t>
            </a:r>
            <a:endParaRPr lang="ar-AE" b="1" dirty="0" smtClean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ar-AE" sz="2000" b="1" dirty="0" smtClean="0">
                <a:latin typeface="Sakkal Majalla" pitchFamily="2" charset="-78"/>
                <a:cs typeface="Sakkal Majalla" pitchFamily="2" charset="-78"/>
              </a:rPr>
              <a:t>يقوم الطالب بتشكيل كرة بالصلصال ، ثم يقوم بالضغط </a:t>
            </a:r>
            <a:r>
              <a:rPr lang="ar-AE" sz="2000" b="1" dirty="0" err="1" smtClean="0">
                <a:latin typeface="Sakkal Majalla" pitchFamily="2" charset="-78"/>
                <a:cs typeface="Sakkal Majalla" pitchFamily="2" charset="-78"/>
              </a:rPr>
              <a:t>باصبعه</a:t>
            </a:r>
            <a:r>
              <a:rPr lang="ar-AE" sz="2000" b="1" dirty="0" smtClean="0">
                <a:latin typeface="Sakkal Majalla" pitchFamily="2" charset="-78"/>
                <a:cs typeface="Sakkal Majalla" pitchFamily="2" charset="-78"/>
              </a:rPr>
              <a:t> من أجل ان يتعلم كيفية الضغط على مفتاح الماء .</a:t>
            </a:r>
            <a:endParaRPr lang="ar-AE" sz="2000" b="1" dirty="0">
              <a:latin typeface="Sakkal Majalla" pitchFamily="2" charset="-78"/>
              <a:cs typeface="Sakkal Majalla" pitchFamily="2" charset="-78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ar-AE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3- نشاط ملأ الكوب بالرمل . </a:t>
            </a:r>
            <a:endParaRPr lang="ar-AE" b="1" dirty="0" smtClean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ar-AE" sz="2000" b="1" dirty="0" smtClean="0">
                <a:latin typeface="Sakkal Majalla" pitchFamily="2" charset="-78"/>
                <a:cs typeface="Sakkal Majalla" pitchFamily="2" charset="-78"/>
              </a:rPr>
              <a:t>تقوم المعلمة بوضع رمل أو اي شيء اخر ، ويقوم الطالب بمحاولة ملأ الكوب .</a:t>
            </a:r>
            <a:endParaRPr lang="ar-AE" sz="2000" b="1" dirty="0">
              <a:latin typeface="Sakkal Majalla" pitchFamily="2" charset="-78"/>
              <a:cs typeface="Sakkal Majalla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293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AE" sz="2800" dirty="0" smtClean="0">
                <a:latin typeface="Sakkal Majalla" pitchFamily="2" charset="-78"/>
                <a:cs typeface="Sakkal Majalla" pitchFamily="2" charset="-78"/>
              </a:rPr>
              <a:t>أنشودة عن الماء </a:t>
            </a:r>
          </a:p>
          <a:p>
            <a:pPr marL="0" indent="0" algn="ctr">
              <a:buNone/>
            </a:pPr>
            <a:r>
              <a:rPr lang="en-US" sz="2800" dirty="0">
                <a:latin typeface="Sakkal Majalla" pitchFamily="2" charset="-78"/>
                <a:cs typeface="Sakkal Majalla" pitchFamily="2" charset="-78"/>
                <a:hlinkClick r:id="rId2"/>
              </a:rPr>
              <a:t>https://www.youtube.com/watch?v=GWTYHwS2Gr4</a:t>
            </a: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077072"/>
            <a:ext cx="3028950" cy="15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7836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/>
              <a:t>رتب الخطوات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457450"/>
            <a:ext cx="214312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52712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94" y="2747963"/>
            <a:ext cx="29527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971600" y="5229200"/>
            <a:ext cx="1656184" cy="10801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067944" y="5193138"/>
            <a:ext cx="1656184" cy="10801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76256" y="5193138"/>
            <a:ext cx="1656184" cy="10801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19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/>
              <a:t>لون الصورة: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36564"/>
            <a:ext cx="3024336" cy="4053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009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/>
              <a:t>لون الصورة: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24781"/>
            <a:ext cx="2474072" cy="422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68583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428</Words>
  <Application>Microsoft Office PowerPoint</Application>
  <PresentationFormat>On-screen Show (4:3)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Sakkal Majalla</vt:lpstr>
      <vt:lpstr>Times New Roman</vt:lpstr>
      <vt:lpstr>سمة Office</vt:lpstr>
      <vt:lpstr>PowerPoint Presentation</vt:lpstr>
      <vt:lpstr>PowerPoint Presentation</vt:lpstr>
      <vt:lpstr>PowerPoint Presentation</vt:lpstr>
      <vt:lpstr>الأنشطة الصفية :</vt:lpstr>
      <vt:lpstr>PowerPoint Presentation</vt:lpstr>
      <vt:lpstr>رتب الخطوات </vt:lpstr>
      <vt:lpstr>لون الصورة:</vt:lpstr>
      <vt:lpstr>لون الصورة: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Microsoft account</cp:lastModifiedBy>
  <cp:revision>8</cp:revision>
  <dcterms:created xsi:type="dcterms:W3CDTF">2020-08-01T10:53:46Z</dcterms:created>
  <dcterms:modified xsi:type="dcterms:W3CDTF">2020-08-18T17:58:47Z</dcterms:modified>
</cp:coreProperties>
</file>