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70" r:id="rId5"/>
    <p:sldId id="272" r:id="rId6"/>
    <p:sldId id="274" r:id="rId7"/>
    <p:sldId id="271" r:id="rId8"/>
    <p:sldId id="258" r:id="rId9"/>
    <p:sldId id="275" r:id="rId10"/>
    <p:sldId id="27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32EEBB-B021-4DBA-AABE-636AB428DB99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B018A0-CE7B-4971-8982-DF01BF1D7A2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342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385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969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00C8F7-8467-3041-A730-392BF4A7A9E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591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49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48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377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37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73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125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938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13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694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6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495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2E0DA-B9D8-4720-88A7-3D08CF8A86C6}" type="datetimeFigureOut">
              <a:rPr lang="en-GB" smtClean="0"/>
              <a:pPr/>
              <a:t>18/08/2020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7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FT2Yc9grUM&amp;list=PLzy1L3rE5k7HLAtNCKYQ0e3kWlOumgXj1&amp;index=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hyperlink" Target="https://www.youtube.com/watch?v=Jng_mAB2YQ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7z_ycrg2Us&#1575;&#1604;&#1602;&#1608;&#1575;&#1593;&#1583;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s://www.youtube.com/watch?v=Jng_mAB2YQk" TargetMode="External"/><Relationship Id="rId4" Type="http://schemas.openxmlformats.org/officeDocument/2006/relationships/hyperlink" Target="https://www.youtube.com/watch?v=06C5VrM_V5g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jl3rBIvs_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223750"/>
              </p:ext>
            </p:extLst>
          </p:nvPr>
        </p:nvGraphicFramePr>
        <p:xfrm>
          <a:off x="186812" y="348172"/>
          <a:ext cx="11545642" cy="643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24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00728">
                  <a:extLst>
                    <a:ext uri="{9D8B030D-6E8A-4147-A177-3AD203B41FA5}">
                      <a16:colId xmlns:a16="http://schemas.microsoft.com/office/drawing/2014/main" xmlns="" val="2032493190"/>
                    </a:ext>
                  </a:extLst>
                </a:gridCol>
                <a:gridCol w="2307289"/>
                <a:gridCol w="2307289">
                  <a:extLst>
                    <a:ext uri="{9D8B030D-6E8A-4147-A177-3AD203B41FA5}">
                      <a16:colId xmlns:a16="http://schemas.microsoft.com/office/drawing/2014/main" xmlns="" val="4078435238"/>
                    </a:ext>
                  </a:extLst>
                </a:gridCol>
                <a:gridCol w="7378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430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المراجعة: </a:t>
                      </a:r>
                      <a:r>
                        <a:rPr lang="ar-AE" dirty="0" smtClean="0"/>
                        <a:t>(شيخة </a:t>
                      </a:r>
                      <a:r>
                        <a:rPr lang="ar-AE" dirty="0" smtClean="0"/>
                        <a:t>السويدي + ابراهيم الزعبي)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الإعداد : </a:t>
                      </a:r>
                      <a:r>
                        <a:rPr lang="ar-BH" dirty="0" smtClean="0"/>
                        <a:t>شرحبيل موسى الزهراوي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 smtClean="0"/>
                        <a:t>رقم</a:t>
                      </a:r>
                      <a:r>
                        <a:rPr lang="ar-AE" baseline="0" dirty="0" smtClean="0"/>
                        <a:t>  الهدف :3037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dirty="0" smtClean="0"/>
                        <a:t>الإلتزام  بارشادات الامن و السلامة في الاماكن العامة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4307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الفئة العمرية: </a:t>
                      </a:r>
                      <a:r>
                        <a:rPr lang="ar-BH" dirty="0" smtClean="0"/>
                        <a:t>8- 9 سنوات</a:t>
                      </a:r>
                      <a:endParaRPr lang="ar-AE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مستوى الشدة: </a:t>
                      </a:r>
                      <a:r>
                        <a:rPr lang="ar-AE" dirty="0" smtClean="0"/>
                        <a:t>متوسط</a:t>
                      </a:r>
                      <a:endParaRPr lang="ar-A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dirty="0"/>
                        <a:t>فئة الإعاقة : </a:t>
                      </a:r>
                      <a:r>
                        <a:rPr lang="ar-AE" dirty="0" smtClean="0"/>
                        <a:t>توحد</a:t>
                      </a:r>
                      <a:r>
                        <a:rPr lang="ar-AE" dirty="0"/>
                        <a:t>، 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بيانات 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812628275"/>
                  </a:ext>
                </a:extLst>
              </a:tr>
              <a:tr h="5078760">
                <a:tc gridSpan="4">
                  <a:txBody>
                    <a:bodyPr/>
                    <a:lstStyle/>
                    <a:p>
                      <a:pPr algn="r" rtl="1"/>
                      <a:r>
                        <a:rPr lang="ar-AE" sz="2000" b="1" dirty="0"/>
                        <a:t>درس </a:t>
                      </a:r>
                      <a:r>
                        <a:rPr lang="ar-AE" sz="2000" b="1" dirty="0" smtClean="0"/>
                        <a:t>:</a:t>
                      </a:r>
                      <a:r>
                        <a:rPr lang="ar-BH" sz="2000" b="1" baseline="0" dirty="0" smtClean="0"/>
                        <a:t> الامن والسلامة</a:t>
                      </a:r>
                    </a:p>
                    <a:p>
                      <a:pPr algn="r" rtl="1"/>
                      <a:r>
                        <a:rPr lang="ar-BH" sz="16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رن جرس الإنذار في المدرسة ، ففزع الطلاب وبدأوا يركضون في كل مكان ، فقال لهم حمد : يا زملائي</a:t>
                      </a:r>
                    </a:p>
                    <a:p>
                      <a:pPr algn="r" rtl="1"/>
                      <a:r>
                        <a:rPr lang="ar-BH" sz="16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علينا ان لا نصاب بالذعر ولكن علينا ان نطبق الإخلاء الآمن كما علمنا الدفاع المدني عندما قمنا بعملية </a:t>
                      </a:r>
                    </a:p>
                    <a:p>
                      <a:pPr algn="r" rtl="1"/>
                      <a:r>
                        <a:rPr lang="ar-BH" sz="16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الإخلاء الوهمي ، عليكم ان تستمعو الي وتنفذوا ما أطلبه منكم بهدوء :أولا فلنقف في طابور ثم نمشي الى </a:t>
                      </a:r>
                    </a:p>
                    <a:p>
                      <a:pPr algn="r" rtl="1"/>
                      <a:r>
                        <a:rPr lang="ar-BH" sz="16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مخرج الطوارئ في المدرسة كما يجب علينا ان نخفض رؤوسنا اثناء المشيحتى نصل الى النقطة الآمنة </a:t>
                      </a:r>
                    </a:p>
                    <a:p>
                      <a:pPr algn="r" rtl="1"/>
                      <a:r>
                        <a:rPr lang="ar-BH" sz="16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ففعل الأولاد ما طلبه حمد ووصلوا الى النقطة الىمنة بسلام وهناك قال المعلم لحمد :</a:t>
                      </a:r>
                    </a:p>
                    <a:p>
                      <a:pPr algn="r" rtl="1"/>
                      <a:r>
                        <a:rPr lang="ar-BH" sz="16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كم انا فخور بك يا بني </a:t>
                      </a:r>
                    </a:p>
                    <a:p>
                      <a:pPr algn="r" rtl="1"/>
                      <a:r>
                        <a:rPr lang="ar-BH" sz="1600" b="1" u="non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فيديو يعرض حالات متنوعة للإلتزام بإرشادات الأمن والسلامة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hlinkClick r:id="rId3"/>
                        </a:rPr>
                        <a:t>https://www.youtube.com/watch?v=TFT2Yc9grUM&amp;list=PLzy1L3rE5k7HLAtNCKYQ0e3kWlOumgXj1&amp;index=7</a:t>
                      </a:r>
                      <a:endParaRPr lang="en-US" sz="2000" b="1" cap="none" spc="0" dirty="0" smtClean="0">
                        <a:ln w="11430"/>
                        <a:gradFill>
                          <a:gsLst>
                            <a:gs pos="0">
                              <a:schemeClr val="accent2">
                                <a:tint val="70000"/>
                                <a:satMod val="245000"/>
                              </a:schemeClr>
                            </a:gs>
                            <a:gs pos="75000">
                              <a:schemeClr val="accent2">
                                <a:tint val="90000"/>
                                <a:shade val="60000"/>
                                <a:satMod val="240000"/>
                              </a:schemeClr>
                            </a:gs>
                            <a:gs pos="100000">
                              <a:schemeClr val="accent2">
                                <a:tint val="100000"/>
                                <a:shade val="50000"/>
                                <a:satMod val="240000"/>
                              </a:scheme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</a:endParaRPr>
                    </a:p>
                    <a:p>
                      <a:pPr algn="r" rtl="1"/>
                      <a:endParaRPr lang="ar-BH" sz="1600" baseline="0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u="sng" baseline="0" dirty="0" smtClean="0"/>
                        <a:t>الأنشطة الصفية: </a:t>
                      </a:r>
                      <a:endParaRPr lang="en-US" sz="1600" b="1" u="sng" baseline="0" dirty="0" smtClean="0"/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r" rtl="1"/>
                      <a:endParaRPr lang="ar-SA" sz="1600" b="1" u="none" baseline="0" dirty="0" smtClean="0"/>
                    </a:p>
                    <a:p>
                      <a:pPr algn="r" rtl="1"/>
                      <a:r>
                        <a:rPr lang="ar-BH" sz="1600" b="1" u="none" baseline="0" dirty="0" smtClean="0"/>
                        <a:t>1</a:t>
                      </a:r>
                      <a:r>
                        <a:rPr lang="ar-SA" sz="1600" b="1" u="none" baseline="0" dirty="0" smtClean="0"/>
                        <a:t>-</a:t>
                      </a:r>
                      <a:r>
                        <a:rPr lang="ar-BH" sz="1600" b="1" u="none" baseline="0" dirty="0" smtClean="0"/>
                        <a:t> نشاط تعليمي في الغرفة الصفية بأن يقوم الطلاب بعلمية الإخلاء الوهمي </a:t>
                      </a:r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r" rtl="1"/>
                      <a:r>
                        <a:rPr lang="ar-BH" sz="1600" b="1" u="none" baseline="0" dirty="0" smtClean="0"/>
                        <a:t>2- ضع دائرة حول إشارات الخطر من بين الصور</a:t>
                      </a:r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r" rtl="1"/>
                      <a:r>
                        <a:rPr lang="ar-BH" sz="1600" baseline="0" dirty="0" smtClean="0"/>
                        <a:t>3- رتب خطوات الإخلاء الآمن من خلال الصور </a:t>
                      </a:r>
                    </a:p>
                    <a:p>
                      <a:pPr algn="r" rtl="1"/>
                      <a:r>
                        <a:rPr lang="en-US" sz="1600" dirty="0" smtClean="0">
                          <a:hlinkClick r:id="rId4"/>
                        </a:rPr>
                        <a:t>https://www.youtube.com/watch?v=Jng_mAB2YQk</a:t>
                      </a:r>
                      <a:r>
                        <a:rPr lang="ar-BH" sz="1600" dirty="0" smtClean="0"/>
                        <a:t> استخدام الحافلة</a:t>
                      </a:r>
                      <a:endParaRPr lang="ar-AE" sz="1600" baseline="0" dirty="0" smtClean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dirty="0"/>
                        <a:t>كتاب</a:t>
                      </a:r>
                      <a:r>
                        <a:rPr lang="ar-AE" sz="1600" b="1" baseline="0" dirty="0"/>
                        <a:t> الطالب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1026" name="Picture 2" descr="C:\Users\sheeho\Downloads\unname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9152" y="1669866"/>
            <a:ext cx="3615396" cy="49700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62135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257590"/>
              </p:ext>
            </p:extLst>
          </p:nvPr>
        </p:nvGraphicFramePr>
        <p:xfrm>
          <a:off x="136478" y="658096"/>
          <a:ext cx="11621933" cy="56420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937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28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027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dirty="0" smtClean="0"/>
                        <a:t>الإلتزام  بارشادات الامن و السلامة في الاماكن العامة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b="1" dirty="0"/>
                        <a:t>الهدف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0274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dirty="0"/>
                        <a:t>انشطه</a:t>
                      </a:r>
                      <a:r>
                        <a:rPr lang="ar-SA" sz="1600" b="1" baseline="0" dirty="0"/>
                        <a:t> مهارية</a:t>
                      </a:r>
                      <a:endParaRPr lang="ar-AE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المكونات </a:t>
                      </a:r>
                      <a:endParaRPr lang="en-US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01487">
                <a:tc>
                  <a:txBody>
                    <a:bodyPr/>
                    <a:lstStyle/>
                    <a:p>
                      <a:pPr algn="r" rtl="1"/>
                      <a:r>
                        <a:rPr lang="ar-SA" sz="1600" b="1" u="sng" baseline="0" dirty="0"/>
                        <a:t>الانشطه الصفية </a:t>
                      </a:r>
                      <a:endParaRPr lang="ar-AE" sz="1600" b="1" u="sng" baseline="0" dirty="0"/>
                    </a:p>
                    <a:p>
                      <a:pPr algn="r" rtl="1"/>
                      <a:endParaRPr lang="ar-SA" sz="1600" baseline="0" dirty="0"/>
                    </a:p>
                    <a:p>
                      <a:pPr algn="r" rtl="1"/>
                      <a:r>
                        <a:rPr lang="ar-SA" sz="1600" baseline="0" dirty="0"/>
                        <a:t>3- </a:t>
                      </a:r>
                      <a:r>
                        <a:rPr lang="ar-BH" sz="1600" baseline="0" dirty="0" smtClean="0"/>
                        <a:t>عرض فيديو لتطبيق قواعد استخدام الحافلة المدرسية</a:t>
                      </a:r>
                    </a:p>
                    <a:p>
                      <a:pPr algn="r" rtl="1"/>
                      <a:r>
                        <a:rPr lang="ar-BH" sz="1600" baseline="0" dirty="0" smtClean="0"/>
                        <a:t>2- تطبيق عملي لخطوات الصعود الى الحافلة والنزول منها</a:t>
                      </a:r>
                      <a:endParaRPr lang="ar-SA" sz="1600" baseline="0" dirty="0"/>
                    </a:p>
                    <a:p>
                      <a:pPr algn="r" rtl="1"/>
                      <a:endParaRPr lang="ar-SA" sz="1600" b="1" u="none" baseline="0" dirty="0"/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r" rtl="1"/>
                      <a:r>
                        <a:rPr lang="ar-BH" sz="1600" b="1" u="none" baseline="0" dirty="0" smtClean="0"/>
                        <a:t>فيديوهات متنوعع للامن والسلامة في استخدام الحافلة</a:t>
                      </a:r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600" baseline="0" dirty="0" smtClean="0"/>
                        <a:t>القواعد </a:t>
                      </a:r>
                      <a:r>
                        <a:rPr lang="ar-BH" sz="1600" dirty="0" smtClean="0"/>
                        <a:t>الذهبية لإستخدام الحافلة</a:t>
                      </a:r>
                      <a:endParaRPr lang="ar-BH" sz="1600" b="1" u="none" baseline="0" dirty="0" smtClean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3"/>
                        </a:rPr>
                        <a:t>https://www.youtube.com/watch?v=L7z_ycrg2Us</a:t>
                      </a:r>
                      <a:endParaRPr lang="ar-BH" sz="1600" b="1" u="none" baseline="0" dirty="0" smtClean="0"/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r" rtl="1"/>
                      <a:r>
                        <a:rPr lang="ar-BH" sz="1600" dirty="0" smtClean="0"/>
                        <a:t>كيف تفعل إذا انحجزت بالباص</a:t>
                      </a:r>
                      <a:endParaRPr lang="ar-BH" sz="1600" b="1" u="none" baseline="0" dirty="0" smtClean="0"/>
                    </a:p>
                    <a:p>
                      <a:pPr algn="r" rtl="1"/>
                      <a:r>
                        <a:rPr lang="en-US" sz="1600" dirty="0" smtClean="0">
                          <a:hlinkClick r:id="rId4"/>
                        </a:rPr>
                        <a:t>https://www.youtube.com/watch?v=06C5VrM_V5g</a:t>
                      </a:r>
                      <a:endParaRPr lang="en-US" sz="1600" dirty="0" smtClean="0"/>
                    </a:p>
                    <a:p>
                      <a:pPr algn="r" rtl="1"/>
                      <a:endParaRPr lang="ar-BH" sz="1600" b="1" u="none" baseline="0" dirty="0" smtClean="0"/>
                    </a:p>
                    <a:p>
                      <a:pPr algn="r" rtl="1"/>
                      <a:r>
                        <a:rPr lang="ar-BH" sz="1600" dirty="0" smtClean="0"/>
                        <a:t>استخدام الحافلة</a:t>
                      </a:r>
                      <a:endParaRPr lang="ar-SA" sz="1600" b="1" u="none" baseline="0" dirty="0"/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hlinkClick r:id="rId5"/>
                        </a:rPr>
                        <a:t>https://www.youtube.com/watch?v=Jng_mAB2YQk</a:t>
                      </a:r>
                      <a:endParaRPr lang="ar-AE" sz="1600" baseline="0" dirty="0" smtClean="0"/>
                    </a:p>
                    <a:p>
                      <a:pPr algn="r" rtl="1"/>
                      <a:endParaRPr lang="ar-SA" sz="1600" b="1" u="none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dirty="0"/>
                    </a:p>
                    <a:p>
                      <a:pPr algn="ctr" rtl="1"/>
                      <a:r>
                        <a:rPr lang="ar-AE" sz="1600" b="1" baseline="0" dirty="0"/>
                        <a:t>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pic>
        <p:nvPicPr>
          <p:cNvPr id="2050" name="Picture 2" descr="C:\Users\sheeho\Downloads\Cva883FWcAIFGHg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1015" y="703384"/>
            <a:ext cx="6063176" cy="56270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85461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60800" y="0"/>
            <a:ext cx="3685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b="1" dirty="0" smtClean="0"/>
              <a:t>ضع دائرة حول إشارات الخطر في ما يلي</a:t>
            </a:r>
            <a:endParaRPr lang="en-GB" b="1" dirty="0"/>
          </a:p>
        </p:txBody>
      </p:sp>
      <p:pic>
        <p:nvPicPr>
          <p:cNvPr id="3074" name="Picture 2" descr="C:\Users\sheeho\Downloads\download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626839" y="717452"/>
            <a:ext cx="1952775" cy="1463040"/>
          </a:xfrm>
          <a:prstGeom prst="rect">
            <a:avLst/>
          </a:prstGeom>
          <a:noFill/>
        </p:spPr>
      </p:pic>
      <p:pic>
        <p:nvPicPr>
          <p:cNvPr id="3075" name="Picture 3" descr="C:\Users\sheeho\Downloads\download (3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77095" y="2883876"/>
            <a:ext cx="1718010" cy="1375777"/>
          </a:xfrm>
          <a:prstGeom prst="rect">
            <a:avLst/>
          </a:prstGeom>
          <a:noFill/>
        </p:spPr>
      </p:pic>
      <p:pic>
        <p:nvPicPr>
          <p:cNvPr id="3076" name="Picture 4" descr="C:\Users\sheeho\Downloads\images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223" y="779586"/>
            <a:ext cx="1885072" cy="1443110"/>
          </a:xfrm>
          <a:prstGeom prst="rect">
            <a:avLst/>
          </a:prstGeom>
          <a:noFill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75109" y="792113"/>
            <a:ext cx="17526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0462" y="702286"/>
            <a:ext cx="1898332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720776" y="2896407"/>
            <a:ext cx="1807039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3389" y="2822184"/>
            <a:ext cx="1781175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5249" y="2705393"/>
            <a:ext cx="2152358" cy="2105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55727" y="4866543"/>
            <a:ext cx="1790700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771335" y="4697290"/>
            <a:ext cx="2041867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561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ar-AE" sz="2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864693"/>
              </p:ext>
            </p:extLst>
          </p:nvPr>
        </p:nvGraphicFramePr>
        <p:xfrm>
          <a:off x="246850" y="461667"/>
          <a:ext cx="11613973" cy="62556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631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76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18640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u="sng" baseline="0" dirty="0"/>
                        <a:t>الحصة الدراسية:</a:t>
                      </a:r>
                      <a:r>
                        <a:rPr lang="ar-AE" sz="1600" b="0" u="none" baseline="0" dirty="0"/>
                        <a:t>:  الهدف الرئيسي هو أن </a:t>
                      </a:r>
                      <a:r>
                        <a:rPr lang="ar-BH" sz="1600" b="0" u="none" baseline="0" dirty="0" smtClean="0"/>
                        <a:t>يلتزم الطالب بإرشادات الامن والسلامة في الاماكن العامة</a:t>
                      </a:r>
                    </a:p>
                    <a:p>
                      <a:pPr algn="r" rtl="1"/>
                      <a:r>
                        <a:rPr lang="ar-BH" sz="1600" b="0" u="none" baseline="0" dirty="0" smtClean="0"/>
                        <a:t>أهداف أخرى : التعرف الى الخطر والامان / حسن التصرف في المواقف المختلفة</a:t>
                      </a:r>
                    </a:p>
                    <a:p>
                      <a:pPr algn="r" rtl="1"/>
                      <a:r>
                        <a:rPr lang="ar-BH" sz="1600" b="0" u="none" baseline="0" dirty="0" smtClean="0"/>
                        <a:t>1- قراءة الدرس بصوت واضح للطلاب</a:t>
                      </a:r>
                      <a:endParaRPr lang="ar-AE" sz="1600" b="0" u="none" baseline="0" dirty="0"/>
                    </a:p>
                    <a:p>
                      <a:pPr algn="r" rtl="1"/>
                      <a:r>
                        <a:rPr lang="ar-BH" sz="1600" b="0" u="none" baseline="0" dirty="0" smtClean="0"/>
                        <a:t>2</a:t>
                      </a:r>
                      <a:r>
                        <a:rPr lang="ar-AE" sz="1600" b="0" u="none" baseline="0" dirty="0" smtClean="0"/>
                        <a:t>- </a:t>
                      </a:r>
                      <a:r>
                        <a:rPr lang="ar-BH" sz="1600" b="0" u="none" baseline="0" dirty="0" smtClean="0"/>
                        <a:t> عرض الفيديو التعليمي لإرشادات الامن والسلامة</a:t>
                      </a:r>
                      <a:r>
                        <a:rPr lang="ar-AE" sz="1600" b="0" u="none" baseline="0" dirty="0" smtClean="0"/>
                        <a:t>.</a:t>
                      </a:r>
                      <a:endParaRPr lang="ar-BH" sz="1600" b="0" u="none" baseline="0" dirty="0" smtClean="0"/>
                    </a:p>
                    <a:p>
                      <a:pPr algn="r" rtl="1"/>
                      <a:r>
                        <a:rPr lang="ar-BH" sz="1600" b="0" u="none" baseline="0" dirty="0" smtClean="0"/>
                        <a:t>3- تطبيق الانشطة واوراق العمل في كتاب الطالب.</a:t>
                      </a:r>
                      <a:endParaRPr lang="ar-AE" sz="1600" b="0" u="none" baseline="0" dirty="0"/>
                    </a:p>
                    <a:p>
                      <a:pPr algn="r" rtl="1"/>
                      <a:r>
                        <a:rPr lang="ar-BH" sz="1600" b="0" u="none" baseline="0" dirty="0" smtClean="0"/>
                        <a:t>3</a:t>
                      </a:r>
                      <a:r>
                        <a:rPr lang="ar-AE" sz="1600" b="0" u="none" baseline="0" dirty="0" smtClean="0"/>
                        <a:t>- </a:t>
                      </a:r>
                      <a:r>
                        <a:rPr lang="ar-AE" sz="1600" b="0" u="none" baseline="0" dirty="0"/>
                        <a:t>يبتكر المدرس أنشطة وتمارين إضافية.</a:t>
                      </a:r>
                      <a:endParaRPr lang="ar-SA" sz="1600" b="0" u="none" baseline="0" dirty="0"/>
                    </a:p>
                    <a:p>
                      <a:pPr algn="r" rtl="1"/>
                      <a:endParaRPr lang="ar-AE" sz="1600" b="0" u="none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النشاط </a:t>
                      </a:r>
                      <a:r>
                        <a:rPr lang="ar-AE" sz="1600" b="1" u="sng" baseline="0" dirty="0" smtClean="0"/>
                        <a:t>الرياضي</a:t>
                      </a:r>
                      <a:r>
                        <a:rPr lang="ar-BH" sz="1600" b="1" u="sng" baseline="0" dirty="0" smtClean="0"/>
                        <a:t> : تطبيق عملي امام الطلاب يشرح التصرف السليم عند حدوث إصابات رياضية</a:t>
                      </a:r>
                      <a:endParaRPr lang="ar-SA" sz="1600" b="0" u="none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النشاط الفني</a:t>
                      </a:r>
                      <a:r>
                        <a:rPr lang="ar-AE" sz="1600" b="1" u="none" baseline="0" dirty="0"/>
                        <a:t>: </a:t>
                      </a:r>
                      <a:r>
                        <a:rPr lang="ar-BH" sz="1600" baseline="0" dirty="0" smtClean="0"/>
                        <a:t>تمثيل مسرحي يمثل حوارا لتطبيق قواعد الامن والسلامة في المدرسة</a:t>
                      </a:r>
                      <a:endParaRPr lang="ar-AE" sz="1600" baseline="0" dirty="0"/>
                    </a:p>
                    <a:p>
                      <a:pPr algn="r" rtl="1"/>
                      <a:r>
                        <a:rPr lang="ar-AE" sz="1600" b="1" u="sng" baseline="0" dirty="0"/>
                        <a:t>النشاط </a:t>
                      </a:r>
                      <a:r>
                        <a:rPr lang="ar-AE" sz="1600" b="1" u="sng" baseline="0" dirty="0" smtClean="0"/>
                        <a:t>الموسيقى</a:t>
                      </a:r>
                      <a:r>
                        <a:rPr lang="ar-AE" sz="1600" b="1" u="none" baseline="0" dirty="0" smtClean="0"/>
                        <a:t>:</a:t>
                      </a:r>
                      <a:r>
                        <a:rPr lang="ar-BH" sz="1600" b="1" u="none" baseline="0" dirty="0" smtClean="0"/>
                        <a:t>اشودة آداب السلام للأطفال </a:t>
                      </a:r>
                      <a:r>
                        <a:rPr lang="en-US" sz="1600" dirty="0" smtClean="0">
                          <a:hlinkClick r:id="rId3"/>
                        </a:rPr>
                        <a:t>https://www.youtube.com/watch?v=zjl3rBIvs_8</a:t>
                      </a:r>
                      <a:r>
                        <a:rPr lang="ar-BH" sz="1600" b="1" u="none" baseline="0" dirty="0" smtClean="0"/>
                        <a:t> </a:t>
                      </a:r>
                      <a:r>
                        <a:rPr lang="ar-AE" sz="1600" baseline="0" dirty="0" smtClean="0"/>
                        <a:t>.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/>
                    </a:p>
                    <a:p>
                      <a:pPr algn="ctr" rtl="1"/>
                      <a:r>
                        <a:rPr lang="ar-AE" sz="1600" b="1" baseline="0" dirty="0"/>
                        <a:t>دليل للمعلم</a:t>
                      </a:r>
                    </a:p>
                    <a:p>
                      <a:pPr algn="ctr" rtl="1"/>
                      <a:endParaRPr lang="ar-AE" sz="1600" b="1" baseline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031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1600" baseline="0" dirty="0" smtClean="0"/>
                        <a:t>اخذ الطالب الى مكان عام وتعليمه تطبيق إرشادات الامن والسلامة المناسب في المكان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الواجب المنزلي 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16378">
                <a:tc>
                  <a:txBody>
                    <a:bodyPr/>
                    <a:lstStyle/>
                    <a:p>
                      <a:pPr algn="r" rtl="1"/>
                      <a:r>
                        <a:rPr lang="ar-BH" sz="1600" baseline="0" dirty="0" smtClean="0"/>
                        <a:t>1- مواقع تعليمية لتعليم ارشادات الامن والسلامة في الاماكن المختلفة</a:t>
                      </a:r>
                    </a:p>
                    <a:p>
                      <a:pPr algn="r" rtl="1"/>
                      <a:r>
                        <a:rPr lang="ar-BH" sz="1600" baseline="0" dirty="0" smtClean="0"/>
                        <a:t>2- تطبيقات الكترونية ( الباندا ) لتطبيق قواعد الامن والسلامة</a:t>
                      </a:r>
                      <a:endParaRPr lang="ar-SA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/>
                        <a:t>تمارين الكترونية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60319">
                <a:tc>
                  <a:txBody>
                    <a:bodyPr/>
                    <a:lstStyle/>
                    <a:p>
                      <a:pPr algn="r" rtl="1"/>
                      <a:r>
                        <a:rPr lang="ar-AE" sz="1600" b="1" baseline="0" dirty="0"/>
                        <a:t>متوسط: </a:t>
                      </a:r>
                      <a:r>
                        <a:rPr lang="ar-BH" sz="1600" b="0" baseline="0" dirty="0" smtClean="0"/>
                        <a:t>ان يتعرف الطالب على الخطر </a:t>
                      </a:r>
                      <a:r>
                        <a:rPr lang="ar-AE" sz="1600" b="1" baseline="0" dirty="0" smtClean="0"/>
                        <a:t>جيد</a:t>
                      </a:r>
                      <a:r>
                        <a:rPr lang="ar-AE" sz="1600" b="1" baseline="0" dirty="0"/>
                        <a:t>: </a:t>
                      </a:r>
                      <a:r>
                        <a:rPr lang="ar-BH" sz="1600" baseline="0" dirty="0" smtClean="0"/>
                        <a:t>ان يتجنب الطالب المواقف الخطرة  </a:t>
                      </a:r>
                      <a:r>
                        <a:rPr lang="ar-AE" sz="1600" b="1" baseline="0" dirty="0" smtClean="0"/>
                        <a:t>مرتفع</a:t>
                      </a:r>
                      <a:r>
                        <a:rPr lang="ar-AE" sz="1600" b="1" baseline="0" dirty="0"/>
                        <a:t>: </a:t>
                      </a:r>
                      <a:r>
                        <a:rPr lang="ar-BH" sz="1600" baseline="0" dirty="0" smtClean="0"/>
                        <a:t>ان يحسن التصرف حال مواجهة مواقف خطرة</a:t>
                      </a:r>
                      <a:endParaRPr lang="ar-AE" sz="1600" baseline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/>
                        <a:t>التقييم</a:t>
                      </a:r>
                      <a:endParaRPr lang="en-US" sz="16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72832" y="-15350"/>
            <a:ext cx="4862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400" b="1" dirty="0"/>
              <a:t>تابع درس </a:t>
            </a:r>
            <a:r>
              <a:rPr lang="ar-BH" sz="2400" b="1" dirty="0" smtClean="0"/>
              <a:t>الأمن والسلامة</a:t>
            </a:r>
            <a:endParaRPr lang="en-GB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56671" y="515230"/>
            <a:ext cx="1218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dirty="0"/>
              <a:t>نموذج مقترح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9425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06008" y="240908"/>
            <a:ext cx="47900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2400" b="1" dirty="0" smtClean="0">
                <a:solidFill>
                  <a:srgbClr val="002060"/>
                </a:solidFill>
              </a:rPr>
              <a:t>رتب خطوات الإخلاء بشكل صحيح </a:t>
            </a:r>
            <a:endParaRPr lang="en-GB" sz="2400" b="1" dirty="0">
              <a:solidFill>
                <a:srgbClr val="00206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t="19613"/>
          <a:stretch>
            <a:fillRect/>
          </a:stretch>
        </p:blipFill>
        <p:spPr bwMode="auto">
          <a:xfrm>
            <a:off x="661183" y="1195755"/>
            <a:ext cx="2715138" cy="214876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 t="3785"/>
          <a:stretch>
            <a:fillRect/>
          </a:stretch>
        </p:blipFill>
        <p:spPr bwMode="auto">
          <a:xfrm>
            <a:off x="8801614" y="1195754"/>
            <a:ext cx="2860504" cy="219973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 t="21846"/>
          <a:stretch>
            <a:fillRect/>
          </a:stretch>
        </p:blipFill>
        <p:spPr bwMode="auto">
          <a:xfrm>
            <a:off x="4698610" y="1167617"/>
            <a:ext cx="2715138" cy="22086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Rectangle 7"/>
          <p:cNvSpPr/>
          <p:nvPr/>
        </p:nvSpPr>
        <p:spPr>
          <a:xfrm>
            <a:off x="4642338" y="4164037"/>
            <a:ext cx="2729132" cy="21523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9600" dirty="0" smtClean="0"/>
              <a:t>2</a:t>
            </a:r>
            <a:endParaRPr lang="ar-JO" sz="9600" dirty="0"/>
          </a:p>
        </p:txBody>
      </p:sp>
      <p:sp>
        <p:nvSpPr>
          <p:cNvPr id="9" name="Rectangle 8"/>
          <p:cNvSpPr/>
          <p:nvPr/>
        </p:nvSpPr>
        <p:spPr>
          <a:xfrm>
            <a:off x="8846234" y="4133556"/>
            <a:ext cx="2729132" cy="21804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9600" dirty="0" smtClean="0"/>
              <a:t>1</a:t>
            </a:r>
            <a:endParaRPr lang="ar-JO" sz="9600" dirty="0"/>
          </a:p>
        </p:txBody>
      </p:sp>
      <p:sp>
        <p:nvSpPr>
          <p:cNvPr id="10" name="Rectangle 9"/>
          <p:cNvSpPr/>
          <p:nvPr/>
        </p:nvSpPr>
        <p:spPr>
          <a:xfrm>
            <a:off x="586153" y="4089009"/>
            <a:ext cx="2729132" cy="21804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9600" dirty="0" smtClean="0"/>
              <a:t>3</a:t>
            </a:r>
            <a:endParaRPr lang="ar-JO" sz="9600" dirty="0"/>
          </a:p>
        </p:txBody>
      </p:sp>
    </p:spTree>
    <p:extLst>
      <p:ext uri="{BB962C8B-B14F-4D97-AF65-F5344CB8AC3E}">
        <p14:creationId xmlns:p14="http://schemas.microsoft.com/office/powerpoint/2010/main" val="1520175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43137" y="0"/>
            <a:ext cx="5399235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BH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ضح اشارة صح عند السلوك الصحيح واشارة خطأ عند السلوك الخاطئ</a:t>
            </a:r>
            <a:endParaRPr lang="en-US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122" name="Picture 2" descr="C:\Users\sheeho\Downloads\6.jpg"/>
          <p:cNvPicPr>
            <a:picLocks noChangeAspect="1" noChangeArrowheads="1"/>
          </p:cNvPicPr>
          <p:nvPr/>
        </p:nvPicPr>
        <p:blipFill>
          <a:blip r:embed="rId2" cstate="print"/>
          <a:srcRect l="5302" t="28979" r="3524" b="4731"/>
          <a:stretch>
            <a:fillRect/>
          </a:stretch>
        </p:blipFill>
        <p:spPr bwMode="auto">
          <a:xfrm>
            <a:off x="420914" y="493485"/>
            <a:ext cx="5196114" cy="2844801"/>
          </a:xfrm>
          <a:prstGeom prst="rect">
            <a:avLst/>
          </a:prstGeom>
          <a:noFill/>
        </p:spPr>
      </p:pic>
      <p:pic>
        <p:nvPicPr>
          <p:cNvPr id="5123" name="Picture 3" descr="C:\Users\sheeho\Downloads\3 (1).jpg"/>
          <p:cNvPicPr>
            <a:picLocks noChangeAspect="1" noChangeArrowheads="1"/>
          </p:cNvPicPr>
          <p:nvPr/>
        </p:nvPicPr>
        <p:blipFill>
          <a:blip r:embed="rId3" cstate="print"/>
          <a:srcRect l="2057" t="29048" r="4908" b="1534"/>
          <a:stretch>
            <a:fillRect/>
          </a:stretch>
        </p:blipFill>
        <p:spPr bwMode="auto">
          <a:xfrm>
            <a:off x="6531427" y="478972"/>
            <a:ext cx="5239658" cy="2801258"/>
          </a:xfrm>
          <a:prstGeom prst="rect">
            <a:avLst/>
          </a:prstGeom>
          <a:noFill/>
        </p:spPr>
      </p:pic>
      <p:pic>
        <p:nvPicPr>
          <p:cNvPr id="5124" name="Picture 4" descr="C:\Users\sheeho\Downloads\4 (1).jpg"/>
          <p:cNvPicPr>
            <a:picLocks noChangeAspect="1" noChangeArrowheads="1"/>
          </p:cNvPicPr>
          <p:nvPr/>
        </p:nvPicPr>
        <p:blipFill>
          <a:blip r:embed="rId4" cstate="print"/>
          <a:srcRect l="5843" t="29330" r="3546" b="3792"/>
          <a:stretch>
            <a:fillRect/>
          </a:stretch>
        </p:blipFill>
        <p:spPr bwMode="auto">
          <a:xfrm>
            <a:off x="3442367" y="3708401"/>
            <a:ext cx="5179118" cy="28085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59479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12507" y="0"/>
            <a:ext cx="362631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BH" sz="2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صل بخط بين العمود الاول والثاني </a:t>
            </a:r>
            <a:endParaRPr lang="en-US" sz="2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146" name="Picture 2" descr="C:\Users\sheeho\Downloads\حديقة-الحيوانات-ب-أفريقي-جماعة-من-clipart__k18297423.jpg"/>
          <p:cNvPicPr>
            <a:picLocks noChangeAspect="1" noChangeArrowheads="1"/>
          </p:cNvPicPr>
          <p:nvPr/>
        </p:nvPicPr>
        <p:blipFill>
          <a:blip r:embed="rId2" cstate="print"/>
          <a:srcRect b="5242"/>
          <a:stretch>
            <a:fillRect/>
          </a:stretch>
        </p:blipFill>
        <p:spPr bwMode="auto">
          <a:xfrm>
            <a:off x="1465970" y="289853"/>
            <a:ext cx="2022817" cy="1520640"/>
          </a:xfrm>
          <a:prstGeom prst="rect">
            <a:avLst/>
          </a:prstGeom>
          <a:noFill/>
        </p:spPr>
      </p:pic>
      <p:pic>
        <p:nvPicPr>
          <p:cNvPr id="6147" name="Picture 3" descr="C:\Users\sheeho\Downloads\images (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1461" y="1972483"/>
            <a:ext cx="2015123" cy="1590675"/>
          </a:xfrm>
          <a:prstGeom prst="rect">
            <a:avLst/>
          </a:prstGeom>
          <a:noFill/>
        </p:spPr>
      </p:pic>
      <p:pic>
        <p:nvPicPr>
          <p:cNvPr id="6148" name="Picture 4" descr="C:\Users\sheeho\Downloads\images (10).jpg"/>
          <p:cNvPicPr>
            <a:picLocks noChangeAspect="1" noChangeArrowheads="1"/>
          </p:cNvPicPr>
          <p:nvPr/>
        </p:nvPicPr>
        <p:blipFill>
          <a:blip r:embed="rId4" cstate="print"/>
          <a:srcRect b="6825"/>
          <a:stretch>
            <a:fillRect/>
          </a:stretch>
        </p:blipFill>
        <p:spPr bwMode="auto">
          <a:xfrm>
            <a:off x="1481064" y="3598032"/>
            <a:ext cx="2066164" cy="1508539"/>
          </a:xfrm>
          <a:prstGeom prst="rect">
            <a:avLst/>
          </a:prstGeom>
          <a:noFill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 cstate="print"/>
          <a:srcRect r="2811" b="5808"/>
          <a:stretch>
            <a:fillRect/>
          </a:stretch>
        </p:blipFill>
        <p:spPr bwMode="auto">
          <a:xfrm>
            <a:off x="1477107" y="5342476"/>
            <a:ext cx="2053883" cy="1515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val 6"/>
          <p:cNvSpPr/>
          <p:nvPr/>
        </p:nvSpPr>
        <p:spPr>
          <a:xfrm>
            <a:off x="9228406" y="633048"/>
            <a:ext cx="1786597" cy="1322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3200" dirty="0" smtClean="0"/>
              <a:t>مول</a:t>
            </a:r>
            <a:endParaRPr lang="ar-JO" sz="3200" dirty="0"/>
          </a:p>
        </p:txBody>
      </p:sp>
      <p:sp>
        <p:nvSpPr>
          <p:cNvPr id="8" name="Oval 7"/>
          <p:cNvSpPr/>
          <p:nvPr/>
        </p:nvSpPr>
        <p:spPr>
          <a:xfrm>
            <a:off x="9282331" y="2150013"/>
            <a:ext cx="1786597" cy="1322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3200" dirty="0" smtClean="0"/>
              <a:t>مدرسة</a:t>
            </a:r>
            <a:endParaRPr lang="ar-JO" sz="3200" dirty="0"/>
          </a:p>
        </p:txBody>
      </p:sp>
      <p:sp>
        <p:nvSpPr>
          <p:cNvPr id="9" name="Oval 8"/>
          <p:cNvSpPr/>
          <p:nvPr/>
        </p:nvSpPr>
        <p:spPr>
          <a:xfrm>
            <a:off x="9324533" y="3683393"/>
            <a:ext cx="1786597" cy="1322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3200" dirty="0" smtClean="0"/>
              <a:t>حديقة حيوانات</a:t>
            </a:r>
            <a:endParaRPr lang="ar-JO" sz="3200" dirty="0"/>
          </a:p>
        </p:txBody>
      </p:sp>
      <p:sp>
        <p:nvSpPr>
          <p:cNvPr id="10" name="Oval 9"/>
          <p:cNvSpPr/>
          <p:nvPr/>
        </p:nvSpPr>
        <p:spPr>
          <a:xfrm>
            <a:off x="9324535" y="5202703"/>
            <a:ext cx="1786597" cy="13223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3200" dirty="0" smtClean="0"/>
              <a:t>حافلة مدرسة</a:t>
            </a:r>
            <a:endParaRPr lang="ar-JO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8DC21EC79F840947B51A601388C604C1" ma:contentTypeVersion="2" ma:contentTypeDescription="إنشاء مستند جديد." ma:contentTypeScope="" ma:versionID="1aaacca3de85a0e4ac7423ae962b1dc6">
  <xsd:schema xmlns:xsd="http://www.w3.org/2001/XMLSchema" xmlns:xs="http://www.w3.org/2001/XMLSchema" xmlns:p="http://schemas.microsoft.com/office/2006/metadata/properties" xmlns:ns2="dcf1d2de-c365-45d5-ad38-e2c00a94af5f" targetNamespace="http://schemas.microsoft.com/office/2006/metadata/properties" ma:root="true" ma:fieldsID="da315ef546d9d5a6f9405a119df2f3e2" ns2:_="">
    <xsd:import namespace="dcf1d2de-c365-45d5-ad38-e2c00a94af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1d2de-c365-45d5-ad38-e2c00a94af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4777C44-15D1-4F3C-A8C5-5D1290573E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cf1d2de-c365-45d5-ad38-e2c00a94af5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1F034FB-DEF2-4242-ABFE-D9D5CFFB7C3D}">
  <ds:schemaRefs>
    <ds:schemaRef ds:uri="http://purl.org/dc/elements/1.1/"/>
    <ds:schemaRef ds:uri="http://schemas.openxmlformats.org/package/2006/metadata/core-properties"/>
    <ds:schemaRef ds:uri="http://purl.org/dc/dcmitype/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dcf1d2de-c365-45d5-ad38-e2c00a94af5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C591362-8D40-473A-A9CA-433FCDB8BD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461</Words>
  <Application>Microsoft Office PowerPoint</Application>
  <PresentationFormat>Widescreen</PresentationFormat>
  <Paragraphs>87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Nagy A. Ibrahim</dc:creator>
  <cp:lastModifiedBy>Microsoft account</cp:lastModifiedBy>
  <cp:revision>48</cp:revision>
  <dcterms:created xsi:type="dcterms:W3CDTF">2020-07-06T20:23:02Z</dcterms:created>
  <dcterms:modified xsi:type="dcterms:W3CDTF">2020-08-18T19:37:29Z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0x0101008DC21EC79F840947B51A601388C604C1</vt:lpwstr>
  </property>
</Properties>
</file>