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70" r:id="rId5"/>
    <p:sldId id="272" r:id="rId6"/>
    <p:sldId id="271" r:id="rId7"/>
    <p:sldId id="275" r:id="rId8"/>
    <p:sldId id="278" r:id="rId9"/>
    <p:sldId id="276" r:id="rId10"/>
    <p:sldId id="279" r:id="rId11"/>
    <p:sldId id="280"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9" autoAdjust="0"/>
    <p:restoredTop sz="94660"/>
  </p:normalViewPr>
  <p:slideViewPr>
    <p:cSldViewPr snapToGrid="0">
      <p:cViewPr varScale="1">
        <p:scale>
          <a:sx n="67" d="100"/>
          <a:sy n="67" d="100"/>
        </p:scale>
        <p:origin x="66" y="23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32EEBB-B021-4DBA-AABE-636AB428DB99}" type="datetimeFigureOut">
              <a:rPr lang="en-GB" smtClean="0"/>
              <a:pPr/>
              <a:t>18/08/2020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B018A0-CE7B-4971-8982-DF01BF1D7A22}" type="slidenum">
              <a:rPr lang="en-GB" smtClean="0"/>
              <a:pPr/>
              <a:t>‹#›</a:t>
            </a:fld>
            <a:endParaRPr lang="en-GB"/>
          </a:p>
        </p:txBody>
      </p:sp>
    </p:spTree>
    <p:extLst>
      <p:ext uri="{BB962C8B-B14F-4D97-AF65-F5344CB8AC3E}">
        <p14:creationId xmlns:p14="http://schemas.microsoft.com/office/powerpoint/2010/main" val="2351342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00C8F7-8467-3041-A730-392BF4A7A9EA}" type="slidenum">
              <a:rPr lang="en-US" smtClean="0"/>
              <a:pPr/>
              <a:t>1</a:t>
            </a:fld>
            <a:endParaRPr lang="en-US" dirty="0"/>
          </a:p>
        </p:txBody>
      </p:sp>
    </p:spTree>
    <p:extLst>
      <p:ext uri="{BB962C8B-B14F-4D97-AF65-F5344CB8AC3E}">
        <p14:creationId xmlns:p14="http://schemas.microsoft.com/office/powerpoint/2010/main" val="29773853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00C8F7-8467-3041-A730-392BF4A7A9EA}" type="slidenum">
              <a:rPr lang="en-US" smtClean="0"/>
              <a:pPr/>
              <a:t>2</a:t>
            </a:fld>
            <a:endParaRPr lang="en-US" dirty="0"/>
          </a:p>
        </p:txBody>
      </p:sp>
    </p:spTree>
    <p:extLst>
      <p:ext uri="{BB962C8B-B14F-4D97-AF65-F5344CB8AC3E}">
        <p14:creationId xmlns:p14="http://schemas.microsoft.com/office/powerpoint/2010/main" val="5149695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00C8F7-8467-3041-A730-392BF4A7A9EA}" type="slidenum">
              <a:rPr lang="en-US" smtClean="0"/>
              <a:pPr/>
              <a:t>3</a:t>
            </a:fld>
            <a:endParaRPr lang="en-US" dirty="0"/>
          </a:p>
        </p:txBody>
      </p:sp>
    </p:spTree>
    <p:extLst>
      <p:ext uri="{BB962C8B-B14F-4D97-AF65-F5344CB8AC3E}">
        <p14:creationId xmlns:p14="http://schemas.microsoft.com/office/powerpoint/2010/main" val="2460591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1D2E0DA-B9D8-4720-88A7-3D08CF8A86C6}" type="datetimeFigureOut">
              <a:rPr lang="en-GB" smtClean="0"/>
              <a:pPr/>
              <a:t>18/08/2020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pPr/>
              <a:t>‹#›</a:t>
            </a:fld>
            <a:endParaRPr lang="en-GB"/>
          </a:p>
        </p:txBody>
      </p:sp>
    </p:spTree>
    <p:extLst>
      <p:ext uri="{BB962C8B-B14F-4D97-AF65-F5344CB8AC3E}">
        <p14:creationId xmlns:p14="http://schemas.microsoft.com/office/powerpoint/2010/main" val="4053495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1D2E0DA-B9D8-4720-88A7-3D08CF8A86C6}" type="datetimeFigureOut">
              <a:rPr lang="en-GB" smtClean="0"/>
              <a:pPr/>
              <a:t>18/08/2020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pPr/>
              <a:t>‹#›</a:t>
            </a:fld>
            <a:endParaRPr lang="en-GB"/>
          </a:p>
        </p:txBody>
      </p:sp>
    </p:spTree>
    <p:extLst>
      <p:ext uri="{BB962C8B-B14F-4D97-AF65-F5344CB8AC3E}">
        <p14:creationId xmlns:p14="http://schemas.microsoft.com/office/powerpoint/2010/main" val="2394480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1D2E0DA-B9D8-4720-88A7-3D08CF8A86C6}" type="datetimeFigureOut">
              <a:rPr lang="en-GB" smtClean="0"/>
              <a:pPr/>
              <a:t>18/08/2020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pPr/>
              <a:t>‹#›</a:t>
            </a:fld>
            <a:endParaRPr lang="en-GB"/>
          </a:p>
        </p:txBody>
      </p:sp>
    </p:spTree>
    <p:extLst>
      <p:ext uri="{BB962C8B-B14F-4D97-AF65-F5344CB8AC3E}">
        <p14:creationId xmlns:p14="http://schemas.microsoft.com/office/powerpoint/2010/main" val="3180377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1D2E0DA-B9D8-4720-88A7-3D08CF8A86C6}" type="datetimeFigureOut">
              <a:rPr lang="en-GB" smtClean="0"/>
              <a:pPr/>
              <a:t>18/08/2020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pPr/>
              <a:t>‹#›</a:t>
            </a:fld>
            <a:endParaRPr lang="en-GB"/>
          </a:p>
        </p:txBody>
      </p:sp>
    </p:spTree>
    <p:extLst>
      <p:ext uri="{BB962C8B-B14F-4D97-AF65-F5344CB8AC3E}">
        <p14:creationId xmlns:p14="http://schemas.microsoft.com/office/powerpoint/2010/main" val="1374374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1D2E0DA-B9D8-4720-88A7-3D08CF8A86C6}" type="datetimeFigureOut">
              <a:rPr lang="en-GB" smtClean="0"/>
              <a:pPr/>
              <a:t>18/08/2020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pPr/>
              <a:t>‹#›</a:t>
            </a:fld>
            <a:endParaRPr lang="en-GB"/>
          </a:p>
        </p:txBody>
      </p:sp>
    </p:spTree>
    <p:extLst>
      <p:ext uri="{BB962C8B-B14F-4D97-AF65-F5344CB8AC3E}">
        <p14:creationId xmlns:p14="http://schemas.microsoft.com/office/powerpoint/2010/main" val="36047372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1D2E0DA-B9D8-4720-88A7-3D08CF8A86C6}" type="datetimeFigureOut">
              <a:rPr lang="en-GB" smtClean="0"/>
              <a:pPr/>
              <a:t>18/08/2020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pPr/>
              <a:t>‹#›</a:t>
            </a:fld>
            <a:endParaRPr lang="en-GB"/>
          </a:p>
        </p:txBody>
      </p:sp>
    </p:spTree>
    <p:extLst>
      <p:ext uri="{BB962C8B-B14F-4D97-AF65-F5344CB8AC3E}">
        <p14:creationId xmlns:p14="http://schemas.microsoft.com/office/powerpoint/2010/main" val="3507125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1D2E0DA-B9D8-4720-88A7-3D08CF8A86C6}" type="datetimeFigureOut">
              <a:rPr lang="en-GB" smtClean="0"/>
              <a:pPr/>
              <a:t>18/08/2020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0F9F505-338F-4A63-8E60-F3E66EC2060F}" type="slidenum">
              <a:rPr lang="en-GB" smtClean="0"/>
              <a:pPr/>
              <a:t>‹#›</a:t>
            </a:fld>
            <a:endParaRPr lang="en-GB"/>
          </a:p>
        </p:txBody>
      </p:sp>
    </p:spTree>
    <p:extLst>
      <p:ext uri="{BB962C8B-B14F-4D97-AF65-F5344CB8AC3E}">
        <p14:creationId xmlns:p14="http://schemas.microsoft.com/office/powerpoint/2010/main" val="22569387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1D2E0DA-B9D8-4720-88A7-3D08CF8A86C6}" type="datetimeFigureOut">
              <a:rPr lang="en-GB" smtClean="0"/>
              <a:pPr/>
              <a:t>18/08/2020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0F9F505-338F-4A63-8E60-F3E66EC2060F}" type="slidenum">
              <a:rPr lang="en-GB" smtClean="0"/>
              <a:pPr/>
              <a:t>‹#›</a:t>
            </a:fld>
            <a:endParaRPr lang="en-GB"/>
          </a:p>
        </p:txBody>
      </p:sp>
    </p:spTree>
    <p:extLst>
      <p:ext uri="{BB962C8B-B14F-4D97-AF65-F5344CB8AC3E}">
        <p14:creationId xmlns:p14="http://schemas.microsoft.com/office/powerpoint/2010/main" val="2023137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D2E0DA-B9D8-4720-88A7-3D08CF8A86C6}" type="datetimeFigureOut">
              <a:rPr lang="en-GB" smtClean="0"/>
              <a:pPr/>
              <a:t>18/08/2020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0F9F505-338F-4A63-8E60-F3E66EC2060F}" type="slidenum">
              <a:rPr lang="en-GB" smtClean="0"/>
              <a:pPr/>
              <a:t>‹#›</a:t>
            </a:fld>
            <a:endParaRPr lang="en-GB"/>
          </a:p>
        </p:txBody>
      </p:sp>
    </p:spTree>
    <p:extLst>
      <p:ext uri="{BB962C8B-B14F-4D97-AF65-F5344CB8AC3E}">
        <p14:creationId xmlns:p14="http://schemas.microsoft.com/office/powerpoint/2010/main" val="4267694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1D2E0DA-B9D8-4720-88A7-3D08CF8A86C6}" type="datetimeFigureOut">
              <a:rPr lang="en-GB" smtClean="0"/>
              <a:pPr/>
              <a:t>18/08/2020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pPr/>
              <a:t>‹#›</a:t>
            </a:fld>
            <a:endParaRPr lang="en-GB"/>
          </a:p>
        </p:txBody>
      </p:sp>
    </p:spTree>
    <p:extLst>
      <p:ext uri="{BB962C8B-B14F-4D97-AF65-F5344CB8AC3E}">
        <p14:creationId xmlns:p14="http://schemas.microsoft.com/office/powerpoint/2010/main" val="4094560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1D2E0DA-B9D8-4720-88A7-3D08CF8A86C6}" type="datetimeFigureOut">
              <a:rPr lang="en-GB" smtClean="0"/>
              <a:pPr/>
              <a:t>18/08/2020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pPr/>
              <a:t>‹#›</a:t>
            </a:fld>
            <a:endParaRPr lang="en-GB"/>
          </a:p>
        </p:txBody>
      </p:sp>
    </p:spTree>
    <p:extLst>
      <p:ext uri="{BB962C8B-B14F-4D97-AF65-F5344CB8AC3E}">
        <p14:creationId xmlns:p14="http://schemas.microsoft.com/office/powerpoint/2010/main" val="14404952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D2E0DA-B9D8-4720-88A7-3D08CF8A86C6}" type="datetimeFigureOut">
              <a:rPr lang="en-GB" smtClean="0"/>
              <a:pPr/>
              <a:t>18/08/2020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F9F505-338F-4A63-8E60-F3E66EC2060F}" type="slidenum">
              <a:rPr lang="en-GB" smtClean="0"/>
              <a:pPr/>
              <a:t>‹#›</a:t>
            </a:fld>
            <a:endParaRPr lang="en-GB"/>
          </a:p>
        </p:txBody>
      </p:sp>
    </p:spTree>
    <p:extLst>
      <p:ext uri="{BB962C8B-B14F-4D97-AF65-F5344CB8AC3E}">
        <p14:creationId xmlns:p14="http://schemas.microsoft.com/office/powerpoint/2010/main" val="3401789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4184104614"/>
              </p:ext>
            </p:extLst>
          </p:nvPr>
        </p:nvGraphicFramePr>
        <p:xfrm>
          <a:off x="186812" y="348172"/>
          <a:ext cx="11545642" cy="6358920"/>
        </p:xfrm>
        <a:graphic>
          <a:graphicData uri="http://schemas.openxmlformats.org/drawingml/2006/table">
            <a:tbl>
              <a:tblPr firstRow="1" bandRow="1">
                <a:tableStyleId>{5940675A-B579-460E-94D1-54222C63F5DA}</a:tableStyleId>
              </a:tblPr>
              <a:tblGrid>
                <a:gridCol w="3492484">
                  <a:extLst>
                    <a:ext uri="{9D8B030D-6E8A-4147-A177-3AD203B41FA5}">
                      <a16:colId xmlns:a16="http://schemas.microsoft.com/office/drawing/2014/main" xmlns="" val="20000"/>
                    </a:ext>
                  </a:extLst>
                </a:gridCol>
                <a:gridCol w="2700728">
                  <a:extLst>
                    <a:ext uri="{9D8B030D-6E8A-4147-A177-3AD203B41FA5}">
                      <a16:colId xmlns:a16="http://schemas.microsoft.com/office/drawing/2014/main" xmlns="" val="2032493190"/>
                    </a:ext>
                  </a:extLst>
                </a:gridCol>
                <a:gridCol w="2307289"/>
                <a:gridCol w="2307289">
                  <a:extLst>
                    <a:ext uri="{9D8B030D-6E8A-4147-A177-3AD203B41FA5}">
                      <a16:colId xmlns:a16="http://schemas.microsoft.com/office/drawing/2014/main" xmlns="" val="4078435238"/>
                    </a:ext>
                  </a:extLst>
                </a:gridCol>
                <a:gridCol w="737852">
                  <a:extLst>
                    <a:ext uri="{9D8B030D-6E8A-4147-A177-3AD203B41FA5}">
                      <a16:colId xmlns:a16="http://schemas.microsoft.com/office/drawing/2014/main" xmlns="" val="20001"/>
                    </a:ext>
                  </a:extLst>
                </a:gridCol>
              </a:tblGrid>
              <a:tr h="56430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dirty="0"/>
                        <a:t>المراجعة: </a:t>
                      </a:r>
                      <a:r>
                        <a:rPr lang="ar-AE" dirty="0" smtClean="0"/>
                        <a:t>(</a:t>
                      </a:r>
                      <a:r>
                        <a:rPr lang="ar-AE" smtClean="0"/>
                        <a:t>شيخة </a:t>
                      </a:r>
                      <a:r>
                        <a:rPr lang="ar-AE" smtClean="0"/>
                        <a:t>السويدي+ ابراهيم الزعبي </a:t>
                      </a:r>
                      <a:r>
                        <a:rPr lang="ar-AE" dirty="0" smtClean="0"/>
                        <a:t>)</a:t>
                      </a:r>
                      <a:endParaRPr 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dirty="0"/>
                        <a:t>الإعداد : </a:t>
                      </a:r>
                      <a:r>
                        <a:rPr lang="ar-BH" dirty="0" smtClean="0"/>
                        <a:t>شرحبيل موسى الزهراوي</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800" baseline="0" dirty="0" smtClean="0"/>
                        <a:t>رقم  الهدف: 3075</a:t>
                      </a:r>
                      <a:endParaRPr lang="ar-AE" sz="1800" baseline="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BH" dirty="0" smtClean="0"/>
                        <a:t>مطابقة لون مكعب بمكعب مطابق له</a:t>
                      </a:r>
                      <a:endParaRPr lang="ar-AE" sz="1800" baseline="0" dirty="0" smtClean="0"/>
                    </a:p>
                  </a:txBody>
                  <a:tcPr anchor="ctr">
                    <a:lnL w="12700" cap="flat" cmpd="sng" algn="ctr">
                      <a:solidFill>
                        <a:schemeClr val="tx1"/>
                      </a:solidFill>
                      <a:prstDash val="solid"/>
                      <a:round/>
                      <a:headEnd type="none" w="med" len="med"/>
                      <a:tailEnd type="none" w="med" len="med"/>
                    </a:ln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b="1" dirty="0"/>
                        <a:t>الهدف</a:t>
                      </a:r>
                      <a:endParaRPr lang="en-US" b="1" dirty="0"/>
                    </a:p>
                  </a:txBody>
                  <a:tcPr anchor="ctr"/>
                </a:tc>
                <a:extLst>
                  <a:ext uri="{0D108BD9-81ED-4DB2-BD59-A6C34878D82A}">
                    <a16:rowId xmlns:a16="http://schemas.microsoft.com/office/drawing/2014/main" xmlns="" val="10000"/>
                  </a:ext>
                </a:extLst>
              </a:tr>
              <a:tr h="56430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dirty="0"/>
                        <a:t>الفئة العمرية: </a:t>
                      </a:r>
                      <a:r>
                        <a:rPr lang="ar-BH" dirty="0" smtClean="0"/>
                        <a:t>8- 9 سنوات</a:t>
                      </a:r>
                      <a:endParaRPr lang="ar-AE" dirty="0"/>
                    </a:p>
                  </a:txBody>
                  <a:tcPr anchor="ctr">
                    <a:lnR w="12700" cap="flat" cmpd="sng" algn="ctr">
                      <a:solidFill>
                        <a:schemeClr val="tx1"/>
                      </a:solidFill>
                      <a:prstDash val="solid"/>
                      <a:round/>
                      <a:headEnd type="none" w="med" len="med"/>
                      <a:tailEnd type="none" w="med" len="med"/>
                    </a:ln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dirty="0"/>
                        <a:t>مستوى الشدة: </a:t>
                      </a:r>
                      <a:r>
                        <a:rPr lang="ar-AE" dirty="0" smtClean="0"/>
                        <a:t>متوسط</a:t>
                      </a:r>
                      <a:endParaRPr lang="ar-AE"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dirty="0"/>
                        <a:t>فئة الإعاقة : </a:t>
                      </a:r>
                      <a:r>
                        <a:rPr lang="ar-AE" dirty="0" smtClean="0"/>
                        <a:t>توحد</a:t>
                      </a:r>
                      <a:r>
                        <a:rPr lang="ar-AE" dirty="0"/>
                        <a:t>، </a:t>
                      </a:r>
                      <a:endParaRPr lang="en-US" dirty="0"/>
                    </a:p>
                  </a:txBody>
                  <a:tcPr anchor="ctr">
                    <a:lnL w="12700" cap="flat" cmpd="sng" algn="ctr">
                      <a:solidFill>
                        <a:schemeClr val="tx1"/>
                      </a:solidFill>
                      <a:prstDash val="solid"/>
                      <a:round/>
                      <a:headEnd type="none" w="med" len="med"/>
                      <a:tailEnd type="none" w="med" len="med"/>
                    </a:ln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b="1" dirty="0"/>
                        <a:t>بيانات الهدف</a:t>
                      </a:r>
                      <a:endParaRPr lang="en-US" b="1" dirty="0"/>
                    </a:p>
                  </a:txBody>
                  <a:tcPr anchor="ctr"/>
                </a:tc>
                <a:extLst>
                  <a:ext uri="{0D108BD9-81ED-4DB2-BD59-A6C34878D82A}">
                    <a16:rowId xmlns:a16="http://schemas.microsoft.com/office/drawing/2014/main" xmlns="" val="1812628275"/>
                  </a:ext>
                </a:extLst>
              </a:tr>
              <a:tr h="5078760">
                <a:tc gridSpan="4">
                  <a:txBody>
                    <a:bodyPr/>
                    <a:lstStyle/>
                    <a:p>
                      <a:pPr algn="r" rtl="1"/>
                      <a:r>
                        <a:rPr lang="ar-AE" sz="2000" b="1" dirty="0"/>
                        <a:t>درس </a:t>
                      </a:r>
                      <a:r>
                        <a:rPr lang="ar-AE" sz="2000" b="1" dirty="0" smtClean="0"/>
                        <a:t>:</a:t>
                      </a:r>
                      <a:r>
                        <a:rPr lang="ar-BH" sz="2000" b="1" baseline="0" dirty="0" smtClean="0"/>
                        <a:t> لعبة الألوان</a:t>
                      </a:r>
                    </a:p>
                    <a:p>
                      <a:pPr algn="r" rtl="1"/>
                      <a:r>
                        <a:rPr lang="ar-BH" sz="2000" b="1" baseline="0" dirty="0" smtClean="0"/>
                        <a:t>كان حمد ومريم يلعبون بالمكعبات الملونة ، كان هناك مكعبين من كل لون </a:t>
                      </a:r>
                    </a:p>
                    <a:p>
                      <a:pPr algn="r" rtl="1"/>
                      <a:r>
                        <a:rPr lang="ar-BH" sz="2000" b="1" baseline="0" dirty="0" smtClean="0"/>
                        <a:t>الاحمر والأزرق والأخضر والأصفر والبرتقالي ، فاخذ كل واحد منهم مجموعة من </a:t>
                      </a:r>
                    </a:p>
                    <a:p>
                      <a:pPr algn="r" rtl="1"/>
                      <a:r>
                        <a:rPr lang="ar-BH" sz="2000" b="1" baseline="0" dirty="0" smtClean="0"/>
                        <a:t>المكعبات ، فطلب حمد من اخته مريم ان تضع المكعب المطابق للون المكعب الذي</a:t>
                      </a:r>
                    </a:p>
                    <a:p>
                      <a:pPr algn="r" rtl="1"/>
                      <a:r>
                        <a:rPr lang="ar-BH" sz="2000" b="1" baseline="0" dirty="0" smtClean="0"/>
                        <a:t> يضعه على الطاوله .</a:t>
                      </a:r>
                    </a:p>
                    <a:p>
                      <a:pPr algn="r" rtl="1"/>
                      <a:r>
                        <a:rPr lang="ar-BH" sz="2000" b="1" baseline="0" dirty="0" smtClean="0"/>
                        <a:t>وضع حمد المكعب الاحمر فوضعت مريم المكعب الاحمر</a:t>
                      </a:r>
                    </a:p>
                    <a:p>
                      <a:pPr algn="r" rtl="1"/>
                      <a:r>
                        <a:rPr lang="ar-BH" sz="2000" b="1" baseline="0" dirty="0" smtClean="0"/>
                        <a:t>ثم وضع الازرق فوضعت مريم الأزرق</a:t>
                      </a:r>
                    </a:p>
                    <a:p>
                      <a:pPr algn="r" rtl="1"/>
                      <a:r>
                        <a:rPr lang="ar-BH" sz="2000" b="1" baseline="0" dirty="0" smtClean="0"/>
                        <a:t>ثم الأخضر فالأصفر فالبرتقالي ، وعندما انتهت كل المكعبات صفق الإثنين وقالا بصوت </a:t>
                      </a:r>
                    </a:p>
                    <a:p>
                      <a:pPr algn="r" rtl="1"/>
                      <a:r>
                        <a:rPr lang="ar-BH" sz="2000" b="1" baseline="0" dirty="0" smtClean="0"/>
                        <a:t>مرتفع لقد نجحنا .</a:t>
                      </a:r>
                      <a:endParaRPr lang="ar-SA" sz="2000" b="1" dirty="0" smtClean="0"/>
                    </a:p>
                    <a:p>
                      <a:pPr algn="r" rtl="1"/>
                      <a:endParaRPr lang="ar-BH" sz="1600" b="1" dirty="0" smtClean="0"/>
                    </a:p>
                    <a:p>
                      <a:pPr algn="r" rtl="1"/>
                      <a:endParaRPr lang="ar-BH" sz="1600" b="1" dirty="0" smtClean="0"/>
                    </a:p>
                    <a:p>
                      <a:pPr algn="r" rtl="1"/>
                      <a:endParaRPr lang="ar-BH" sz="1600" b="1" dirty="0" smtClean="0"/>
                    </a:p>
                    <a:p>
                      <a:pPr algn="r" rtl="1"/>
                      <a:endParaRPr lang="ar-BH" sz="1600" b="1" dirty="0" smtClean="0"/>
                    </a:p>
                    <a:p>
                      <a:pPr algn="r" rtl="1"/>
                      <a:endParaRPr lang="ar-BH" sz="1600" b="1" dirty="0" smtClean="0"/>
                    </a:p>
                    <a:p>
                      <a:pPr algn="r" rtl="1"/>
                      <a:endParaRPr lang="ar-BH" sz="1600" b="1" dirty="0" smtClean="0"/>
                    </a:p>
                    <a:p>
                      <a:pPr algn="r" rtl="1"/>
                      <a:endParaRPr lang="ar-SA" sz="1600" b="1" dirty="0"/>
                    </a:p>
                    <a:p>
                      <a:pPr algn="r" rtl="1"/>
                      <a:endParaRPr lang="ar-BH" sz="1600" baseline="0" dirty="0" smtClean="0"/>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rtl="1"/>
                      <a:endParaRPr lang="ar-AE" sz="1600" b="1" dirty="0"/>
                    </a:p>
                    <a:p>
                      <a:pPr algn="ctr" rtl="1"/>
                      <a:r>
                        <a:rPr lang="ar-AE" sz="1600" b="1" dirty="0"/>
                        <a:t>كتاب</a:t>
                      </a:r>
                      <a:r>
                        <a:rPr lang="ar-AE" sz="1600" b="1" baseline="0" dirty="0"/>
                        <a:t> الطالب </a:t>
                      </a:r>
                    </a:p>
                  </a:txBody>
                  <a:tcPr anchor="ctr"/>
                </a:tc>
                <a:extLst>
                  <a:ext uri="{0D108BD9-81ED-4DB2-BD59-A6C34878D82A}">
                    <a16:rowId xmlns:a16="http://schemas.microsoft.com/office/drawing/2014/main" xmlns="" val="10003"/>
                  </a:ext>
                </a:extLst>
              </a:tr>
            </a:tbl>
          </a:graphicData>
        </a:graphic>
      </p:graphicFrame>
      <p:pic>
        <p:nvPicPr>
          <p:cNvPr id="1027" name="Picture 3"/>
          <p:cNvPicPr>
            <a:picLocks noChangeAspect="1" noChangeArrowheads="1"/>
          </p:cNvPicPr>
          <p:nvPr/>
        </p:nvPicPr>
        <p:blipFill>
          <a:blip r:embed="rId3" cstate="print"/>
          <a:srcRect t="2034" b="4075"/>
          <a:stretch>
            <a:fillRect/>
          </a:stretch>
        </p:blipFill>
        <p:spPr bwMode="auto">
          <a:xfrm>
            <a:off x="195544" y="2628059"/>
            <a:ext cx="3472686" cy="2837329"/>
          </a:xfrm>
          <a:prstGeom prst="rect">
            <a:avLst/>
          </a:prstGeom>
          <a:noFill/>
          <a:ln w="9525">
            <a:noFill/>
            <a:miter lim="800000"/>
            <a:headEnd/>
            <a:tailEnd/>
          </a:ln>
        </p:spPr>
      </p:pic>
    </p:spTree>
    <p:extLst>
      <p:ext uri="{BB962C8B-B14F-4D97-AF65-F5344CB8AC3E}">
        <p14:creationId xmlns:p14="http://schemas.microsoft.com/office/powerpoint/2010/main" val="30621358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700257590"/>
              </p:ext>
            </p:extLst>
          </p:nvPr>
        </p:nvGraphicFramePr>
        <p:xfrm>
          <a:off x="136478" y="658096"/>
          <a:ext cx="11621933" cy="5808788"/>
        </p:xfrm>
        <a:graphic>
          <a:graphicData uri="http://schemas.openxmlformats.org/drawingml/2006/table">
            <a:tbl>
              <a:tblPr firstRow="1" bandRow="1">
                <a:tableStyleId>{5940675A-B579-460E-94D1-54222C63F5DA}</a:tableStyleId>
              </a:tblPr>
              <a:tblGrid>
                <a:gridCol w="10693709">
                  <a:extLst>
                    <a:ext uri="{9D8B030D-6E8A-4147-A177-3AD203B41FA5}">
                      <a16:colId xmlns:a16="http://schemas.microsoft.com/office/drawing/2014/main" xmlns="" val="20000"/>
                    </a:ext>
                  </a:extLst>
                </a:gridCol>
                <a:gridCol w="928224">
                  <a:extLst>
                    <a:ext uri="{9D8B030D-6E8A-4147-A177-3AD203B41FA5}">
                      <a16:colId xmlns:a16="http://schemas.microsoft.com/office/drawing/2014/main" xmlns="" val="20001"/>
                    </a:ext>
                  </a:extLst>
                </a:gridCol>
              </a:tblGrid>
              <a:tr h="420274">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BH" dirty="0" smtClean="0"/>
                        <a:t>مطابقة لون مكعب بمكعب مطابق له</a:t>
                      </a:r>
                      <a:endParaRPr lang="ar-AE" sz="1800" baseline="0" dirty="0" smtClean="0"/>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b="1" dirty="0"/>
                        <a:t>الهدف</a:t>
                      </a:r>
                      <a:endParaRPr lang="en-US" b="1" dirty="0"/>
                    </a:p>
                  </a:txBody>
                  <a:tcPr anchor="ctr"/>
                </a:tc>
                <a:extLst>
                  <a:ext uri="{0D108BD9-81ED-4DB2-BD59-A6C34878D82A}">
                    <a16:rowId xmlns:a16="http://schemas.microsoft.com/office/drawing/2014/main" xmlns="" val="10000"/>
                  </a:ext>
                </a:extLst>
              </a:tr>
              <a:tr h="420274">
                <a:tc>
                  <a:txBody>
                    <a:bodyPr/>
                    <a:lstStyle/>
                    <a:p>
                      <a:pPr algn="r" rtl="1"/>
                      <a:r>
                        <a:rPr lang="ar-SA" sz="1600" b="1" dirty="0"/>
                        <a:t>انشطه</a:t>
                      </a:r>
                      <a:r>
                        <a:rPr lang="ar-SA" sz="1600" b="1" baseline="0" dirty="0"/>
                        <a:t> مهارية</a:t>
                      </a:r>
                      <a:endParaRPr lang="ar-AE" sz="1600" b="1" dirty="0"/>
                    </a:p>
                  </a:txBody>
                  <a:tcPr anchor="ctr"/>
                </a:tc>
                <a:tc>
                  <a:txBody>
                    <a:bodyPr/>
                    <a:lstStyle/>
                    <a:p>
                      <a:pPr algn="ctr" rtl="1"/>
                      <a:r>
                        <a:rPr lang="ar-AE" b="1" dirty="0"/>
                        <a:t>المكونات </a:t>
                      </a:r>
                      <a:endParaRPr lang="en-US" b="1" dirty="0"/>
                    </a:p>
                  </a:txBody>
                  <a:tcPr anchor="ctr"/>
                </a:tc>
                <a:extLst>
                  <a:ext uri="{0D108BD9-81ED-4DB2-BD59-A6C34878D82A}">
                    <a16:rowId xmlns:a16="http://schemas.microsoft.com/office/drawing/2014/main" xmlns="" val="10002"/>
                  </a:ext>
                </a:extLst>
              </a:tr>
              <a:tr h="4801487">
                <a:tc>
                  <a:txBody>
                    <a:bodyPr/>
                    <a:lstStyle/>
                    <a:p>
                      <a:pPr algn="r" rtl="1"/>
                      <a:r>
                        <a:rPr lang="ar-SA" sz="1600" b="1" u="sng" baseline="0" dirty="0"/>
                        <a:t>الانشطه الصفية </a:t>
                      </a:r>
                      <a:endParaRPr lang="ar-AE" sz="1600" b="1" u="sng" baseline="0" dirty="0"/>
                    </a:p>
                    <a:p>
                      <a:pPr algn="r" rtl="1"/>
                      <a:endParaRPr lang="ar-SA" sz="1600" baseline="0" dirty="0"/>
                    </a:p>
                    <a:p>
                      <a:pPr algn="r" rtl="1"/>
                      <a:r>
                        <a:rPr lang="ar-BH" sz="1600" baseline="0" dirty="0" smtClean="0"/>
                        <a:t>1</a:t>
                      </a:r>
                      <a:r>
                        <a:rPr lang="ar-SA" sz="1600" baseline="0" dirty="0" smtClean="0"/>
                        <a:t>-</a:t>
                      </a:r>
                      <a:r>
                        <a:rPr lang="ar-BH" sz="1600" baseline="0" dirty="0" smtClean="0"/>
                        <a:t> نشاط تعليمي بناء المكعبات فوق بعض</a:t>
                      </a:r>
                    </a:p>
                    <a:p>
                      <a:pPr algn="r" rtl="1"/>
                      <a:endParaRPr lang="ar-BH" sz="1600" baseline="0" dirty="0" smtClean="0"/>
                    </a:p>
                    <a:p>
                      <a:pPr algn="r" rtl="1"/>
                      <a:endParaRPr lang="ar-BH" sz="1600" baseline="0" dirty="0" smtClean="0"/>
                    </a:p>
                    <a:p>
                      <a:pPr algn="r" rtl="1"/>
                      <a:endParaRPr lang="ar-BH" sz="1600" baseline="0" dirty="0" smtClean="0"/>
                    </a:p>
                    <a:p>
                      <a:pPr algn="r" rtl="1"/>
                      <a:endParaRPr lang="ar-BH" sz="1600" baseline="0" dirty="0" smtClean="0"/>
                    </a:p>
                    <a:p>
                      <a:pPr algn="r" rtl="1"/>
                      <a:endParaRPr lang="ar-BH" sz="1600" baseline="0" dirty="0" smtClean="0"/>
                    </a:p>
                    <a:p>
                      <a:pPr algn="r" rtl="1"/>
                      <a:endParaRPr lang="ar-BH" sz="1600" baseline="0" dirty="0" smtClean="0"/>
                    </a:p>
                    <a:p>
                      <a:pPr algn="r" rtl="1"/>
                      <a:endParaRPr lang="ar-BH" sz="1600" baseline="0" dirty="0" smtClean="0"/>
                    </a:p>
                    <a:p>
                      <a:pPr algn="r" rtl="1"/>
                      <a:endParaRPr lang="ar-BH" sz="1600" baseline="0" dirty="0" smtClean="0"/>
                    </a:p>
                    <a:p>
                      <a:pPr algn="r" rtl="1"/>
                      <a:r>
                        <a:rPr lang="ar-BH" sz="1600" baseline="0" dirty="0" smtClean="0"/>
                        <a:t>2- نشاط تعليمي مطابقة مكعب بمكعب مطابق له باللون</a:t>
                      </a:r>
                    </a:p>
                    <a:p>
                      <a:pPr algn="r" rtl="1"/>
                      <a:endParaRPr lang="ar-BH" sz="1600" baseline="0" dirty="0" smtClean="0"/>
                    </a:p>
                    <a:p>
                      <a:pPr algn="r" rtl="1"/>
                      <a:endParaRPr lang="ar-BH" sz="1600" baseline="0" dirty="0" smtClean="0"/>
                    </a:p>
                    <a:p>
                      <a:pPr algn="r" rtl="1"/>
                      <a:endParaRPr lang="en-US" sz="1600" baseline="0" dirty="0" smtClean="0"/>
                    </a:p>
                    <a:p>
                      <a:pPr algn="r" rtl="1"/>
                      <a:endParaRPr lang="ar-BH" sz="1600" b="1" u="none" baseline="0" dirty="0" smtClean="0"/>
                    </a:p>
                    <a:p>
                      <a:pPr algn="ctr" rtl="1"/>
                      <a:endParaRPr lang="ar-BH" sz="1600" b="1" u="none" baseline="0" dirty="0" smtClean="0"/>
                    </a:p>
                    <a:p>
                      <a:pPr algn="ctr" rtl="1"/>
                      <a:endParaRPr lang="ar-BH" sz="1600" b="1" u="none" baseline="0" dirty="0" smtClean="0"/>
                    </a:p>
                    <a:p>
                      <a:pPr algn="r" rtl="1"/>
                      <a:endParaRPr lang="ar-SA" sz="1600" b="1" u="none" baseline="0" dirty="0"/>
                    </a:p>
                    <a:p>
                      <a:pPr algn="r" rtl="1"/>
                      <a:endParaRPr lang="ar-SA" sz="1600" b="1" u="none" baseline="0" dirty="0"/>
                    </a:p>
                  </a:txBody>
                  <a:tcPr anchor="ctr"/>
                </a:tc>
                <a:tc>
                  <a:txBody>
                    <a:bodyPr/>
                    <a:lstStyle/>
                    <a:p>
                      <a:pPr algn="ctr" rtl="1"/>
                      <a:endParaRPr lang="ar-AE" sz="1600" b="1" dirty="0"/>
                    </a:p>
                    <a:p>
                      <a:pPr algn="ctr" rtl="1"/>
                      <a:r>
                        <a:rPr lang="ar-AE" sz="1600" b="1" baseline="0" dirty="0"/>
                        <a:t> </a:t>
                      </a:r>
                    </a:p>
                  </a:txBody>
                  <a:tcPr anchor="ctr"/>
                </a:tc>
                <a:extLst>
                  <a:ext uri="{0D108BD9-81ED-4DB2-BD59-A6C34878D82A}">
                    <a16:rowId xmlns:a16="http://schemas.microsoft.com/office/drawing/2014/main" xmlns="" val="10003"/>
                  </a:ext>
                </a:extLst>
              </a:tr>
            </a:tbl>
          </a:graphicData>
        </a:graphic>
      </p:graphicFrame>
      <p:pic>
        <p:nvPicPr>
          <p:cNvPr id="2050" name="Picture 2"/>
          <p:cNvPicPr>
            <a:picLocks noChangeAspect="1" noChangeArrowheads="1"/>
          </p:cNvPicPr>
          <p:nvPr/>
        </p:nvPicPr>
        <p:blipFill>
          <a:blip r:embed="rId3" cstate="print"/>
          <a:srcRect/>
          <a:stretch>
            <a:fillRect/>
          </a:stretch>
        </p:blipFill>
        <p:spPr bwMode="auto">
          <a:xfrm>
            <a:off x="5411881" y="1537447"/>
            <a:ext cx="2228850" cy="19812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6" name="Picture 2"/>
          <p:cNvPicPr>
            <a:picLocks noChangeAspect="1" noChangeArrowheads="1"/>
          </p:cNvPicPr>
          <p:nvPr/>
        </p:nvPicPr>
        <p:blipFill>
          <a:blip r:embed="rId4" cstate="print"/>
          <a:srcRect/>
          <a:stretch>
            <a:fillRect/>
          </a:stretch>
        </p:blipFill>
        <p:spPr bwMode="auto">
          <a:xfrm>
            <a:off x="4825811" y="4235823"/>
            <a:ext cx="2274235" cy="201706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885461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78069" y="98386"/>
            <a:ext cx="184731" cy="461665"/>
          </a:xfrm>
          <a:prstGeom prst="rect">
            <a:avLst/>
          </a:prstGeom>
        </p:spPr>
        <p:txBody>
          <a:bodyPr wrap="none">
            <a:spAutoFit/>
          </a:bodyPr>
          <a:lstStyle/>
          <a:p>
            <a:endParaRPr lang="ar-AE" sz="2400" b="1" dirty="0"/>
          </a:p>
        </p:txBody>
      </p:sp>
      <p:graphicFrame>
        <p:nvGraphicFramePr>
          <p:cNvPr id="3" name="Table 2"/>
          <p:cNvGraphicFramePr>
            <a:graphicFrameLocks noGrp="1"/>
          </p:cNvGraphicFramePr>
          <p:nvPr>
            <p:extLst>
              <p:ext uri="{D42A27DB-BD31-4B8C-83A1-F6EECF244321}">
                <p14:modId xmlns:p14="http://schemas.microsoft.com/office/powerpoint/2010/main" val="1548864693"/>
              </p:ext>
            </p:extLst>
          </p:nvPr>
        </p:nvGraphicFramePr>
        <p:xfrm>
          <a:off x="246850" y="461667"/>
          <a:ext cx="11613973" cy="5965647"/>
        </p:xfrm>
        <a:graphic>
          <a:graphicData uri="http://schemas.openxmlformats.org/drawingml/2006/table">
            <a:tbl>
              <a:tblPr firstRow="1" bandRow="1">
                <a:tableStyleId>{5940675A-B579-460E-94D1-54222C63F5DA}</a:tableStyleId>
              </a:tblPr>
              <a:tblGrid>
                <a:gridCol w="10786311">
                  <a:extLst>
                    <a:ext uri="{9D8B030D-6E8A-4147-A177-3AD203B41FA5}">
                      <a16:colId xmlns:a16="http://schemas.microsoft.com/office/drawing/2014/main" xmlns="" val="20000"/>
                    </a:ext>
                  </a:extLst>
                </a:gridCol>
                <a:gridCol w="827662">
                  <a:extLst>
                    <a:ext uri="{9D8B030D-6E8A-4147-A177-3AD203B41FA5}">
                      <a16:colId xmlns:a16="http://schemas.microsoft.com/office/drawing/2014/main" xmlns="" val="20001"/>
                    </a:ext>
                  </a:extLst>
                </a:gridCol>
              </a:tblGrid>
              <a:tr h="3718640">
                <a:tc>
                  <a:txBody>
                    <a:bodyPr/>
                    <a:lstStyle/>
                    <a:p>
                      <a:pPr algn="r" rtl="1"/>
                      <a:r>
                        <a:rPr lang="ar-AE" sz="1600" b="1" u="sng" baseline="0" dirty="0"/>
                        <a:t>الحصة الدراسية:</a:t>
                      </a:r>
                      <a:r>
                        <a:rPr lang="ar-AE" sz="1600" b="0" u="none" baseline="0" dirty="0"/>
                        <a:t>:  الهدف الرئيسي هو </a:t>
                      </a:r>
                      <a:r>
                        <a:rPr lang="ar-BH" sz="1600" b="0" u="none" baseline="0" dirty="0" smtClean="0"/>
                        <a:t>أن يطابق الطالب مكعب بمكعب مطابق له باللون</a:t>
                      </a:r>
                    </a:p>
                    <a:p>
                      <a:pPr algn="r" rtl="1"/>
                      <a:r>
                        <a:rPr lang="ar-BH" sz="1600" b="0" u="none" baseline="0" dirty="0" smtClean="0"/>
                        <a:t>أهداف أخرى : تمييز الألوان الأساسية / تسمية الألوان</a:t>
                      </a:r>
                    </a:p>
                    <a:p>
                      <a:pPr algn="r" rtl="1"/>
                      <a:endParaRPr lang="ar-BH" sz="1600" b="0" u="none" baseline="0" dirty="0" smtClean="0"/>
                    </a:p>
                    <a:p>
                      <a:pPr algn="r" rtl="1"/>
                      <a:endParaRPr lang="ar-AE" sz="1600" b="0" u="none" baseline="0" dirty="0"/>
                    </a:p>
                    <a:p>
                      <a:pPr algn="r" rtl="1"/>
                      <a:r>
                        <a:rPr lang="ar-BH" sz="1600" b="0" u="none" baseline="0" dirty="0" smtClean="0"/>
                        <a:t>1</a:t>
                      </a:r>
                      <a:r>
                        <a:rPr lang="ar-AE" sz="1600" b="0" u="none" baseline="0" dirty="0" smtClean="0"/>
                        <a:t>-</a:t>
                      </a:r>
                      <a:r>
                        <a:rPr lang="ar-BH" sz="1600" b="0" u="none" baseline="0" dirty="0" smtClean="0"/>
                        <a:t> قراءة الدرس بشكل واضح</a:t>
                      </a:r>
                    </a:p>
                    <a:p>
                      <a:pPr algn="r" rtl="1"/>
                      <a:r>
                        <a:rPr lang="ar-BH" sz="1600" b="0" u="none" baseline="0" dirty="0" smtClean="0"/>
                        <a:t>2- بناء مكعبات فوق بعض.</a:t>
                      </a:r>
                    </a:p>
                    <a:p>
                      <a:pPr algn="r" rtl="1"/>
                      <a:r>
                        <a:rPr lang="ar-BH" sz="1600" b="0" u="none" baseline="0" dirty="0" smtClean="0"/>
                        <a:t>3- مطابقة مكعب بمكعب حسب اللون</a:t>
                      </a:r>
                    </a:p>
                    <a:p>
                      <a:pPr algn="r" rtl="1"/>
                      <a:r>
                        <a:rPr lang="ar-BH" sz="1600" b="0" u="none" baseline="0" dirty="0" smtClean="0"/>
                        <a:t>4- فرز مجموعة من المكعبات حسب اللون</a:t>
                      </a:r>
                    </a:p>
                    <a:p>
                      <a:pPr algn="r" rtl="1"/>
                      <a:r>
                        <a:rPr lang="ar-BH" sz="1600" b="0" u="none" baseline="0" dirty="0" smtClean="0"/>
                        <a:t>5- تلوين المكعبات</a:t>
                      </a:r>
                    </a:p>
                    <a:p>
                      <a:pPr algn="r" rtl="1"/>
                      <a:r>
                        <a:rPr lang="ar-BH" sz="1600" b="0" u="none" baseline="0" dirty="0" smtClean="0"/>
                        <a:t>6- تسمية الوان المكعبات </a:t>
                      </a:r>
                      <a:endParaRPr lang="ar-AE" sz="1600" b="0" u="none" baseline="0" dirty="0"/>
                    </a:p>
                    <a:p>
                      <a:pPr algn="r" rtl="1"/>
                      <a:r>
                        <a:rPr lang="ar-BH" sz="1600" b="0" u="none" baseline="0" dirty="0" smtClean="0"/>
                        <a:t>7-</a:t>
                      </a:r>
                      <a:r>
                        <a:rPr lang="ar-AE" sz="1600" b="0" u="none" baseline="0" dirty="0" smtClean="0"/>
                        <a:t>يبتكر </a:t>
                      </a:r>
                      <a:r>
                        <a:rPr lang="ar-AE" sz="1600" b="0" u="none" baseline="0" dirty="0"/>
                        <a:t>المدرس أنشطة وتمارين إضافية.</a:t>
                      </a:r>
                      <a:endParaRPr lang="ar-SA" sz="1600" b="0" u="none" baseline="0" dirty="0"/>
                    </a:p>
                    <a:p>
                      <a:pPr algn="r" rtl="1"/>
                      <a:endParaRPr lang="ar-AE" sz="1600" b="0" u="none" baseline="0" dirty="0"/>
                    </a:p>
                    <a:p>
                      <a:pPr algn="r" rtl="1"/>
                      <a:r>
                        <a:rPr lang="ar-AE" sz="1600" b="1" u="sng" baseline="0" dirty="0"/>
                        <a:t>النشاط الرياضي</a:t>
                      </a:r>
                      <a:r>
                        <a:rPr lang="ar-AE" sz="1600" b="1" u="none" baseline="0" dirty="0"/>
                        <a:t> </a:t>
                      </a:r>
                      <a:r>
                        <a:rPr lang="ar-BH" sz="1600" b="1" u="none" baseline="0" dirty="0" smtClean="0"/>
                        <a:t>: </a:t>
                      </a:r>
                      <a:r>
                        <a:rPr lang="ar-BH" sz="1600" b="0" u="none" baseline="0" dirty="0" smtClean="0"/>
                        <a:t>تنظيم مسابقة للطلاب بحيث يتم وضع مجموعة من المكعبات في جهة ومجموعة من المكعبات المبعثرة في الجهة المقابلة وعلى كل طالب ان يحضر مكعب من المكعبات المبعثرة ووضعها مع المكعب المطابق له في اللون من الجهة المقابلة ويفوز من يكمل في وقت أقل .</a:t>
                      </a:r>
                      <a:endParaRPr lang="ar-SA" sz="1600" b="0" u="none" baseline="0" dirty="0"/>
                    </a:p>
                    <a:p>
                      <a:pPr algn="r" rtl="1"/>
                      <a:r>
                        <a:rPr lang="ar-AE" sz="1600" b="1" u="sng" baseline="0" dirty="0"/>
                        <a:t>النشاط الفني</a:t>
                      </a:r>
                      <a:r>
                        <a:rPr lang="ar-AE" sz="1600" b="1" u="none" baseline="0" dirty="0" smtClean="0"/>
                        <a:t>:</a:t>
                      </a:r>
                      <a:r>
                        <a:rPr lang="ar-BH" sz="1600" b="1" u="none" baseline="0" dirty="0" smtClean="0"/>
                        <a:t> نشاط تلوين المكعبات</a:t>
                      </a:r>
                      <a:endParaRPr lang="ar-AE" sz="1600" baseline="0" dirty="0"/>
                    </a:p>
                    <a:p>
                      <a:pPr algn="r" rtl="1"/>
                      <a:r>
                        <a:rPr lang="ar-AE" sz="1600" b="1" u="sng" baseline="0" dirty="0"/>
                        <a:t>النشاط </a:t>
                      </a:r>
                      <a:r>
                        <a:rPr lang="ar-AE" sz="1600" b="1" u="sng" baseline="0" dirty="0" smtClean="0"/>
                        <a:t>الموسيقى</a:t>
                      </a:r>
                      <a:r>
                        <a:rPr lang="ar-AE" sz="1600" b="1" u="none" baseline="0" dirty="0" smtClean="0"/>
                        <a:t>:</a:t>
                      </a:r>
                      <a:r>
                        <a:rPr lang="ar-BH" sz="1600" b="1" u="none" baseline="0" dirty="0" smtClean="0"/>
                        <a:t> </a:t>
                      </a:r>
                      <a:r>
                        <a:rPr lang="ar-AE" sz="1600" baseline="0" dirty="0" smtClean="0"/>
                        <a:t>.</a:t>
                      </a:r>
                      <a:r>
                        <a:rPr lang="ar-BH" sz="1600" baseline="0" dirty="0" smtClean="0"/>
                        <a:t>اغنية الألوان</a:t>
                      </a:r>
                      <a:endParaRPr lang="ar-AE" sz="1600" baseline="0" dirty="0"/>
                    </a:p>
                  </a:txBody>
                  <a:tcPr anchor="ctr"/>
                </a:tc>
                <a:tc>
                  <a:txBody>
                    <a:bodyPr/>
                    <a:lstStyle/>
                    <a:p>
                      <a:pPr algn="ctr" rtl="1"/>
                      <a:endParaRPr lang="ar-AE" sz="1600" b="1" baseline="0" dirty="0"/>
                    </a:p>
                    <a:p>
                      <a:pPr algn="ctr" rtl="1"/>
                      <a:r>
                        <a:rPr lang="ar-AE" sz="1600" b="1" baseline="0" dirty="0"/>
                        <a:t>دليل للمعلم</a:t>
                      </a:r>
                    </a:p>
                    <a:p>
                      <a:pPr algn="ctr" rtl="1"/>
                      <a:endParaRPr lang="ar-AE" sz="1600" b="1" baseline="0" dirty="0"/>
                    </a:p>
                  </a:txBody>
                  <a:tcPr anchor="ctr"/>
                </a:tc>
                <a:extLst>
                  <a:ext uri="{0D108BD9-81ED-4DB2-BD59-A6C34878D82A}">
                    <a16:rowId xmlns:a16="http://schemas.microsoft.com/office/drawing/2014/main" xmlns="" val="10000"/>
                  </a:ext>
                </a:extLst>
              </a:tr>
              <a:tr h="660319">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BH" sz="1600" baseline="0" dirty="0" smtClean="0"/>
                        <a:t>تدريب الطالب على مطابقة الوان المكعبات </a:t>
                      </a:r>
                      <a:endParaRPr lang="ar-AE" sz="1600" baseline="0" dirty="0"/>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600" b="1" baseline="0" dirty="0"/>
                        <a:t>الواجب المنزلي </a:t>
                      </a:r>
                      <a:endParaRPr lang="en-US" sz="1600" b="1" dirty="0"/>
                    </a:p>
                  </a:txBody>
                  <a:tcPr anchor="ctr"/>
                </a:tc>
                <a:extLst>
                  <a:ext uri="{0D108BD9-81ED-4DB2-BD59-A6C34878D82A}">
                    <a16:rowId xmlns:a16="http://schemas.microsoft.com/office/drawing/2014/main" xmlns="" val="10001"/>
                  </a:ext>
                </a:extLst>
              </a:tr>
              <a:tr h="652129">
                <a:tc>
                  <a:txBody>
                    <a:bodyPr/>
                    <a:lstStyle/>
                    <a:p>
                      <a:pPr algn="r" rtl="1"/>
                      <a:r>
                        <a:rPr lang="ar-BH" sz="1600" baseline="0" dirty="0" smtClean="0"/>
                        <a:t>تطبيق الكترونية لمطابقة الألوان</a:t>
                      </a:r>
                    </a:p>
                    <a:p>
                      <a:pPr algn="r" rtl="1"/>
                      <a:r>
                        <a:rPr lang="ar-BH" sz="1600" baseline="0" dirty="0" smtClean="0"/>
                        <a:t>تطبيقات الكترونية لتلوين الأشكال</a:t>
                      </a:r>
                      <a:endParaRPr lang="ar-SA" sz="1600" baseline="0" dirty="0"/>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600" b="1" baseline="0" dirty="0"/>
                        <a:t>تمارين الكترونية</a:t>
                      </a:r>
                      <a:endParaRPr lang="en-US" sz="1600" b="1" dirty="0"/>
                    </a:p>
                  </a:txBody>
                  <a:tcPr anchor="ctr"/>
                </a:tc>
                <a:extLst>
                  <a:ext uri="{0D108BD9-81ED-4DB2-BD59-A6C34878D82A}">
                    <a16:rowId xmlns:a16="http://schemas.microsoft.com/office/drawing/2014/main" xmlns="" val="10002"/>
                  </a:ext>
                </a:extLst>
              </a:tr>
              <a:tr h="660319">
                <a:tc>
                  <a:txBody>
                    <a:bodyPr/>
                    <a:lstStyle/>
                    <a:p>
                      <a:pPr algn="r" rtl="1"/>
                      <a:r>
                        <a:rPr lang="ar-AE" sz="1600" b="1" baseline="0" dirty="0"/>
                        <a:t>متوسط: </a:t>
                      </a:r>
                      <a:r>
                        <a:rPr lang="ar-BH" sz="1600" b="0" baseline="0" dirty="0" smtClean="0"/>
                        <a:t>ان يطابق الطالب مكعب بمكعب حسب اللون </a:t>
                      </a:r>
                      <a:r>
                        <a:rPr lang="ar-AE" sz="1600" b="1" baseline="0" dirty="0" smtClean="0"/>
                        <a:t>جيد</a:t>
                      </a:r>
                      <a:r>
                        <a:rPr lang="ar-AE" sz="1600" b="1" baseline="0" dirty="0"/>
                        <a:t>: </a:t>
                      </a:r>
                      <a:r>
                        <a:rPr lang="ar-BH" sz="1600" baseline="0" dirty="0" smtClean="0"/>
                        <a:t>ان يصنف الطالب الألوان الأساسية </a:t>
                      </a:r>
                      <a:r>
                        <a:rPr lang="ar-AE" sz="1600" b="1" baseline="0" dirty="0" smtClean="0"/>
                        <a:t>مرتفع</a:t>
                      </a:r>
                      <a:r>
                        <a:rPr lang="ar-AE" sz="1600" b="1" baseline="0" dirty="0"/>
                        <a:t>: </a:t>
                      </a:r>
                      <a:r>
                        <a:rPr lang="ar-BH" sz="1600" baseline="0" dirty="0" smtClean="0"/>
                        <a:t>ان يسمي الطالب الألوان بشكل مستقل</a:t>
                      </a:r>
                      <a:endParaRPr lang="ar-AE" sz="1600" baseline="0" dirty="0"/>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600" b="1" dirty="0"/>
                        <a:t>التقييم</a:t>
                      </a:r>
                      <a:endParaRPr lang="en-US" sz="1600" b="1" dirty="0"/>
                    </a:p>
                  </a:txBody>
                  <a:tcPr anchor="ctr"/>
                </a:tc>
                <a:extLst>
                  <a:ext uri="{0D108BD9-81ED-4DB2-BD59-A6C34878D82A}">
                    <a16:rowId xmlns:a16="http://schemas.microsoft.com/office/drawing/2014/main" xmlns="" val="10003"/>
                  </a:ext>
                </a:extLst>
              </a:tr>
            </a:tbl>
          </a:graphicData>
        </a:graphic>
      </p:graphicFrame>
      <p:sp>
        <p:nvSpPr>
          <p:cNvPr id="5" name="TextBox 4"/>
          <p:cNvSpPr txBox="1"/>
          <p:nvPr/>
        </p:nvSpPr>
        <p:spPr>
          <a:xfrm>
            <a:off x="3972832" y="-15350"/>
            <a:ext cx="4862145" cy="461665"/>
          </a:xfrm>
          <a:prstGeom prst="rect">
            <a:avLst/>
          </a:prstGeom>
          <a:noFill/>
        </p:spPr>
        <p:txBody>
          <a:bodyPr wrap="square" rtlCol="0">
            <a:spAutoFit/>
          </a:bodyPr>
          <a:lstStyle/>
          <a:p>
            <a:pPr algn="ctr"/>
            <a:r>
              <a:rPr lang="ar-SA" sz="2400" b="1" dirty="0"/>
              <a:t>تابع درس </a:t>
            </a:r>
            <a:r>
              <a:rPr lang="ar-BH" sz="2400" b="1" dirty="0" smtClean="0"/>
              <a:t>لعبة الألوان</a:t>
            </a:r>
            <a:endParaRPr lang="en-GB" sz="2400" b="1" dirty="0"/>
          </a:p>
        </p:txBody>
      </p:sp>
    </p:spTree>
    <p:extLst>
      <p:ext uri="{BB962C8B-B14F-4D97-AF65-F5344CB8AC3E}">
        <p14:creationId xmlns:p14="http://schemas.microsoft.com/office/powerpoint/2010/main" val="24994258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9537460" y="398947"/>
            <a:ext cx="2334293" cy="400110"/>
          </a:xfrm>
          <a:prstGeom prst="rect">
            <a:avLst/>
          </a:prstGeom>
          <a:noFill/>
        </p:spPr>
        <p:txBody>
          <a:bodyPr wrap="none" lIns="91440" tIns="45720" rIns="91440" bIns="45720">
            <a:spAutoFit/>
          </a:bodyPr>
          <a:lstStyle/>
          <a:p>
            <a:pPr algn="r"/>
            <a:r>
              <a:rPr lang="ar-BH" sz="20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رتب المكعبات فوق بعضها</a:t>
            </a:r>
            <a:endParaRPr lang="en-US" sz="20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32" name="Picture 2"/>
          <p:cNvPicPr>
            <a:picLocks noChangeAspect="1" noChangeArrowheads="1"/>
          </p:cNvPicPr>
          <p:nvPr/>
        </p:nvPicPr>
        <p:blipFill>
          <a:blip r:embed="rId2" cstate="print"/>
          <a:srcRect/>
          <a:stretch>
            <a:fillRect/>
          </a:stretch>
        </p:blipFill>
        <p:spPr bwMode="auto">
          <a:xfrm>
            <a:off x="275105" y="246529"/>
            <a:ext cx="2228850" cy="19812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33" name="Rectangle 32"/>
          <p:cNvSpPr/>
          <p:nvPr/>
        </p:nvSpPr>
        <p:spPr>
          <a:xfrm>
            <a:off x="10112188" y="3415554"/>
            <a:ext cx="1600200" cy="10219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JO"/>
          </a:p>
        </p:txBody>
      </p:sp>
      <p:sp>
        <p:nvSpPr>
          <p:cNvPr id="34" name="Rectangle 33"/>
          <p:cNvSpPr/>
          <p:nvPr/>
        </p:nvSpPr>
        <p:spPr>
          <a:xfrm>
            <a:off x="8516469" y="2196354"/>
            <a:ext cx="1600200" cy="1021976"/>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JO"/>
          </a:p>
        </p:txBody>
      </p:sp>
      <p:sp>
        <p:nvSpPr>
          <p:cNvPr id="35" name="Rectangle 34"/>
          <p:cNvSpPr/>
          <p:nvPr/>
        </p:nvSpPr>
        <p:spPr>
          <a:xfrm>
            <a:off x="7929281" y="4849905"/>
            <a:ext cx="1600200" cy="10219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JO"/>
          </a:p>
        </p:txBody>
      </p:sp>
      <p:sp>
        <p:nvSpPr>
          <p:cNvPr id="36" name="Rectangle 35"/>
          <p:cNvSpPr/>
          <p:nvPr/>
        </p:nvSpPr>
        <p:spPr>
          <a:xfrm>
            <a:off x="9843248" y="4854387"/>
            <a:ext cx="1600200" cy="102197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JO"/>
          </a:p>
        </p:txBody>
      </p:sp>
      <p:sp>
        <p:nvSpPr>
          <p:cNvPr id="37" name="Rectangle 36"/>
          <p:cNvSpPr/>
          <p:nvPr/>
        </p:nvSpPr>
        <p:spPr>
          <a:xfrm>
            <a:off x="8220635" y="3567952"/>
            <a:ext cx="1600200" cy="102197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JO"/>
          </a:p>
        </p:txBody>
      </p:sp>
      <p:sp>
        <p:nvSpPr>
          <p:cNvPr id="38" name="Rectangle 37"/>
          <p:cNvSpPr/>
          <p:nvPr/>
        </p:nvSpPr>
        <p:spPr>
          <a:xfrm>
            <a:off x="4235824" y="4854389"/>
            <a:ext cx="1600200" cy="10219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JO"/>
          </a:p>
        </p:txBody>
      </p:sp>
      <p:sp>
        <p:nvSpPr>
          <p:cNvPr id="39" name="Rectangle 38"/>
          <p:cNvSpPr/>
          <p:nvPr/>
        </p:nvSpPr>
        <p:spPr>
          <a:xfrm>
            <a:off x="4231341" y="3747246"/>
            <a:ext cx="1600200" cy="102197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JO"/>
          </a:p>
        </p:txBody>
      </p:sp>
      <p:sp>
        <p:nvSpPr>
          <p:cNvPr id="40" name="Rectangle 39"/>
          <p:cNvSpPr/>
          <p:nvPr/>
        </p:nvSpPr>
        <p:spPr>
          <a:xfrm>
            <a:off x="4226860" y="2680446"/>
            <a:ext cx="1600200" cy="102197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JO"/>
          </a:p>
        </p:txBody>
      </p:sp>
      <p:sp>
        <p:nvSpPr>
          <p:cNvPr id="41" name="Rectangle 40"/>
          <p:cNvSpPr/>
          <p:nvPr/>
        </p:nvSpPr>
        <p:spPr>
          <a:xfrm>
            <a:off x="4213411" y="1604683"/>
            <a:ext cx="1600200" cy="10219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JO"/>
          </a:p>
        </p:txBody>
      </p:sp>
      <p:sp>
        <p:nvSpPr>
          <p:cNvPr id="42" name="Rectangle 41"/>
          <p:cNvSpPr/>
          <p:nvPr/>
        </p:nvSpPr>
        <p:spPr>
          <a:xfrm>
            <a:off x="4204445" y="506507"/>
            <a:ext cx="1600200" cy="1021976"/>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JO"/>
          </a:p>
        </p:txBody>
      </p:sp>
      <p:sp>
        <p:nvSpPr>
          <p:cNvPr id="44" name="Left Arrow 43"/>
          <p:cNvSpPr/>
          <p:nvPr/>
        </p:nvSpPr>
        <p:spPr>
          <a:xfrm>
            <a:off x="6024282" y="3186953"/>
            <a:ext cx="1922930" cy="389965"/>
          </a:xfrm>
          <a:prstGeom prst="leftArrow">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ar-JO"/>
          </a:p>
        </p:txBody>
      </p:sp>
    </p:spTree>
    <p:extLst>
      <p:ext uri="{BB962C8B-B14F-4D97-AF65-F5344CB8AC3E}">
        <p14:creationId xmlns:p14="http://schemas.microsoft.com/office/powerpoint/2010/main" val="2059479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8745576" y="398947"/>
            <a:ext cx="3126177" cy="400110"/>
          </a:xfrm>
          <a:prstGeom prst="rect">
            <a:avLst/>
          </a:prstGeom>
          <a:noFill/>
        </p:spPr>
        <p:txBody>
          <a:bodyPr wrap="none" lIns="91440" tIns="45720" rIns="91440" bIns="45720">
            <a:spAutoFit/>
          </a:bodyPr>
          <a:lstStyle/>
          <a:p>
            <a:pPr algn="r"/>
            <a:r>
              <a:rPr lang="ar-BH" sz="20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طابق كل مكعبين متطابقين في اللون</a:t>
            </a:r>
            <a:endParaRPr lang="en-US" sz="20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3" name="Rectangle 32"/>
          <p:cNvSpPr/>
          <p:nvPr/>
        </p:nvSpPr>
        <p:spPr>
          <a:xfrm>
            <a:off x="766482" y="1358154"/>
            <a:ext cx="1600200" cy="10219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JO"/>
          </a:p>
        </p:txBody>
      </p:sp>
      <p:sp>
        <p:nvSpPr>
          <p:cNvPr id="34" name="Rectangle 33"/>
          <p:cNvSpPr/>
          <p:nvPr/>
        </p:nvSpPr>
        <p:spPr>
          <a:xfrm>
            <a:off x="10143563" y="1376083"/>
            <a:ext cx="1600200" cy="1021976"/>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JO"/>
          </a:p>
        </p:txBody>
      </p:sp>
      <p:sp>
        <p:nvSpPr>
          <p:cNvPr id="35" name="Rectangle 34"/>
          <p:cNvSpPr/>
          <p:nvPr/>
        </p:nvSpPr>
        <p:spPr>
          <a:xfrm>
            <a:off x="5508811" y="1380564"/>
            <a:ext cx="1600200" cy="10219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JO"/>
          </a:p>
        </p:txBody>
      </p:sp>
      <p:sp>
        <p:nvSpPr>
          <p:cNvPr id="36" name="Rectangle 35"/>
          <p:cNvSpPr/>
          <p:nvPr/>
        </p:nvSpPr>
        <p:spPr>
          <a:xfrm>
            <a:off x="3227295" y="1385046"/>
            <a:ext cx="1600200" cy="102197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JO"/>
          </a:p>
        </p:txBody>
      </p:sp>
      <p:sp>
        <p:nvSpPr>
          <p:cNvPr id="37" name="Rectangle 36"/>
          <p:cNvSpPr/>
          <p:nvPr/>
        </p:nvSpPr>
        <p:spPr>
          <a:xfrm>
            <a:off x="7924800" y="1389529"/>
            <a:ext cx="1600200" cy="102197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JO"/>
          </a:p>
        </p:txBody>
      </p:sp>
      <p:sp>
        <p:nvSpPr>
          <p:cNvPr id="38" name="Rectangle 37"/>
          <p:cNvSpPr/>
          <p:nvPr/>
        </p:nvSpPr>
        <p:spPr>
          <a:xfrm>
            <a:off x="5459506" y="4706472"/>
            <a:ext cx="1600200" cy="10219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JO"/>
          </a:p>
        </p:txBody>
      </p:sp>
      <p:sp>
        <p:nvSpPr>
          <p:cNvPr id="39" name="Rectangle 38"/>
          <p:cNvSpPr/>
          <p:nvPr/>
        </p:nvSpPr>
        <p:spPr>
          <a:xfrm>
            <a:off x="802341" y="4634752"/>
            <a:ext cx="1600200" cy="102197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JO"/>
          </a:p>
        </p:txBody>
      </p:sp>
      <p:sp>
        <p:nvSpPr>
          <p:cNvPr id="40" name="Rectangle 39"/>
          <p:cNvSpPr/>
          <p:nvPr/>
        </p:nvSpPr>
        <p:spPr>
          <a:xfrm>
            <a:off x="10170460" y="4751293"/>
            <a:ext cx="1600200" cy="102197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JO"/>
          </a:p>
        </p:txBody>
      </p:sp>
      <p:sp>
        <p:nvSpPr>
          <p:cNvPr id="41" name="Rectangle 40"/>
          <p:cNvSpPr/>
          <p:nvPr/>
        </p:nvSpPr>
        <p:spPr>
          <a:xfrm>
            <a:off x="7978588" y="4737848"/>
            <a:ext cx="1600200" cy="10219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JO"/>
          </a:p>
        </p:txBody>
      </p:sp>
      <p:sp>
        <p:nvSpPr>
          <p:cNvPr id="42" name="Rectangle 41"/>
          <p:cNvSpPr/>
          <p:nvPr/>
        </p:nvSpPr>
        <p:spPr>
          <a:xfrm>
            <a:off x="3195916" y="4688542"/>
            <a:ext cx="1600200" cy="1021976"/>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JO"/>
          </a:p>
        </p:txBody>
      </p:sp>
      <p:cxnSp>
        <p:nvCxnSpPr>
          <p:cNvPr id="17" name="Straight Arrow Connector 16"/>
          <p:cNvCxnSpPr/>
          <p:nvPr/>
        </p:nvCxnSpPr>
        <p:spPr>
          <a:xfrm flipH="1">
            <a:off x="4464424" y="2380129"/>
            <a:ext cx="5674659" cy="2286000"/>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spTree>
    <p:extLst>
      <p:ext uri="{BB962C8B-B14F-4D97-AF65-F5344CB8AC3E}">
        <p14:creationId xmlns:p14="http://schemas.microsoft.com/office/powerpoint/2010/main" val="2059479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p:cNvPicPr>
            <a:picLocks noChangeAspect="1" noChangeArrowheads="1"/>
          </p:cNvPicPr>
          <p:nvPr/>
        </p:nvPicPr>
        <p:blipFill>
          <a:blip r:embed="rId2" cstate="print"/>
          <a:srcRect/>
          <a:stretch>
            <a:fillRect/>
          </a:stretch>
        </p:blipFill>
        <p:spPr bwMode="auto">
          <a:xfrm>
            <a:off x="524435" y="914399"/>
            <a:ext cx="10919012" cy="533848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12" name="Rectangle 11"/>
          <p:cNvSpPr/>
          <p:nvPr/>
        </p:nvSpPr>
        <p:spPr>
          <a:xfrm>
            <a:off x="9524636" y="398947"/>
            <a:ext cx="2347117" cy="400110"/>
          </a:xfrm>
          <a:prstGeom prst="rect">
            <a:avLst/>
          </a:prstGeom>
          <a:noFill/>
        </p:spPr>
        <p:txBody>
          <a:bodyPr wrap="none" lIns="91440" tIns="45720" rIns="91440" bIns="45720">
            <a:spAutoFit/>
          </a:bodyPr>
          <a:lstStyle/>
          <a:p>
            <a:pPr algn="r"/>
            <a:r>
              <a:rPr lang="ar-BH" sz="20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افرز المكعبات حسب اللون</a:t>
            </a:r>
            <a:endParaRPr lang="en-US" sz="20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04612" y="2138083"/>
            <a:ext cx="1922929" cy="1546411"/>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ar-BH" sz="2800" dirty="0" smtClean="0">
                <a:solidFill>
                  <a:srgbClr val="FF0000"/>
                </a:solidFill>
              </a:rPr>
              <a:t>احمر</a:t>
            </a:r>
            <a:endParaRPr lang="ar-JO" dirty="0">
              <a:solidFill>
                <a:srgbClr val="FF0000"/>
              </a:solidFill>
            </a:endParaRPr>
          </a:p>
        </p:txBody>
      </p:sp>
      <p:sp>
        <p:nvSpPr>
          <p:cNvPr id="8" name="Rectangle 7"/>
          <p:cNvSpPr/>
          <p:nvPr/>
        </p:nvSpPr>
        <p:spPr>
          <a:xfrm>
            <a:off x="663388" y="2129117"/>
            <a:ext cx="1922929" cy="1546411"/>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ar-BH" sz="2800" dirty="0" smtClean="0">
                <a:solidFill>
                  <a:srgbClr val="FFC000"/>
                </a:solidFill>
              </a:rPr>
              <a:t>برتقالي</a:t>
            </a:r>
            <a:endParaRPr lang="ar-JO" dirty="0">
              <a:solidFill>
                <a:srgbClr val="FFC000"/>
              </a:solidFill>
            </a:endParaRPr>
          </a:p>
        </p:txBody>
      </p:sp>
      <p:sp>
        <p:nvSpPr>
          <p:cNvPr id="9" name="Rectangle 8"/>
          <p:cNvSpPr/>
          <p:nvPr/>
        </p:nvSpPr>
        <p:spPr>
          <a:xfrm>
            <a:off x="3007659" y="2120153"/>
            <a:ext cx="1922929" cy="1546411"/>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ar-BH" sz="2800" dirty="0" smtClean="0">
                <a:solidFill>
                  <a:srgbClr val="00B050"/>
                </a:solidFill>
              </a:rPr>
              <a:t>أخضر</a:t>
            </a:r>
            <a:endParaRPr lang="ar-JO" dirty="0">
              <a:solidFill>
                <a:srgbClr val="00B050"/>
              </a:solidFill>
            </a:endParaRPr>
          </a:p>
        </p:txBody>
      </p:sp>
      <p:sp>
        <p:nvSpPr>
          <p:cNvPr id="10" name="Rectangle 9"/>
          <p:cNvSpPr/>
          <p:nvPr/>
        </p:nvSpPr>
        <p:spPr>
          <a:xfrm>
            <a:off x="5378823" y="2138083"/>
            <a:ext cx="1922929" cy="1546411"/>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ar-BH" sz="2800" dirty="0" smtClean="0">
                <a:solidFill>
                  <a:srgbClr val="0070C0"/>
                </a:solidFill>
              </a:rPr>
              <a:t>أزرق</a:t>
            </a:r>
            <a:endParaRPr lang="ar-JO" dirty="0">
              <a:solidFill>
                <a:srgbClr val="0070C0"/>
              </a:solidFill>
            </a:endParaRPr>
          </a:p>
        </p:txBody>
      </p:sp>
      <p:sp>
        <p:nvSpPr>
          <p:cNvPr id="11" name="Rectangle 10"/>
          <p:cNvSpPr/>
          <p:nvPr/>
        </p:nvSpPr>
        <p:spPr>
          <a:xfrm>
            <a:off x="7723094" y="2156012"/>
            <a:ext cx="1922929" cy="1546411"/>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ar-BH" sz="2800" dirty="0" smtClean="0">
                <a:solidFill>
                  <a:srgbClr val="FFFF00"/>
                </a:solidFill>
              </a:rPr>
              <a:t>أصفر</a:t>
            </a:r>
            <a:endParaRPr lang="ar-JO" dirty="0">
              <a:solidFill>
                <a:srgbClr val="FFFF00"/>
              </a:solidFill>
            </a:endParaRPr>
          </a:p>
        </p:txBody>
      </p:sp>
      <p:sp>
        <p:nvSpPr>
          <p:cNvPr id="12" name="Rectangle 11"/>
          <p:cNvSpPr/>
          <p:nvPr/>
        </p:nvSpPr>
        <p:spPr>
          <a:xfrm>
            <a:off x="10042406" y="398947"/>
            <a:ext cx="1829347" cy="400110"/>
          </a:xfrm>
          <a:prstGeom prst="rect">
            <a:avLst/>
          </a:prstGeom>
          <a:noFill/>
        </p:spPr>
        <p:txBody>
          <a:bodyPr wrap="none" lIns="91440" tIns="45720" rIns="91440" bIns="45720">
            <a:spAutoFit/>
          </a:bodyPr>
          <a:lstStyle/>
          <a:p>
            <a:pPr algn="r"/>
            <a:r>
              <a:rPr lang="ar-BH" sz="20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لون المكعبات التالية</a:t>
            </a:r>
            <a:endParaRPr lang="en-US" sz="20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8745576" y="398947"/>
            <a:ext cx="3126177" cy="400110"/>
          </a:xfrm>
          <a:prstGeom prst="rect">
            <a:avLst/>
          </a:prstGeom>
          <a:noFill/>
        </p:spPr>
        <p:txBody>
          <a:bodyPr wrap="none" lIns="91440" tIns="45720" rIns="91440" bIns="45720">
            <a:spAutoFit/>
          </a:bodyPr>
          <a:lstStyle/>
          <a:p>
            <a:pPr algn="r"/>
            <a:r>
              <a:rPr lang="ar-BH" sz="20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طابق كل مكعبين متطابقين في اللون</a:t>
            </a:r>
            <a:endParaRPr lang="en-US" sz="20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3" name="Rectangle 32"/>
          <p:cNvSpPr/>
          <p:nvPr/>
        </p:nvSpPr>
        <p:spPr>
          <a:xfrm>
            <a:off x="914399" y="2138084"/>
            <a:ext cx="1600200" cy="10219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JO"/>
          </a:p>
        </p:txBody>
      </p:sp>
      <p:sp>
        <p:nvSpPr>
          <p:cNvPr id="34" name="Rectangle 33"/>
          <p:cNvSpPr/>
          <p:nvPr/>
        </p:nvSpPr>
        <p:spPr>
          <a:xfrm>
            <a:off x="10170457" y="2115672"/>
            <a:ext cx="1600200" cy="1021976"/>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JO"/>
          </a:p>
        </p:txBody>
      </p:sp>
      <p:sp>
        <p:nvSpPr>
          <p:cNvPr id="35" name="Rectangle 34"/>
          <p:cNvSpPr/>
          <p:nvPr/>
        </p:nvSpPr>
        <p:spPr>
          <a:xfrm>
            <a:off x="5643281" y="2106706"/>
            <a:ext cx="1600200" cy="10219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JO"/>
          </a:p>
        </p:txBody>
      </p:sp>
      <p:sp>
        <p:nvSpPr>
          <p:cNvPr id="36" name="Rectangle 35"/>
          <p:cNvSpPr/>
          <p:nvPr/>
        </p:nvSpPr>
        <p:spPr>
          <a:xfrm>
            <a:off x="3294530" y="2138082"/>
            <a:ext cx="1600200" cy="102197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JO"/>
          </a:p>
        </p:txBody>
      </p:sp>
      <p:sp>
        <p:nvSpPr>
          <p:cNvPr id="37" name="Rectangle 36"/>
          <p:cNvSpPr/>
          <p:nvPr/>
        </p:nvSpPr>
        <p:spPr>
          <a:xfrm>
            <a:off x="8005482" y="2115671"/>
            <a:ext cx="1600200" cy="102197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JO"/>
          </a:p>
        </p:txBody>
      </p:sp>
      <p:sp>
        <p:nvSpPr>
          <p:cNvPr id="14" name="Rectangle 13"/>
          <p:cNvSpPr/>
          <p:nvPr/>
        </p:nvSpPr>
        <p:spPr>
          <a:xfrm>
            <a:off x="10225134" y="3491770"/>
            <a:ext cx="1531188" cy="923330"/>
          </a:xfrm>
          <a:prstGeom prst="rect">
            <a:avLst/>
          </a:prstGeom>
          <a:noFill/>
        </p:spPr>
        <p:txBody>
          <a:bodyPr wrap="none" lIns="91440" tIns="45720" rIns="91440" bIns="45720">
            <a:spAutoFit/>
          </a:bodyPr>
          <a:lstStyle/>
          <a:p>
            <a:pPr algn="ctr"/>
            <a:r>
              <a:rPr lang="ar-BH"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أخضر</a:t>
            </a:r>
            <a:endPar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15" name="Rectangle 14"/>
          <p:cNvSpPr/>
          <p:nvPr/>
        </p:nvSpPr>
        <p:spPr>
          <a:xfrm>
            <a:off x="7935067" y="3523146"/>
            <a:ext cx="1628971" cy="830997"/>
          </a:xfrm>
          <a:prstGeom prst="rect">
            <a:avLst/>
          </a:prstGeom>
          <a:noFill/>
        </p:spPr>
        <p:txBody>
          <a:bodyPr wrap="none" lIns="91440" tIns="45720" rIns="91440" bIns="45720">
            <a:spAutoFit/>
          </a:bodyPr>
          <a:lstStyle/>
          <a:p>
            <a:pPr algn="ctr"/>
            <a:r>
              <a:rPr lang="ar-BH" sz="4800" b="1" cap="none" spc="0" dirty="0" smtClean="0">
                <a:ln w="1905"/>
                <a:solidFill>
                  <a:srgbClr val="FFC000"/>
                </a:solidFill>
                <a:effectLst>
                  <a:innerShdw blurRad="69850" dist="43180" dir="5400000">
                    <a:srgbClr val="000000">
                      <a:alpha val="65000"/>
                    </a:srgbClr>
                  </a:innerShdw>
                </a:effectLst>
              </a:rPr>
              <a:t>برتقالي</a:t>
            </a:r>
            <a:endParaRPr lang="en-US" sz="5400" b="1" cap="none" spc="0" dirty="0">
              <a:ln w="1905"/>
              <a:solidFill>
                <a:srgbClr val="FFC000"/>
              </a:solidFill>
              <a:effectLst>
                <a:innerShdw blurRad="69850" dist="43180" dir="5400000">
                  <a:srgbClr val="000000">
                    <a:alpha val="65000"/>
                  </a:srgbClr>
                </a:innerShdw>
              </a:effectLst>
            </a:endParaRPr>
          </a:p>
        </p:txBody>
      </p:sp>
      <p:sp>
        <p:nvSpPr>
          <p:cNvPr id="18" name="Rectangle 17"/>
          <p:cNvSpPr/>
          <p:nvPr/>
        </p:nvSpPr>
        <p:spPr>
          <a:xfrm>
            <a:off x="3418848" y="3487287"/>
            <a:ext cx="1284326" cy="923330"/>
          </a:xfrm>
          <a:prstGeom prst="rect">
            <a:avLst/>
          </a:prstGeom>
          <a:noFill/>
        </p:spPr>
        <p:txBody>
          <a:bodyPr wrap="none" lIns="91440" tIns="45720" rIns="91440" bIns="45720">
            <a:spAutoFit/>
          </a:bodyPr>
          <a:lstStyle/>
          <a:p>
            <a:pPr algn="ctr"/>
            <a:r>
              <a:rPr lang="ar-BH" sz="5400" b="1" cap="none" spc="0" dirty="0" smtClean="0">
                <a:ln w="1905"/>
                <a:solidFill>
                  <a:srgbClr val="FF0000"/>
                </a:solidFill>
                <a:effectLst>
                  <a:innerShdw blurRad="69850" dist="43180" dir="5400000">
                    <a:srgbClr val="000000">
                      <a:alpha val="65000"/>
                    </a:srgbClr>
                  </a:innerShdw>
                </a:effectLst>
              </a:rPr>
              <a:t>أحمر</a:t>
            </a:r>
            <a:endParaRPr lang="en-US" sz="5400" b="1" cap="none" spc="0" dirty="0">
              <a:ln w="1905"/>
              <a:solidFill>
                <a:srgbClr val="FF0000"/>
              </a:solidFill>
              <a:effectLst>
                <a:innerShdw blurRad="69850" dist="43180" dir="5400000">
                  <a:srgbClr val="000000">
                    <a:alpha val="65000"/>
                  </a:srgbClr>
                </a:innerShdw>
              </a:effectLst>
            </a:endParaRPr>
          </a:p>
        </p:txBody>
      </p:sp>
      <p:sp>
        <p:nvSpPr>
          <p:cNvPr id="19" name="Rectangle 18"/>
          <p:cNvSpPr/>
          <p:nvPr/>
        </p:nvSpPr>
        <p:spPr>
          <a:xfrm>
            <a:off x="988698" y="3505217"/>
            <a:ext cx="1393331" cy="923330"/>
          </a:xfrm>
          <a:prstGeom prst="rect">
            <a:avLst/>
          </a:prstGeom>
          <a:noFill/>
        </p:spPr>
        <p:txBody>
          <a:bodyPr wrap="none" lIns="91440" tIns="45720" rIns="91440" bIns="45720">
            <a:spAutoFit/>
          </a:bodyPr>
          <a:lstStyle/>
          <a:p>
            <a:pPr algn="ctr"/>
            <a:r>
              <a:rPr lang="ar-BH" sz="5400" b="1" cap="none" spc="0" dirty="0" smtClean="0">
                <a:ln w="1905"/>
                <a:solidFill>
                  <a:srgbClr val="FFFF00"/>
                </a:solidFill>
                <a:effectLst>
                  <a:innerShdw blurRad="69850" dist="43180" dir="5400000">
                    <a:srgbClr val="000000">
                      <a:alpha val="65000"/>
                    </a:srgbClr>
                  </a:innerShdw>
                </a:effectLst>
              </a:rPr>
              <a:t>أصفر</a:t>
            </a:r>
            <a:endParaRPr lang="en-US" sz="5400" b="1" cap="none" spc="0" dirty="0">
              <a:ln w="1905"/>
              <a:solidFill>
                <a:srgbClr val="FFFF00"/>
              </a:solidFill>
              <a:effectLst>
                <a:innerShdw blurRad="69850" dist="43180" dir="5400000">
                  <a:srgbClr val="000000">
                    <a:alpha val="65000"/>
                  </a:srgbClr>
                </a:innerShdw>
              </a:effectLst>
            </a:endParaRPr>
          </a:p>
        </p:txBody>
      </p:sp>
      <p:sp>
        <p:nvSpPr>
          <p:cNvPr id="20" name="Rectangle 19"/>
          <p:cNvSpPr/>
          <p:nvPr/>
        </p:nvSpPr>
        <p:spPr>
          <a:xfrm>
            <a:off x="5743378" y="3455911"/>
            <a:ext cx="1359668" cy="923330"/>
          </a:xfrm>
          <a:prstGeom prst="rect">
            <a:avLst/>
          </a:prstGeom>
          <a:noFill/>
        </p:spPr>
        <p:txBody>
          <a:bodyPr wrap="none" lIns="91440" tIns="45720" rIns="91440" bIns="45720">
            <a:spAutoFit/>
          </a:bodyPr>
          <a:lstStyle/>
          <a:p>
            <a:pPr algn="ctr"/>
            <a:r>
              <a:rPr lang="ar-BH" sz="5400" b="1" cap="none" spc="0" dirty="0" smtClean="0">
                <a:ln w="1905"/>
                <a:solidFill>
                  <a:srgbClr val="00B0F0"/>
                </a:solidFill>
                <a:effectLst>
                  <a:innerShdw blurRad="69850" dist="43180" dir="5400000">
                    <a:srgbClr val="000000">
                      <a:alpha val="65000"/>
                    </a:srgbClr>
                  </a:innerShdw>
                </a:effectLst>
              </a:rPr>
              <a:t>أزرق</a:t>
            </a:r>
            <a:endParaRPr lang="en-US" sz="5400" b="1" cap="none" spc="0" dirty="0">
              <a:ln w="1905"/>
              <a:solidFill>
                <a:srgbClr val="00B0F0"/>
              </a:soli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20594796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مستند" ma:contentTypeID="0x0101008DC21EC79F840947B51A601388C604C1" ma:contentTypeVersion="2" ma:contentTypeDescription="إنشاء مستند جديد." ma:contentTypeScope="" ma:versionID="1aaacca3de85a0e4ac7423ae962b1dc6">
  <xsd:schema xmlns:xsd="http://www.w3.org/2001/XMLSchema" xmlns:xs="http://www.w3.org/2001/XMLSchema" xmlns:p="http://schemas.microsoft.com/office/2006/metadata/properties" xmlns:ns2="dcf1d2de-c365-45d5-ad38-e2c00a94af5f" targetNamespace="http://schemas.microsoft.com/office/2006/metadata/properties" ma:root="true" ma:fieldsID="da315ef546d9d5a6f9405a119df2f3e2" ns2:_="">
    <xsd:import namespace="dcf1d2de-c365-45d5-ad38-e2c00a94af5f"/>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cf1d2de-c365-45d5-ad38-e2c00a94af5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نوع المحتوى"/>
        <xsd:element ref="dc:title" minOccurs="0" maxOccurs="1" ma:index="4" ma:displayName="العنوان"/>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4777C44-15D1-4F3C-A8C5-5D1290573EF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cf1d2de-c365-45d5-ad38-e2c00a94af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1F034FB-DEF2-4242-ABFE-D9D5CFFB7C3D}">
  <ds:schemaRefs>
    <ds:schemaRef ds:uri="http://schemas.microsoft.com/office/2006/documentManagement/type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dcf1d2de-c365-45d5-ad38-e2c00a94af5f"/>
    <ds:schemaRef ds:uri="http://www.w3.org/XML/1998/namespace"/>
    <ds:schemaRef ds:uri="http://purl.org/dc/terms/"/>
  </ds:schemaRefs>
</ds:datastoreItem>
</file>

<file path=customXml/itemProps3.xml><?xml version="1.0" encoding="utf-8"?>
<ds:datastoreItem xmlns:ds="http://schemas.openxmlformats.org/officeDocument/2006/customXml" ds:itemID="{1C591362-8D40-473A-A9CA-433FCDB8BD5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1525</TotalTime>
  <Words>359</Words>
  <Application>Microsoft Office PowerPoint</Application>
  <PresentationFormat>Widescreen</PresentationFormat>
  <Paragraphs>93</Paragraphs>
  <Slides>8</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Nagy A. Ibrahim</dc:creator>
  <cp:lastModifiedBy>Microsoft account</cp:lastModifiedBy>
  <cp:revision>49</cp:revision>
  <dcterms:created xsi:type="dcterms:W3CDTF">2020-07-06T20:23:02Z</dcterms:created>
  <dcterms:modified xsi:type="dcterms:W3CDTF">2020-08-18T19:41:41Z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0x0101008DC21EC79F840947B51A601388C604C1</vt:lpwstr>
  </property>
</Properties>
</file>