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5" r:id="rId3"/>
    <p:sldId id="264" r:id="rId4"/>
    <p:sldId id="271" r:id="rId5"/>
    <p:sldId id="260" r:id="rId6"/>
    <p:sldId id="267" r:id="rId7"/>
    <p:sldId id="270" r:id="rId8"/>
    <p:sldId id="261" r:id="rId9"/>
    <p:sldId id="27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636F59-88BC-4BE5-B8F1-D7A6D2FD9F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1114307A-261C-4084-A717-B7E197DE8A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B2D82A36-4311-4E74-A4A2-9561DA3F4BD1}"/>
              </a:ext>
            </a:extLst>
          </p:cNvPr>
          <p:cNvSpPr>
            <a:spLocks noGrp="1"/>
          </p:cNvSpPr>
          <p:nvPr>
            <p:ph type="dt" sz="half" idx="10"/>
          </p:nvPr>
        </p:nvSpPr>
        <p:spPr/>
        <p:txBody>
          <a:bodyPr/>
          <a:lstStyle/>
          <a:p>
            <a:fld id="{B147E1F9-00D2-48C4-AEE9-6D23AD5C852E}" type="datetimeFigureOut">
              <a:rPr lang="en-GB" smtClean="0"/>
              <a:t>19/08/2020</a:t>
            </a:fld>
            <a:endParaRPr lang="en-GB"/>
          </a:p>
        </p:txBody>
      </p:sp>
      <p:sp>
        <p:nvSpPr>
          <p:cNvPr id="5" name="Footer Placeholder 4">
            <a:extLst>
              <a:ext uri="{FF2B5EF4-FFF2-40B4-BE49-F238E27FC236}">
                <a16:creationId xmlns:a16="http://schemas.microsoft.com/office/drawing/2014/main" xmlns="" id="{835F1ADE-7CF0-42AC-AA20-42EFEDCEE9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5848DD8B-29B3-4A9A-9F97-F501A1315B0C}"/>
              </a:ext>
            </a:extLst>
          </p:cNvPr>
          <p:cNvSpPr>
            <a:spLocks noGrp="1"/>
          </p:cNvSpPr>
          <p:nvPr>
            <p:ph type="sldNum" sz="quarter" idx="12"/>
          </p:nvPr>
        </p:nvSpPr>
        <p:spPr/>
        <p:txBody>
          <a:bodyPr/>
          <a:lstStyle/>
          <a:p>
            <a:fld id="{B36B5010-5546-4524-AC44-CC19F1D94705}" type="slidenum">
              <a:rPr lang="en-GB" smtClean="0"/>
              <a:t>‹#›</a:t>
            </a:fld>
            <a:endParaRPr lang="en-GB"/>
          </a:p>
        </p:txBody>
      </p:sp>
    </p:spTree>
    <p:extLst>
      <p:ext uri="{BB962C8B-B14F-4D97-AF65-F5344CB8AC3E}">
        <p14:creationId xmlns:p14="http://schemas.microsoft.com/office/powerpoint/2010/main" val="2563811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0F4D22-4029-4B79-BA7E-AAA77B2A1C9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9FDD27BC-4835-457B-AC82-8D763BE405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580138F6-7EA4-48E6-A1D4-346191178F1C}"/>
              </a:ext>
            </a:extLst>
          </p:cNvPr>
          <p:cNvSpPr>
            <a:spLocks noGrp="1"/>
          </p:cNvSpPr>
          <p:nvPr>
            <p:ph type="dt" sz="half" idx="10"/>
          </p:nvPr>
        </p:nvSpPr>
        <p:spPr/>
        <p:txBody>
          <a:bodyPr/>
          <a:lstStyle/>
          <a:p>
            <a:fld id="{B147E1F9-00D2-48C4-AEE9-6D23AD5C852E}" type="datetimeFigureOut">
              <a:rPr lang="en-GB" smtClean="0"/>
              <a:t>19/08/2020</a:t>
            </a:fld>
            <a:endParaRPr lang="en-GB"/>
          </a:p>
        </p:txBody>
      </p:sp>
      <p:sp>
        <p:nvSpPr>
          <p:cNvPr id="5" name="Footer Placeholder 4">
            <a:extLst>
              <a:ext uri="{FF2B5EF4-FFF2-40B4-BE49-F238E27FC236}">
                <a16:creationId xmlns:a16="http://schemas.microsoft.com/office/drawing/2014/main" xmlns="" id="{D9F10BEB-C06C-4F03-A4A9-2F0442AD7E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1D14C108-EFC4-475F-91C1-34367606D9AB}"/>
              </a:ext>
            </a:extLst>
          </p:cNvPr>
          <p:cNvSpPr>
            <a:spLocks noGrp="1"/>
          </p:cNvSpPr>
          <p:nvPr>
            <p:ph type="sldNum" sz="quarter" idx="12"/>
          </p:nvPr>
        </p:nvSpPr>
        <p:spPr/>
        <p:txBody>
          <a:bodyPr/>
          <a:lstStyle/>
          <a:p>
            <a:fld id="{B36B5010-5546-4524-AC44-CC19F1D94705}" type="slidenum">
              <a:rPr lang="en-GB" smtClean="0"/>
              <a:t>‹#›</a:t>
            </a:fld>
            <a:endParaRPr lang="en-GB"/>
          </a:p>
        </p:txBody>
      </p:sp>
    </p:spTree>
    <p:extLst>
      <p:ext uri="{BB962C8B-B14F-4D97-AF65-F5344CB8AC3E}">
        <p14:creationId xmlns:p14="http://schemas.microsoft.com/office/powerpoint/2010/main" val="3045310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DACB407-726C-400F-9F87-DD177CD54E8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8B2A5A2B-9B62-4E66-B1EE-55CD382CFA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31BA0362-5469-4868-BAE7-29B4403CC5E9}"/>
              </a:ext>
            </a:extLst>
          </p:cNvPr>
          <p:cNvSpPr>
            <a:spLocks noGrp="1"/>
          </p:cNvSpPr>
          <p:nvPr>
            <p:ph type="dt" sz="half" idx="10"/>
          </p:nvPr>
        </p:nvSpPr>
        <p:spPr/>
        <p:txBody>
          <a:bodyPr/>
          <a:lstStyle/>
          <a:p>
            <a:fld id="{B147E1F9-00D2-48C4-AEE9-6D23AD5C852E}" type="datetimeFigureOut">
              <a:rPr lang="en-GB" smtClean="0"/>
              <a:t>19/08/2020</a:t>
            </a:fld>
            <a:endParaRPr lang="en-GB"/>
          </a:p>
        </p:txBody>
      </p:sp>
      <p:sp>
        <p:nvSpPr>
          <p:cNvPr id="5" name="Footer Placeholder 4">
            <a:extLst>
              <a:ext uri="{FF2B5EF4-FFF2-40B4-BE49-F238E27FC236}">
                <a16:creationId xmlns:a16="http://schemas.microsoft.com/office/drawing/2014/main" xmlns="" id="{5027CD3F-460A-4A1C-B691-C50D1700D8E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2981CB07-76A1-4737-9893-A28CFB098D93}"/>
              </a:ext>
            </a:extLst>
          </p:cNvPr>
          <p:cNvSpPr>
            <a:spLocks noGrp="1"/>
          </p:cNvSpPr>
          <p:nvPr>
            <p:ph type="sldNum" sz="quarter" idx="12"/>
          </p:nvPr>
        </p:nvSpPr>
        <p:spPr/>
        <p:txBody>
          <a:bodyPr/>
          <a:lstStyle/>
          <a:p>
            <a:fld id="{B36B5010-5546-4524-AC44-CC19F1D94705}" type="slidenum">
              <a:rPr lang="en-GB" smtClean="0"/>
              <a:t>‹#›</a:t>
            </a:fld>
            <a:endParaRPr lang="en-GB"/>
          </a:p>
        </p:txBody>
      </p:sp>
    </p:spTree>
    <p:extLst>
      <p:ext uri="{BB962C8B-B14F-4D97-AF65-F5344CB8AC3E}">
        <p14:creationId xmlns:p14="http://schemas.microsoft.com/office/powerpoint/2010/main" val="339128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8FA28B-5666-420C-8EB9-9944F6784A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4B73B04B-DE86-4AFA-A1E2-DB92F25BA9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979895B7-C018-4342-B8E8-95B6B584C1ED}"/>
              </a:ext>
            </a:extLst>
          </p:cNvPr>
          <p:cNvSpPr>
            <a:spLocks noGrp="1"/>
          </p:cNvSpPr>
          <p:nvPr>
            <p:ph type="dt" sz="half" idx="10"/>
          </p:nvPr>
        </p:nvSpPr>
        <p:spPr/>
        <p:txBody>
          <a:bodyPr/>
          <a:lstStyle/>
          <a:p>
            <a:fld id="{B147E1F9-00D2-48C4-AEE9-6D23AD5C852E}" type="datetimeFigureOut">
              <a:rPr lang="en-GB" smtClean="0"/>
              <a:t>19/08/2020</a:t>
            </a:fld>
            <a:endParaRPr lang="en-GB"/>
          </a:p>
        </p:txBody>
      </p:sp>
      <p:sp>
        <p:nvSpPr>
          <p:cNvPr id="5" name="Footer Placeholder 4">
            <a:extLst>
              <a:ext uri="{FF2B5EF4-FFF2-40B4-BE49-F238E27FC236}">
                <a16:creationId xmlns:a16="http://schemas.microsoft.com/office/drawing/2014/main" xmlns="" id="{63C3326A-D8BA-41BC-8D4B-5F67645A56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F84C8AC-8DC9-479D-AC08-1809DF263921}"/>
              </a:ext>
            </a:extLst>
          </p:cNvPr>
          <p:cNvSpPr>
            <a:spLocks noGrp="1"/>
          </p:cNvSpPr>
          <p:nvPr>
            <p:ph type="sldNum" sz="quarter" idx="12"/>
          </p:nvPr>
        </p:nvSpPr>
        <p:spPr/>
        <p:txBody>
          <a:bodyPr/>
          <a:lstStyle/>
          <a:p>
            <a:fld id="{B36B5010-5546-4524-AC44-CC19F1D94705}" type="slidenum">
              <a:rPr lang="en-GB" smtClean="0"/>
              <a:t>‹#›</a:t>
            </a:fld>
            <a:endParaRPr lang="en-GB"/>
          </a:p>
        </p:txBody>
      </p:sp>
    </p:spTree>
    <p:extLst>
      <p:ext uri="{BB962C8B-B14F-4D97-AF65-F5344CB8AC3E}">
        <p14:creationId xmlns:p14="http://schemas.microsoft.com/office/powerpoint/2010/main" val="2682001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7715E1-A8E9-49B7-8581-2478F4CBA7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38E2BF3-4ECB-41A7-B8BD-D81729735A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CA1F4F2-42F0-40F7-A7D8-66FA8EF2F033}"/>
              </a:ext>
            </a:extLst>
          </p:cNvPr>
          <p:cNvSpPr>
            <a:spLocks noGrp="1"/>
          </p:cNvSpPr>
          <p:nvPr>
            <p:ph type="dt" sz="half" idx="10"/>
          </p:nvPr>
        </p:nvSpPr>
        <p:spPr/>
        <p:txBody>
          <a:bodyPr/>
          <a:lstStyle/>
          <a:p>
            <a:fld id="{B147E1F9-00D2-48C4-AEE9-6D23AD5C852E}" type="datetimeFigureOut">
              <a:rPr lang="en-GB" smtClean="0"/>
              <a:t>19/08/2020</a:t>
            </a:fld>
            <a:endParaRPr lang="en-GB"/>
          </a:p>
        </p:txBody>
      </p:sp>
      <p:sp>
        <p:nvSpPr>
          <p:cNvPr id="5" name="Footer Placeholder 4">
            <a:extLst>
              <a:ext uri="{FF2B5EF4-FFF2-40B4-BE49-F238E27FC236}">
                <a16:creationId xmlns:a16="http://schemas.microsoft.com/office/drawing/2014/main" xmlns="" id="{8DF2E3D3-561C-466B-8A4A-369BB39244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032A255D-A234-45BF-AB4E-11A9070D5BC3}"/>
              </a:ext>
            </a:extLst>
          </p:cNvPr>
          <p:cNvSpPr>
            <a:spLocks noGrp="1"/>
          </p:cNvSpPr>
          <p:nvPr>
            <p:ph type="sldNum" sz="quarter" idx="12"/>
          </p:nvPr>
        </p:nvSpPr>
        <p:spPr/>
        <p:txBody>
          <a:bodyPr/>
          <a:lstStyle/>
          <a:p>
            <a:fld id="{B36B5010-5546-4524-AC44-CC19F1D94705}" type="slidenum">
              <a:rPr lang="en-GB" smtClean="0"/>
              <a:t>‹#›</a:t>
            </a:fld>
            <a:endParaRPr lang="en-GB"/>
          </a:p>
        </p:txBody>
      </p:sp>
    </p:spTree>
    <p:extLst>
      <p:ext uri="{BB962C8B-B14F-4D97-AF65-F5344CB8AC3E}">
        <p14:creationId xmlns:p14="http://schemas.microsoft.com/office/powerpoint/2010/main" val="2899423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C180B1-4A28-4630-8C70-D45AA180D88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6CA9DD77-8572-493B-A80E-0EBF71CBC2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019DFD09-E24F-480D-9E32-B8962CF56F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D5E522C8-F7E7-4968-A43E-2BFB6A703321}"/>
              </a:ext>
            </a:extLst>
          </p:cNvPr>
          <p:cNvSpPr>
            <a:spLocks noGrp="1"/>
          </p:cNvSpPr>
          <p:nvPr>
            <p:ph type="dt" sz="half" idx="10"/>
          </p:nvPr>
        </p:nvSpPr>
        <p:spPr/>
        <p:txBody>
          <a:bodyPr/>
          <a:lstStyle/>
          <a:p>
            <a:fld id="{B147E1F9-00D2-48C4-AEE9-6D23AD5C852E}" type="datetimeFigureOut">
              <a:rPr lang="en-GB" smtClean="0"/>
              <a:t>19/08/2020</a:t>
            </a:fld>
            <a:endParaRPr lang="en-GB"/>
          </a:p>
        </p:txBody>
      </p:sp>
      <p:sp>
        <p:nvSpPr>
          <p:cNvPr id="6" name="Footer Placeholder 5">
            <a:extLst>
              <a:ext uri="{FF2B5EF4-FFF2-40B4-BE49-F238E27FC236}">
                <a16:creationId xmlns:a16="http://schemas.microsoft.com/office/drawing/2014/main" xmlns="" id="{CF45771D-5944-435C-90FD-B3604792A54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2C4CA066-5EFB-4576-A2BD-E507DFFEA11B}"/>
              </a:ext>
            </a:extLst>
          </p:cNvPr>
          <p:cNvSpPr>
            <a:spLocks noGrp="1"/>
          </p:cNvSpPr>
          <p:nvPr>
            <p:ph type="sldNum" sz="quarter" idx="12"/>
          </p:nvPr>
        </p:nvSpPr>
        <p:spPr/>
        <p:txBody>
          <a:bodyPr/>
          <a:lstStyle/>
          <a:p>
            <a:fld id="{B36B5010-5546-4524-AC44-CC19F1D94705}" type="slidenum">
              <a:rPr lang="en-GB" smtClean="0"/>
              <a:t>‹#›</a:t>
            </a:fld>
            <a:endParaRPr lang="en-GB"/>
          </a:p>
        </p:txBody>
      </p:sp>
    </p:spTree>
    <p:extLst>
      <p:ext uri="{BB962C8B-B14F-4D97-AF65-F5344CB8AC3E}">
        <p14:creationId xmlns:p14="http://schemas.microsoft.com/office/powerpoint/2010/main" val="3969407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B4417B-0A76-48C1-9B99-277CD9B0751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340A0A5A-FD04-49E6-B2EC-F02FC0236A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081C1AD-19E5-4D89-B180-F7E6DD9C3B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92E7D82A-7EA8-48B6-B97F-4E8275F240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8EF85D3-1218-4932-9049-796A470DB9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9452041B-0DC3-4F34-8BEC-31255DDF27E5}"/>
              </a:ext>
            </a:extLst>
          </p:cNvPr>
          <p:cNvSpPr>
            <a:spLocks noGrp="1"/>
          </p:cNvSpPr>
          <p:nvPr>
            <p:ph type="dt" sz="half" idx="10"/>
          </p:nvPr>
        </p:nvSpPr>
        <p:spPr/>
        <p:txBody>
          <a:bodyPr/>
          <a:lstStyle/>
          <a:p>
            <a:fld id="{B147E1F9-00D2-48C4-AEE9-6D23AD5C852E}" type="datetimeFigureOut">
              <a:rPr lang="en-GB" smtClean="0"/>
              <a:t>19/08/2020</a:t>
            </a:fld>
            <a:endParaRPr lang="en-GB"/>
          </a:p>
        </p:txBody>
      </p:sp>
      <p:sp>
        <p:nvSpPr>
          <p:cNvPr id="8" name="Footer Placeholder 7">
            <a:extLst>
              <a:ext uri="{FF2B5EF4-FFF2-40B4-BE49-F238E27FC236}">
                <a16:creationId xmlns:a16="http://schemas.microsoft.com/office/drawing/2014/main" xmlns="" id="{266D861D-1461-420A-AB85-7814634A19C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C447DE21-196E-4D20-A401-1BB422C26539}"/>
              </a:ext>
            </a:extLst>
          </p:cNvPr>
          <p:cNvSpPr>
            <a:spLocks noGrp="1"/>
          </p:cNvSpPr>
          <p:nvPr>
            <p:ph type="sldNum" sz="quarter" idx="12"/>
          </p:nvPr>
        </p:nvSpPr>
        <p:spPr/>
        <p:txBody>
          <a:bodyPr/>
          <a:lstStyle/>
          <a:p>
            <a:fld id="{B36B5010-5546-4524-AC44-CC19F1D94705}" type="slidenum">
              <a:rPr lang="en-GB" smtClean="0"/>
              <a:t>‹#›</a:t>
            </a:fld>
            <a:endParaRPr lang="en-GB"/>
          </a:p>
        </p:txBody>
      </p:sp>
    </p:spTree>
    <p:extLst>
      <p:ext uri="{BB962C8B-B14F-4D97-AF65-F5344CB8AC3E}">
        <p14:creationId xmlns:p14="http://schemas.microsoft.com/office/powerpoint/2010/main" val="859577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53A7DB-8A62-40D5-9287-37EE2BEDCA6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D9D9D92F-46B0-4A07-84A9-3F6907BCFB69}"/>
              </a:ext>
            </a:extLst>
          </p:cNvPr>
          <p:cNvSpPr>
            <a:spLocks noGrp="1"/>
          </p:cNvSpPr>
          <p:nvPr>
            <p:ph type="dt" sz="half" idx="10"/>
          </p:nvPr>
        </p:nvSpPr>
        <p:spPr/>
        <p:txBody>
          <a:bodyPr/>
          <a:lstStyle/>
          <a:p>
            <a:fld id="{B147E1F9-00D2-48C4-AEE9-6D23AD5C852E}" type="datetimeFigureOut">
              <a:rPr lang="en-GB" smtClean="0"/>
              <a:t>19/08/2020</a:t>
            </a:fld>
            <a:endParaRPr lang="en-GB"/>
          </a:p>
        </p:txBody>
      </p:sp>
      <p:sp>
        <p:nvSpPr>
          <p:cNvPr id="4" name="Footer Placeholder 3">
            <a:extLst>
              <a:ext uri="{FF2B5EF4-FFF2-40B4-BE49-F238E27FC236}">
                <a16:creationId xmlns:a16="http://schemas.microsoft.com/office/drawing/2014/main" xmlns="" id="{50E9F937-809E-4170-93EC-001E1A53D0F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1C8658CC-52A7-4605-8E0C-EBBB2C2055DA}"/>
              </a:ext>
            </a:extLst>
          </p:cNvPr>
          <p:cNvSpPr>
            <a:spLocks noGrp="1"/>
          </p:cNvSpPr>
          <p:nvPr>
            <p:ph type="sldNum" sz="quarter" idx="12"/>
          </p:nvPr>
        </p:nvSpPr>
        <p:spPr/>
        <p:txBody>
          <a:bodyPr/>
          <a:lstStyle/>
          <a:p>
            <a:fld id="{B36B5010-5546-4524-AC44-CC19F1D94705}" type="slidenum">
              <a:rPr lang="en-GB" smtClean="0"/>
              <a:t>‹#›</a:t>
            </a:fld>
            <a:endParaRPr lang="en-GB"/>
          </a:p>
        </p:txBody>
      </p:sp>
    </p:spTree>
    <p:extLst>
      <p:ext uri="{BB962C8B-B14F-4D97-AF65-F5344CB8AC3E}">
        <p14:creationId xmlns:p14="http://schemas.microsoft.com/office/powerpoint/2010/main" val="2761295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63AA036-5E36-4291-BF78-27725992A312}"/>
              </a:ext>
            </a:extLst>
          </p:cNvPr>
          <p:cNvSpPr>
            <a:spLocks noGrp="1"/>
          </p:cNvSpPr>
          <p:nvPr>
            <p:ph type="dt" sz="half" idx="10"/>
          </p:nvPr>
        </p:nvSpPr>
        <p:spPr/>
        <p:txBody>
          <a:bodyPr/>
          <a:lstStyle/>
          <a:p>
            <a:fld id="{B147E1F9-00D2-48C4-AEE9-6D23AD5C852E}" type="datetimeFigureOut">
              <a:rPr lang="en-GB" smtClean="0"/>
              <a:t>19/08/2020</a:t>
            </a:fld>
            <a:endParaRPr lang="en-GB"/>
          </a:p>
        </p:txBody>
      </p:sp>
      <p:sp>
        <p:nvSpPr>
          <p:cNvPr id="3" name="Footer Placeholder 2">
            <a:extLst>
              <a:ext uri="{FF2B5EF4-FFF2-40B4-BE49-F238E27FC236}">
                <a16:creationId xmlns:a16="http://schemas.microsoft.com/office/drawing/2014/main" xmlns="" id="{B5B2D5A5-7DF9-4F19-AC08-0CB2FAE9F28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4E769F87-47A3-4C28-AF99-7EA4B90D0F3E}"/>
              </a:ext>
            </a:extLst>
          </p:cNvPr>
          <p:cNvSpPr>
            <a:spLocks noGrp="1"/>
          </p:cNvSpPr>
          <p:nvPr>
            <p:ph type="sldNum" sz="quarter" idx="12"/>
          </p:nvPr>
        </p:nvSpPr>
        <p:spPr/>
        <p:txBody>
          <a:bodyPr/>
          <a:lstStyle/>
          <a:p>
            <a:fld id="{B36B5010-5546-4524-AC44-CC19F1D94705}" type="slidenum">
              <a:rPr lang="en-GB" smtClean="0"/>
              <a:t>‹#›</a:t>
            </a:fld>
            <a:endParaRPr lang="en-GB"/>
          </a:p>
        </p:txBody>
      </p:sp>
    </p:spTree>
    <p:extLst>
      <p:ext uri="{BB962C8B-B14F-4D97-AF65-F5344CB8AC3E}">
        <p14:creationId xmlns:p14="http://schemas.microsoft.com/office/powerpoint/2010/main" val="192004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7D9435-20ED-40B8-83BA-97552ED1AC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69096CC6-9FB3-4D64-A928-1630BB3427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8B3CEC9F-4CF4-4EC9-8F4E-A07EAB2DD5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89A6205-3A1E-4F2F-9DB3-9A84B5B82A7F}"/>
              </a:ext>
            </a:extLst>
          </p:cNvPr>
          <p:cNvSpPr>
            <a:spLocks noGrp="1"/>
          </p:cNvSpPr>
          <p:nvPr>
            <p:ph type="dt" sz="half" idx="10"/>
          </p:nvPr>
        </p:nvSpPr>
        <p:spPr/>
        <p:txBody>
          <a:bodyPr/>
          <a:lstStyle/>
          <a:p>
            <a:fld id="{B147E1F9-00D2-48C4-AEE9-6D23AD5C852E}" type="datetimeFigureOut">
              <a:rPr lang="en-GB" smtClean="0"/>
              <a:t>19/08/2020</a:t>
            </a:fld>
            <a:endParaRPr lang="en-GB"/>
          </a:p>
        </p:txBody>
      </p:sp>
      <p:sp>
        <p:nvSpPr>
          <p:cNvPr id="6" name="Footer Placeholder 5">
            <a:extLst>
              <a:ext uri="{FF2B5EF4-FFF2-40B4-BE49-F238E27FC236}">
                <a16:creationId xmlns:a16="http://schemas.microsoft.com/office/drawing/2014/main" xmlns="" id="{5EF4D16F-AF6A-4A8F-AAA3-3E20989D620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0149E8DA-C01B-46E8-B602-A4C5106DD553}"/>
              </a:ext>
            </a:extLst>
          </p:cNvPr>
          <p:cNvSpPr>
            <a:spLocks noGrp="1"/>
          </p:cNvSpPr>
          <p:nvPr>
            <p:ph type="sldNum" sz="quarter" idx="12"/>
          </p:nvPr>
        </p:nvSpPr>
        <p:spPr/>
        <p:txBody>
          <a:bodyPr/>
          <a:lstStyle/>
          <a:p>
            <a:fld id="{B36B5010-5546-4524-AC44-CC19F1D94705}" type="slidenum">
              <a:rPr lang="en-GB" smtClean="0"/>
              <a:t>‹#›</a:t>
            </a:fld>
            <a:endParaRPr lang="en-GB"/>
          </a:p>
        </p:txBody>
      </p:sp>
    </p:spTree>
    <p:extLst>
      <p:ext uri="{BB962C8B-B14F-4D97-AF65-F5344CB8AC3E}">
        <p14:creationId xmlns:p14="http://schemas.microsoft.com/office/powerpoint/2010/main" val="3268203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7FF768-DD6D-4C05-B952-3B81BD8F3B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845A6B39-4FBD-456F-B3C3-BE7190B920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33DD5FED-EC3F-439F-95E5-7D070BB306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F405870-169A-43A3-A480-E64BAE387031}"/>
              </a:ext>
            </a:extLst>
          </p:cNvPr>
          <p:cNvSpPr>
            <a:spLocks noGrp="1"/>
          </p:cNvSpPr>
          <p:nvPr>
            <p:ph type="dt" sz="half" idx="10"/>
          </p:nvPr>
        </p:nvSpPr>
        <p:spPr/>
        <p:txBody>
          <a:bodyPr/>
          <a:lstStyle/>
          <a:p>
            <a:fld id="{B147E1F9-00D2-48C4-AEE9-6D23AD5C852E}" type="datetimeFigureOut">
              <a:rPr lang="en-GB" smtClean="0"/>
              <a:t>19/08/2020</a:t>
            </a:fld>
            <a:endParaRPr lang="en-GB"/>
          </a:p>
        </p:txBody>
      </p:sp>
      <p:sp>
        <p:nvSpPr>
          <p:cNvPr id="6" name="Footer Placeholder 5">
            <a:extLst>
              <a:ext uri="{FF2B5EF4-FFF2-40B4-BE49-F238E27FC236}">
                <a16:creationId xmlns:a16="http://schemas.microsoft.com/office/drawing/2014/main" xmlns="" id="{A09778E7-9CB3-454E-88F3-59DBE28004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B92EB177-0523-4148-BE5E-D3A325384A3C}"/>
              </a:ext>
            </a:extLst>
          </p:cNvPr>
          <p:cNvSpPr>
            <a:spLocks noGrp="1"/>
          </p:cNvSpPr>
          <p:nvPr>
            <p:ph type="sldNum" sz="quarter" idx="12"/>
          </p:nvPr>
        </p:nvSpPr>
        <p:spPr/>
        <p:txBody>
          <a:bodyPr/>
          <a:lstStyle/>
          <a:p>
            <a:fld id="{B36B5010-5546-4524-AC44-CC19F1D94705}" type="slidenum">
              <a:rPr lang="en-GB" smtClean="0"/>
              <a:t>‹#›</a:t>
            </a:fld>
            <a:endParaRPr lang="en-GB"/>
          </a:p>
        </p:txBody>
      </p:sp>
    </p:spTree>
    <p:extLst>
      <p:ext uri="{BB962C8B-B14F-4D97-AF65-F5344CB8AC3E}">
        <p14:creationId xmlns:p14="http://schemas.microsoft.com/office/powerpoint/2010/main" val="252116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2263FF2D-2984-4EEB-9EE2-0DDC341AF3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971BD47D-A06B-493C-946E-C74D1BA6DB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3E55C733-BCE5-4131-8E63-8687FE2408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47E1F9-00D2-48C4-AEE9-6D23AD5C852E}" type="datetimeFigureOut">
              <a:rPr lang="en-GB" smtClean="0"/>
              <a:t>19/08/2020</a:t>
            </a:fld>
            <a:endParaRPr lang="en-GB"/>
          </a:p>
        </p:txBody>
      </p:sp>
      <p:sp>
        <p:nvSpPr>
          <p:cNvPr id="5" name="Footer Placeholder 4">
            <a:extLst>
              <a:ext uri="{FF2B5EF4-FFF2-40B4-BE49-F238E27FC236}">
                <a16:creationId xmlns:a16="http://schemas.microsoft.com/office/drawing/2014/main" xmlns="" id="{A095E4E3-82A0-4360-8165-61800DBC2F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4126174B-0553-4E97-858D-653EB86434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6B5010-5546-4524-AC44-CC19F1D94705}" type="slidenum">
              <a:rPr lang="en-GB" smtClean="0"/>
              <a:t>‹#›</a:t>
            </a:fld>
            <a:endParaRPr lang="en-GB"/>
          </a:p>
        </p:txBody>
      </p:sp>
    </p:spTree>
    <p:extLst>
      <p:ext uri="{BB962C8B-B14F-4D97-AF65-F5344CB8AC3E}">
        <p14:creationId xmlns:p14="http://schemas.microsoft.com/office/powerpoint/2010/main" val="3321714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wg8gxg2wCOQ"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apps.apple.com/ae/app/games-for-kids-4-5-years-old/id1466200853"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6.png"/><Relationship Id="rId7"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7"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3.jpe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xmlns="" id="{9836F1BD-5C92-47FB-BC23-FC7CA91ACBFA}"/>
              </a:ext>
            </a:extLst>
          </p:cNvPr>
          <p:cNvGraphicFramePr>
            <a:graphicFrameLocks noGrp="1"/>
          </p:cNvGraphicFramePr>
          <p:nvPr>
            <p:extLst>
              <p:ext uri="{D42A27DB-BD31-4B8C-83A1-F6EECF244321}">
                <p14:modId xmlns:p14="http://schemas.microsoft.com/office/powerpoint/2010/main" val="2741316839"/>
              </p:ext>
            </p:extLst>
          </p:nvPr>
        </p:nvGraphicFramePr>
        <p:xfrm>
          <a:off x="457200" y="247648"/>
          <a:ext cx="11277600" cy="6324601"/>
        </p:xfrm>
        <a:graphic>
          <a:graphicData uri="http://schemas.openxmlformats.org/drawingml/2006/table">
            <a:tbl>
              <a:tblPr firstRow="1" bandRow="1">
                <a:tableStyleId>{16D9F66E-5EB9-4882-86FB-DCBF35E3C3E4}</a:tableStyleId>
              </a:tblPr>
              <a:tblGrid>
                <a:gridCol w="2553978">
                  <a:extLst>
                    <a:ext uri="{9D8B030D-6E8A-4147-A177-3AD203B41FA5}">
                      <a16:colId xmlns:a16="http://schemas.microsoft.com/office/drawing/2014/main" xmlns="" val="3810897091"/>
                    </a:ext>
                  </a:extLst>
                </a:gridCol>
                <a:gridCol w="2723217">
                  <a:extLst>
                    <a:ext uri="{9D8B030D-6E8A-4147-A177-3AD203B41FA5}">
                      <a16:colId xmlns:a16="http://schemas.microsoft.com/office/drawing/2014/main" xmlns="" val="2990283618"/>
                    </a:ext>
                  </a:extLst>
                </a:gridCol>
                <a:gridCol w="2169438"/>
                <a:gridCol w="2169438">
                  <a:extLst>
                    <a:ext uri="{9D8B030D-6E8A-4147-A177-3AD203B41FA5}">
                      <a16:colId xmlns:a16="http://schemas.microsoft.com/office/drawing/2014/main" xmlns="" val="1970155076"/>
                    </a:ext>
                  </a:extLst>
                </a:gridCol>
                <a:gridCol w="1661529">
                  <a:extLst>
                    <a:ext uri="{9D8B030D-6E8A-4147-A177-3AD203B41FA5}">
                      <a16:colId xmlns:a16="http://schemas.microsoft.com/office/drawing/2014/main" xmlns="" val="3082239015"/>
                    </a:ext>
                  </a:extLst>
                </a:gridCol>
              </a:tblGrid>
              <a:tr h="1324899">
                <a:tc>
                  <a:txBody>
                    <a:bodyPr/>
                    <a:lstStyle/>
                    <a:p>
                      <a:pPr algn="r" rtl="1"/>
                      <a:r>
                        <a:rPr lang="ar-AE" sz="2000" b="0" dirty="0">
                          <a:latin typeface="Calibri" panose="020F0502020204030204" pitchFamily="34" charset="0"/>
                          <a:cs typeface="Calibri" panose="020F0502020204030204" pitchFamily="34" charset="0"/>
                        </a:rPr>
                        <a:t>المراجعة</a:t>
                      </a:r>
                      <a:r>
                        <a:rPr lang="ar-AE" sz="2000" b="0" dirty="0" smtClean="0">
                          <a:latin typeface="Calibri" panose="020F0502020204030204" pitchFamily="34" charset="0"/>
                          <a:cs typeface="Calibri" panose="020F0502020204030204" pitchFamily="34" charset="0"/>
                        </a:rPr>
                        <a:t>: شيخة </a:t>
                      </a:r>
                      <a:r>
                        <a:rPr lang="ar-AE" sz="2000" b="0" smtClean="0">
                          <a:latin typeface="Calibri" panose="020F0502020204030204" pitchFamily="34" charset="0"/>
                          <a:cs typeface="Calibri" panose="020F0502020204030204" pitchFamily="34" charset="0"/>
                        </a:rPr>
                        <a:t>عبيد </a:t>
                      </a:r>
                      <a:r>
                        <a:rPr lang="ar-AE" sz="2000" b="0" smtClean="0">
                          <a:latin typeface="Calibri" panose="020F0502020204030204" pitchFamily="34" charset="0"/>
                          <a:cs typeface="Calibri" panose="020F0502020204030204" pitchFamily="34" charset="0"/>
                        </a:rPr>
                        <a:t>السويدي+ ابراهيم  الزعبي</a:t>
                      </a:r>
                      <a:endParaRPr lang="ar-AE" sz="2000" b="0" dirty="0">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1"/>
                      <a:r>
                        <a:rPr lang="ar-AE" sz="2000" b="0" dirty="0">
                          <a:latin typeface="Calibri" panose="020F0502020204030204" pitchFamily="34" charset="0"/>
                          <a:cs typeface="Calibri" panose="020F0502020204030204" pitchFamily="34" charset="0"/>
                        </a:rPr>
                        <a:t>الإعداد: عائشة سيف </a:t>
                      </a:r>
                      <a:r>
                        <a:rPr lang="ar-AE" sz="2000" b="0" dirty="0" err="1">
                          <a:latin typeface="Calibri" panose="020F0502020204030204" pitchFamily="34" charset="0"/>
                          <a:cs typeface="Calibri" panose="020F0502020204030204" pitchFamily="34" charset="0"/>
                        </a:rPr>
                        <a:t>الذباحي</a:t>
                      </a:r>
                      <a:r>
                        <a:rPr lang="ar-AE" sz="2000" b="0" dirty="0">
                          <a:latin typeface="Calibri" panose="020F0502020204030204" pitchFamily="34" charset="0"/>
                          <a:cs typeface="Calibri" panose="020F0502020204030204" pitchFamily="34" charset="0"/>
                        </a:rPr>
                        <a:t>.</a:t>
                      </a:r>
                      <a:endParaRPr lang="en-GB" sz="2000" b="0" dirty="0">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2000" b="0" dirty="0" smtClean="0">
                          <a:latin typeface="Calibri" panose="020F0502020204030204" pitchFamily="34" charset="0"/>
                          <a:cs typeface="Calibri" panose="020F0502020204030204" pitchFamily="34" charset="0"/>
                        </a:rPr>
                        <a:t>رقم</a:t>
                      </a:r>
                      <a:r>
                        <a:rPr lang="ar-AE" sz="2000" b="0" baseline="0" dirty="0" smtClean="0">
                          <a:latin typeface="Calibri" panose="020F0502020204030204" pitchFamily="34" charset="0"/>
                          <a:cs typeface="Calibri" panose="020F0502020204030204" pitchFamily="34" charset="0"/>
                        </a:rPr>
                        <a:t> الهدف : 3091</a:t>
                      </a:r>
                      <a:endParaRPr lang="en-US" sz="2000" b="0" dirty="0">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2000" b="0" dirty="0">
                          <a:latin typeface="Calibri" panose="020F0502020204030204" pitchFamily="34" charset="0"/>
                          <a:cs typeface="Calibri" panose="020F0502020204030204" pitchFamily="34" charset="0"/>
                        </a:rPr>
                        <a:t>مطابقة أشكال ذات احجام مختلفة (مهارات الإدراك الحسي)</a:t>
                      </a:r>
                      <a:endParaRPr lang="en-US" sz="2000" b="0" dirty="0">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1"/>
                      <a:endParaRPr lang="ar-AE" sz="2400" b="1" dirty="0">
                        <a:latin typeface="Calibri" panose="020F0502020204030204" pitchFamily="34" charset="0"/>
                        <a:cs typeface="Calibri" panose="020F0502020204030204" pitchFamily="34" charset="0"/>
                      </a:endParaRPr>
                    </a:p>
                    <a:p>
                      <a:pPr algn="r" rtl="1"/>
                      <a:r>
                        <a:rPr lang="ar-AE" sz="2400" b="1" dirty="0">
                          <a:latin typeface="Calibri" panose="020F0502020204030204" pitchFamily="34" charset="0"/>
                          <a:cs typeface="Calibri" panose="020F0502020204030204" pitchFamily="34" charset="0"/>
                        </a:rPr>
                        <a:t>الهدف: </a:t>
                      </a:r>
                    </a:p>
                    <a:p>
                      <a:pPr algn="r" rtl="1"/>
                      <a:endParaRPr lang="en-GB" sz="2400" b="1" dirty="0">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3028884349"/>
                  </a:ext>
                </a:extLst>
              </a:tr>
              <a:tr h="1159286">
                <a:tc>
                  <a:txBody>
                    <a:bodyPr/>
                    <a:lstStyle/>
                    <a:p>
                      <a:pPr marL="0" marR="0" lvl="0" indent="0" algn="r" defTabSz="914400" rtl="1" eaLnBrk="1" fontAlgn="auto" latinLnBrk="0" hangingPunct="1">
                        <a:lnSpc>
                          <a:spcPct val="100000"/>
                        </a:lnSpc>
                        <a:spcBef>
                          <a:spcPts val="0"/>
                        </a:spcBef>
                        <a:spcAft>
                          <a:spcPts val="0"/>
                        </a:spcAft>
                        <a:buClrTx/>
                        <a:buSzTx/>
                        <a:buFont typeface="Courier New" panose="02070309020205020404" pitchFamily="49" charset="0"/>
                        <a:buNone/>
                        <a:tabLst/>
                        <a:defRPr/>
                      </a:pPr>
                      <a:r>
                        <a:rPr lang="ar-AE" sz="2000" dirty="0">
                          <a:latin typeface="Calibri" panose="020F0502020204030204" pitchFamily="34" charset="0"/>
                          <a:cs typeface="Calibri" panose="020F0502020204030204" pitchFamily="34" charset="0"/>
                        </a:rPr>
                        <a:t>الفئة العمرية: 13-14 </a:t>
                      </a:r>
                    </a:p>
                    <a:p>
                      <a:pPr marL="0" indent="0" algn="r" rtl="1">
                        <a:buFont typeface="Courier New" panose="02070309020205020404" pitchFamily="49" charset="0"/>
                        <a:buNone/>
                      </a:pPr>
                      <a:endParaRPr lang="ar-AE" sz="2000" dirty="0">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1" eaLnBrk="1" fontAlgn="auto" latinLnBrk="0" hangingPunct="1">
                        <a:lnSpc>
                          <a:spcPct val="100000"/>
                        </a:lnSpc>
                        <a:spcBef>
                          <a:spcPts val="0"/>
                        </a:spcBef>
                        <a:spcAft>
                          <a:spcPts val="0"/>
                        </a:spcAft>
                        <a:buClrTx/>
                        <a:buSzTx/>
                        <a:buFont typeface="Courier New" panose="02070309020205020404" pitchFamily="49" charset="0"/>
                        <a:buNone/>
                        <a:tabLst/>
                        <a:defRPr/>
                      </a:pPr>
                      <a:r>
                        <a:rPr lang="ar-AE" sz="2000" dirty="0">
                          <a:latin typeface="Calibri" panose="020F0502020204030204" pitchFamily="34" charset="0"/>
                          <a:cs typeface="Calibri" panose="020F0502020204030204" pitchFamily="34" charset="0"/>
                        </a:rPr>
                        <a:t>مستوى الشدة: </a:t>
                      </a:r>
                      <a:r>
                        <a:rPr lang="ar-AE" sz="2000" dirty="0" smtClean="0">
                          <a:latin typeface="Calibri" panose="020F0502020204030204" pitchFamily="34" charset="0"/>
                          <a:cs typeface="Calibri" panose="020F0502020204030204" pitchFamily="34" charset="0"/>
                        </a:rPr>
                        <a:t>(شديد </a:t>
                      </a:r>
                      <a:r>
                        <a:rPr lang="ar-AE" sz="2000" dirty="0">
                          <a:latin typeface="Calibri" panose="020F0502020204030204" pitchFamily="34" charset="0"/>
                          <a:cs typeface="Calibri" panose="020F0502020204030204" pitchFamily="34" charset="0"/>
                        </a:rPr>
                        <a:t>) </a:t>
                      </a:r>
                    </a:p>
                    <a:p>
                      <a:pPr marL="0" indent="0" algn="r" rtl="1">
                        <a:buFont typeface="Courier New" panose="02070309020205020404" pitchFamily="49" charset="0"/>
                        <a:buNone/>
                      </a:pPr>
                      <a:endParaRPr lang="en-GB" sz="2000" dirty="0">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1"/>
                      <a:endParaRPr lang="en-GB" sz="2000" dirty="0">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2000" dirty="0">
                          <a:latin typeface="Calibri" panose="020F0502020204030204" pitchFamily="34" charset="0"/>
                          <a:cs typeface="Calibri" panose="020F0502020204030204" pitchFamily="34" charset="0"/>
                        </a:rPr>
                        <a:t>فئة الإعاقة : </a:t>
                      </a:r>
                      <a:r>
                        <a:rPr lang="ar-AE" sz="2000" dirty="0" smtClean="0">
                          <a:latin typeface="Calibri" panose="020F0502020204030204" pitchFamily="34" charset="0"/>
                          <a:cs typeface="Calibri" panose="020F0502020204030204" pitchFamily="34" charset="0"/>
                        </a:rPr>
                        <a:t>(توحد،) </a:t>
                      </a:r>
                      <a:endParaRPr lang="en-US" sz="2000" dirty="0">
                        <a:latin typeface="Calibri" panose="020F0502020204030204" pitchFamily="34" charset="0"/>
                        <a:cs typeface="Calibri" panose="020F0502020204030204" pitchFamily="34" charset="0"/>
                      </a:endParaRPr>
                    </a:p>
                    <a:p>
                      <a:pPr algn="r" rtl="1"/>
                      <a:endParaRPr lang="en-GB" sz="2000" dirty="0">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1"/>
                      <a:endParaRPr lang="ar-AE" sz="2400" b="1" dirty="0">
                        <a:latin typeface="Calibri" panose="020F0502020204030204" pitchFamily="34" charset="0"/>
                        <a:cs typeface="Calibri" panose="020F0502020204030204" pitchFamily="34" charset="0"/>
                      </a:endParaRPr>
                    </a:p>
                    <a:p>
                      <a:pPr algn="r" rtl="1"/>
                      <a:r>
                        <a:rPr lang="ar-AE" sz="2400" b="1" dirty="0">
                          <a:latin typeface="Calibri" panose="020F0502020204030204" pitchFamily="34" charset="0"/>
                          <a:cs typeface="Calibri" panose="020F0502020204030204" pitchFamily="34" charset="0"/>
                        </a:rPr>
                        <a:t>بيانات الهدف: </a:t>
                      </a:r>
                      <a:endParaRPr lang="en-GB" sz="2400" b="1" dirty="0">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2609952206"/>
                  </a:ext>
                </a:extLst>
              </a:tr>
              <a:tr h="3840416">
                <a:tc gridSpan="4">
                  <a:txBody>
                    <a:bodyPr/>
                    <a:lstStyle/>
                    <a:p>
                      <a:pPr marL="0" indent="0" algn="r" rtl="1">
                        <a:buFont typeface="+mj-lt"/>
                        <a:buNone/>
                      </a:pPr>
                      <a:r>
                        <a:rPr lang="ar-AE" sz="2000" b="1" dirty="0">
                          <a:solidFill>
                            <a:schemeClr val="tx1"/>
                          </a:solidFill>
                          <a:latin typeface="Calibri" panose="020F0502020204030204" pitchFamily="34" charset="0"/>
                          <a:cs typeface="Calibri" panose="020F0502020204030204" pitchFamily="34" charset="0"/>
                        </a:rPr>
                        <a:t>درس: </a:t>
                      </a:r>
                      <a:r>
                        <a:rPr lang="ar-AE" sz="2000" b="0" dirty="0">
                          <a:solidFill>
                            <a:schemeClr val="tx1"/>
                          </a:solidFill>
                          <a:latin typeface="Calibri" panose="020F0502020204030204" pitchFamily="34" charset="0"/>
                          <a:cs typeface="Calibri" panose="020F0502020204030204" pitchFamily="34" charset="0"/>
                        </a:rPr>
                        <a:t>كعكتي اللذيذة</a:t>
                      </a:r>
                    </a:p>
                    <a:p>
                      <a:pPr marL="0" indent="0" algn="r" rtl="1">
                        <a:buFont typeface="+mj-lt"/>
                        <a:buNone/>
                      </a:pPr>
                      <a:endParaRPr lang="ar-AE" sz="2000" b="0" dirty="0">
                        <a:solidFill>
                          <a:schemeClr val="tx1"/>
                        </a:solidFill>
                        <a:latin typeface="Calibri" panose="020F0502020204030204" pitchFamily="34" charset="0"/>
                        <a:cs typeface="Calibri" panose="020F0502020204030204" pitchFamily="34" charset="0"/>
                      </a:endParaRPr>
                    </a:p>
                    <a:p>
                      <a:pPr marL="0" indent="0" algn="r" rtl="1">
                        <a:buFont typeface="+mj-lt"/>
                        <a:buNone/>
                      </a:pPr>
                      <a:r>
                        <a:rPr lang="ar-AE" sz="2000" b="0" dirty="0">
                          <a:solidFill>
                            <a:schemeClr val="tx1"/>
                          </a:solidFill>
                          <a:latin typeface="Calibri" panose="020F0502020204030204" pitchFamily="34" charset="0"/>
                          <a:cs typeface="Calibri" panose="020F0502020204030204" pitchFamily="34" charset="0"/>
                        </a:rPr>
                        <a:t>صنعت والدة حمد كعكة كبير، فقام بدعوة مريم لتناول الكعكة اللذيذة في بيته. فقدمت مريم لمنزل حمد لتناول قطعة من الكعكة الكبيرة، وعند شروعها لتناول الكعكة تفاجأت مريم،</a:t>
                      </a:r>
                    </a:p>
                    <a:p>
                      <a:pPr marL="0" indent="0" algn="r" rtl="1">
                        <a:buFont typeface="+mj-lt"/>
                        <a:buNone/>
                      </a:pPr>
                      <a:r>
                        <a:rPr lang="ar-AE" sz="2000" b="0" dirty="0">
                          <a:solidFill>
                            <a:schemeClr val="tx1"/>
                          </a:solidFill>
                          <a:latin typeface="Calibri" panose="020F0502020204030204" pitchFamily="34" charset="0"/>
                          <a:cs typeface="Calibri" panose="020F0502020204030204" pitchFamily="34" charset="0"/>
                        </a:rPr>
                        <a:t>مريم: ما هذا يا حمد؟! إنهم كعك صغار (كب كيك) مختلفات الأحجام ولكنهم ليسوا كباراً في الحجم!</a:t>
                      </a:r>
                    </a:p>
                    <a:p>
                      <a:pPr marL="0" indent="0" algn="r" rtl="1">
                        <a:buFont typeface="+mj-lt"/>
                        <a:buNone/>
                      </a:pPr>
                      <a:r>
                        <a:rPr lang="ar-AE" sz="2000" b="0" dirty="0">
                          <a:solidFill>
                            <a:schemeClr val="tx1"/>
                          </a:solidFill>
                          <a:latin typeface="Calibri" panose="020F0502020204030204" pitchFamily="34" charset="0"/>
                          <a:cs typeface="Calibri" panose="020F0502020204030204" pitchFamily="34" charset="0"/>
                        </a:rPr>
                        <a:t>ضحك حمد من مريم: ها </a:t>
                      </a:r>
                      <a:r>
                        <a:rPr lang="ar-AE" sz="2000" b="0" dirty="0" err="1">
                          <a:solidFill>
                            <a:schemeClr val="tx1"/>
                          </a:solidFill>
                          <a:latin typeface="Calibri" panose="020F0502020204030204" pitchFamily="34" charset="0"/>
                          <a:cs typeface="Calibri" panose="020F0502020204030204" pitchFamily="34" charset="0"/>
                        </a:rPr>
                        <a:t>ها</a:t>
                      </a:r>
                      <a:r>
                        <a:rPr lang="ar-AE" sz="2000" b="0" dirty="0">
                          <a:solidFill>
                            <a:schemeClr val="tx1"/>
                          </a:solidFill>
                          <a:latin typeface="Calibri" panose="020F0502020204030204" pitchFamily="34" charset="0"/>
                          <a:cs typeface="Calibri" panose="020F0502020204030204" pitchFamily="34" charset="0"/>
                        </a:rPr>
                        <a:t> </a:t>
                      </a:r>
                      <a:r>
                        <a:rPr lang="ar-AE" sz="2000" b="0" dirty="0" err="1">
                          <a:solidFill>
                            <a:schemeClr val="tx1"/>
                          </a:solidFill>
                          <a:latin typeface="Calibri" panose="020F0502020204030204" pitchFamily="34" charset="0"/>
                          <a:cs typeface="Calibri" panose="020F0502020204030204" pitchFamily="34" charset="0"/>
                        </a:rPr>
                        <a:t>ها</a:t>
                      </a:r>
                      <a:r>
                        <a:rPr lang="ar-AE" sz="2000" b="0" dirty="0">
                          <a:solidFill>
                            <a:schemeClr val="tx1"/>
                          </a:solidFill>
                          <a:latin typeface="Calibri" panose="020F0502020204030204" pitchFamily="34" charset="0"/>
                          <a:cs typeface="Calibri" panose="020F0502020204030204" pitchFamily="34" charset="0"/>
                        </a:rPr>
                        <a:t> </a:t>
                      </a:r>
                      <a:r>
                        <a:rPr lang="ar-AE" sz="2000" b="0" dirty="0" err="1">
                          <a:solidFill>
                            <a:schemeClr val="tx1"/>
                          </a:solidFill>
                          <a:latin typeface="Calibri" panose="020F0502020204030204" pitchFamily="34" charset="0"/>
                          <a:cs typeface="Calibri" panose="020F0502020204030204" pitchFamily="34" charset="0"/>
                        </a:rPr>
                        <a:t>ها</a:t>
                      </a:r>
                      <a:r>
                        <a:rPr lang="ar-AE" sz="2000" b="0" dirty="0">
                          <a:solidFill>
                            <a:schemeClr val="tx1"/>
                          </a:solidFill>
                          <a:latin typeface="Calibri" panose="020F0502020204030204" pitchFamily="34" charset="0"/>
                          <a:cs typeface="Calibri" panose="020F0502020204030204" pitchFamily="34" charset="0"/>
                        </a:rPr>
                        <a:t>، وأشار بيده نحو المطبخ، وإذا بأمه تحضر الكعكة الكبيرة جداً وتضعها على طاولة المائد. اندهشت مريم من كبر حجم الكعكة، ولكنها اندهشت أكثر حين وجدت واحدة من الكعك الصغير يشبه شكل الكعكة الكبير، </a:t>
                      </a:r>
                    </a:p>
                    <a:p>
                      <a:pPr marL="0" indent="0" algn="r" rtl="1">
                        <a:buFont typeface="+mj-lt"/>
                        <a:buNone/>
                      </a:pPr>
                      <a:r>
                        <a:rPr lang="ar-AE" sz="2000" b="0" dirty="0">
                          <a:solidFill>
                            <a:schemeClr val="tx1"/>
                          </a:solidFill>
                          <a:latin typeface="Calibri" panose="020F0502020204030204" pitchFamily="34" charset="0"/>
                          <a:cs typeface="Calibri" panose="020F0502020204030204" pitchFamily="34" charset="0"/>
                        </a:rPr>
                        <a:t>وقالت بدهشة وسرور: انظر يا حمد ما وجدت، هذه الكعكة تشبه الكعكة الكبيرة.</a:t>
                      </a:r>
                    </a:p>
                    <a:p>
                      <a:pPr marL="0" indent="0" algn="r" rtl="1">
                        <a:buFont typeface="+mj-lt"/>
                        <a:buNone/>
                      </a:pPr>
                      <a:r>
                        <a:rPr lang="ar-AE" sz="2000" b="0" dirty="0">
                          <a:solidFill>
                            <a:schemeClr val="tx1"/>
                          </a:solidFill>
                          <a:latin typeface="Calibri" panose="020F0502020204030204" pitchFamily="34" charset="0"/>
                          <a:cs typeface="Calibri" panose="020F0502020204030204" pitchFamily="34" charset="0"/>
                        </a:rPr>
                        <a:t>فنظر حمد للكعكة التي بيد مريم وبدأ يبحث عن أخرى فوجد كعكة صغيرة أخرة تشبه الكبير، وهكذا بدأ الطفلان يبحثان عن الكعكات المتطابقات للكعكة الكبيرة فرحين مسرورين.</a:t>
                      </a:r>
                      <a:r>
                        <a:rPr lang="ar-AE" sz="2000" dirty="0">
                          <a:solidFill>
                            <a:schemeClr val="tx1"/>
                          </a:solidFill>
                          <a:latin typeface="Calibri" panose="020F0502020204030204" pitchFamily="34" charset="0"/>
                          <a:cs typeface="Calibri" panose="020F0502020204030204" pitchFamily="34" charset="0"/>
                        </a:rPr>
                        <a:t/>
                      </a:r>
                      <a:br>
                        <a:rPr lang="ar-AE" sz="2000" dirty="0">
                          <a:solidFill>
                            <a:schemeClr val="tx1"/>
                          </a:solidFill>
                          <a:latin typeface="Calibri" panose="020F0502020204030204" pitchFamily="34" charset="0"/>
                          <a:cs typeface="Calibri" panose="020F0502020204030204" pitchFamily="34" charset="0"/>
                        </a:rPr>
                      </a:br>
                      <a:endParaRPr lang="en-GB" sz="2000" b="0" dirty="0">
                        <a:solidFill>
                          <a:schemeClr val="tx1"/>
                        </a:solidFill>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GB"/>
                    </a:p>
                  </a:txBody>
                  <a:tcPr/>
                </a:tc>
                <a:tc hMerge="1">
                  <a:txBody>
                    <a:bodyPr/>
                    <a:lstStyle/>
                    <a:p>
                      <a:endParaRPr lang="en-US"/>
                    </a:p>
                  </a:txBody>
                  <a:tcPr/>
                </a:tc>
                <a:tc hMerge="1">
                  <a:txBody>
                    <a:bodyPr/>
                    <a:lstStyle/>
                    <a:p>
                      <a:endParaRPr lang="en-GB"/>
                    </a:p>
                  </a:txBody>
                  <a:tcPr/>
                </a:tc>
                <a:tc>
                  <a:txBody>
                    <a:bodyPr/>
                    <a:lstStyle/>
                    <a:p>
                      <a:pPr algn="ctr" rtl="1"/>
                      <a:r>
                        <a:rPr lang="ar-AE" sz="2400" b="1" dirty="0">
                          <a:latin typeface="Calibri" panose="020F0502020204030204" pitchFamily="34" charset="0"/>
                          <a:cs typeface="Calibri" panose="020F0502020204030204" pitchFamily="34" charset="0"/>
                        </a:rPr>
                        <a:t>كتاب</a:t>
                      </a:r>
                      <a:r>
                        <a:rPr lang="ar-AE" sz="2400" b="1" baseline="0" dirty="0">
                          <a:latin typeface="Calibri" panose="020F0502020204030204" pitchFamily="34" charset="0"/>
                          <a:cs typeface="Calibri" panose="020F0502020204030204" pitchFamily="34" charset="0"/>
                        </a:rPr>
                        <a:t> الطالب:</a:t>
                      </a: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2434440470"/>
                  </a:ext>
                </a:extLst>
              </a:tr>
            </a:tbl>
          </a:graphicData>
        </a:graphic>
      </p:graphicFrame>
    </p:spTree>
    <p:extLst>
      <p:ext uri="{BB962C8B-B14F-4D97-AF65-F5344CB8AC3E}">
        <p14:creationId xmlns:p14="http://schemas.microsoft.com/office/powerpoint/2010/main" val="4138327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xmlns="" id="{2BF9E8BD-609D-4A77-A8BD-2F3A62AAE489}"/>
              </a:ext>
            </a:extLst>
          </p:cNvPr>
          <p:cNvGraphicFramePr>
            <a:graphicFrameLocks noGrp="1"/>
          </p:cNvGraphicFramePr>
          <p:nvPr/>
        </p:nvGraphicFramePr>
        <p:xfrm>
          <a:off x="457200" y="467882"/>
          <a:ext cx="11277600" cy="5838931"/>
        </p:xfrm>
        <a:graphic>
          <a:graphicData uri="http://schemas.openxmlformats.org/drawingml/2006/table">
            <a:tbl>
              <a:tblPr firstRow="1" bandRow="1">
                <a:tableStyleId>{16D9F66E-5EB9-4882-86FB-DCBF35E3C3E4}</a:tableStyleId>
              </a:tblPr>
              <a:tblGrid>
                <a:gridCol w="9210675">
                  <a:extLst>
                    <a:ext uri="{9D8B030D-6E8A-4147-A177-3AD203B41FA5}">
                      <a16:colId xmlns:a16="http://schemas.microsoft.com/office/drawing/2014/main" xmlns="" val="3810897091"/>
                    </a:ext>
                  </a:extLst>
                </a:gridCol>
                <a:gridCol w="2066925">
                  <a:extLst>
                    <a:ext uri="{9D8B030D-6E8A-4147-A177-3AD203B41FA5}">
                      <a16:colId xmlns:a16="http://schemas.microsoft.com/office/drawing/2014/main" xmlns="" val="3082239015"/>
                    </a:ext>
                  </a:extLst>
                </a:gridCol>
              </a:tblGrid>
              <a:tr h="1182145">
                <a:tc>
                  <a:txBody>
                    <a:bodyPr/>
                    <a:lstStyle/>
                    <a:p>
                      <a:pPr algn="r" rtl="1"/>
                      <a:endParaRPr lang="ar-AE" sz="2000" dirty="0">
                        <a:latin typeface="Calibri" panose="020F0502020204030204" pitchFamily="34" charset="0"/>
                        <a:cs typeface="Calibri" panose="020F050202020403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2000" b="0" dirty="0">
                          <a:latin typeface="Calibri" panose="020F0502020204030204" pitchFamily="34" charset="0"/>
                          <a:cs typeface="Calibri" panose="020F0502020204030204" pitchFamily="34" charset="0"/>
                        </a:rPr>
                        <a:t>مطابقة اشكال ذات احجام مختلفة</a:t>
                      </a:r>
                      <a:endParaRPr lang="en-US" sz="2000" b="0" dirty="0">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1"/>
                      <a:endParaRPr lang="ar-AE" sz="2400" b="1" dirty="0">
                        <a:latin typeface="Calibri" panose="020F0502020204030204" pitchFamily="34" charset="0"/>
                        <a:cs typeface="Calibri" panose="020F0502020204030204" pitchFamily="34" charset="0"/>
                      </a:endParaRPr>
                    </a:p>
                    <a:p>
                      <a:pPr algn="r" rtl="1"/>
                      <a:r>
                        <a:rPr lang="ar-AE" sz="2400" b="1" dirty="0">
                          <a:latin typeface="Calibri" panose="020F0502020204030204" pitchFamily="34" charset="0"/>
                          <a:cs typeface="Calibri" panose="020F0502020204030204" pitchFamily="34" charset="0"/>
                        </a:rPr>
                        <a:t>الهدف: </a:t>
                      </a:r>
                    </a:p>
                    <a:p>
                      <a:pPr algn="r" rtl="1"/>
                      <a:endParaRPr lang="en-GB" sz="2400" b="1" dirty="0">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3028884349"/>
                  </a:ext>
                </a:extLst>
              </a:tr>
              <a:tr h="1267573">
                <a:tc>
                  <a:txBody>
                    <a:bodyPr/>
                    <a:lstStyle/>
                    <a:p>
                      <a:pPr marL="285750" indent="-285750" algn="r" rtl="1">
                        <a:buFont typeface="Courier New" panose="02070309020205020404" pitchFamily="49" charset="0"/>
                        <a:buChar char="o"/>
                      </a:pPr>
                      <a:r>
                        <a:rPr lang="ar-AE" sz="2000" dirty="0">
                          <a:latin typeface="Calibri" panose="020F0502020204030204" pitchFamily="34" charset="0"/>
                          <a:cs typeface="Calibri" panose="020F0502020204030204" pitchFamily="34" charset="0"/>
                        </a:rPr>
                        <a:t>أنشطة حسية. </a:t>
                      </a:r>
                    </a:p>
                    <a:p>
                      <a:pPr marL="285750" indent="-285750" algn="r" rtl="1">
                        <a:buFont typeface="Courier New" panose="02070309020205020404" pitchFamily="49" charset="0"/>
                        <a:buChar char="o"/>
                      </a:pPr>
                      <a:r>
                        <a:rPr lang="ar-AE" sz="2000" dirty="0">
                          <a:latin typeface="Calibri" panose="020F0502020204030204" pitchFamily="34" charset="0"/>
                          <a:cs typeface="Calibri" panose="020F0502020204030204" pitchFamily="34" charset="0"/>
                        </a:rPr>
                        <a:t>أنشطة حركية. </a:t>
                      </a:r>
                      <a:endParaRPr lang="en-GB" sz="2000" dirty="0">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1"/>
                      <a:endParaRPr lang="ar-AE" sz="2400" b="1" dirty="0">
                        <a:latin typeface="Calibri" panose="020F0502020204030204" pitchFamily="34" charset="0"/>
                        <a:cs typeface="Calibri" panose="020F0502020204030204" pitchFamily="34" charset="0"/>
                      </a:endParaRPr>
                    </a:p>
                    <a:p>
                      <a:pPr algn="r" rtl="1"/>
                      <a:r>
                        <a:rPr lang="ar-AE" sz="2400" b="1" dirty="0">
                          <a:latin typeface="Calibri" panose="020F0502020204030204" pitchFamily="34" charset="0"/>
                          <a:cs typeface="Calibri" panose="020F0502020204030204" pitchFamily="34" charset="0"/>
                        </a:rPr>
                        <a:t>المكونات: </a:t>
                      </a:r>
                      <a:endParaRPr lang="en-GB" sz="2400" b="1" dirty="0">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2609952206"/>
                  </a:ext>
                </a:extLst>
              </a:tr>
              <a:tr h="3382638">
                <a:tc>
                  <a:txBody>
                    <a:bodyPr/>
                    <a:lstStyle/>
                    <a:p>
                      <a:pPr marL="342900" marR="0" lvl="0" indent="-342900" algn="r" defTabSz="914400" rtl="1" eaLnBrk="1" fontAlgn="auto" latinLnBrk="0" hangingPunct="1">
                        <a:lnSpc>
                          <a:spcPct val="100000"/>
                        </a:lnSpc>
                        <a:spcBef>
                          <a:spcPts val="0"/>
                        </a:spcBef>
                        <a:spcAft>
                          <a:spcPts val="0"/>
                        </a:spcAft>
                        <a:buClrTx/>
                        <a:buSzTx/>
                        <a:buFont typeface="+mj-lt"/>
                        <a:buAutoNum type="arabicPeriod"/>
                        <a:tabLst/>
                        <a:defRPr/>
                      </a:pPr>
                      <a:r>
                        <a:rPr lang="ar-AE" sz="2000" baseline="0" dirty="0">
                          <a:latin typeface="Calibri" panose="020F0502020204030204" pitchFamily="34" charset="0"/>
                          <a:cs typeface="Calibri" panose="020F0502020204030204" pitchFamily="34" charset="0"/>
                        </a:rPr>
                        <a:t>تدريب الطالب على التمييز بين الأحجام المختلفة. </a:t>
                      </a:r>
                      <a:endParaRPr lang="ar-SA" sz="2000" baseline="0" dirty="0">
                        <a:latin typeface="Calibri" panose="020F0502020204030204" pitchFamily="34" charset="0"/>
                        <a:cs typeface="Calibri" panose="020F0502020204030204" pitchFamily="34" charset="0"/>
                      </a:endParaRPr>
                    </a:p>
                    <a:p>
                      <a:pPr marL="342900" indent="-342900" algn="r" rtl="1">
                        <a:buFont typeface="+mj-lt"/>
                        <a:buAutoNum type="arabicPeriod"/>
                      </a:pPr>
                      <a:r>
                        <a:rPr lang="ar-AE" sz="2000" dirty="0">
                          <a:latin typeface="Calibri" panose="020F0502020204030204" pitchFamily="34" charset="0"/>
                          <a:cs typeface="Calibri" panose="020F0502020204030204" pitchFamily="34" charset="0"/>
                        </a:rPr>
                        <a:t>(حسي): أن يستخدم المعلم الأدوات الموجودة في الصف ويطابقها مع نفس الاحجام ويقوم الطالب بنفس العمل</a:t>
                      </a:r>
                    </a:p>
                    <a:p>
                      <a:pPr marL="342900" indent="-342900" algn="r" rtl="1">
                        <a:buFont typeface="+mj-lt"/>
                        <a:buAutoNum type="arabicPeriod"/>
                      </a:pPr>
                      <a:r>
                        <a:rPr lang="ar-AE" sz="2000" dirty="0">
                          <a:latin typeface="Calibri" panose="020F0502020204030204" pitchFamily="34" charset="0"/>
                          <a:cs typeface="Calibri" panose="020F0502020204030204" pitchFamily="34" charset="0"/>
                        </a:rPr>
                        <a:t>(الحركي): يبحث الطالب في المكان نفسه عن الاشكال المتطابقة و المختلفة الاحجام. </a:t>
                      </a:r>
                      <a:endParaRPr lang="ar-AE" sz="2000" b="0" u="none" baseline="0" dirty="0">
                        <a:latin typeface="Calibri" panose="020F0502020204030204" pitchFamily="34" charset="0"/>
                        <a:cs typeface="Calibri" panose="020F0502020204030204" pitchFamily="34" charset="0"/>
                      </a:endParaRPr>
                    </a:p>
                    <a:p>
                      <a:pPr marL="0" indent="0" algn="r" rtl="1">
                        <a:buFont typeface="+mj-lt"/>
                        <a:buNone/>
                      </a:pPr>
                      <a:endParaRPr lang="ar-AE" sz="2000" dirty="0">
                        <a:latin typeface="Calibri" panose="020F0502020204030204" pitchFamily="34" charset="0"/>
                        <a:cs typeface="Calibri" panose="020F0502020204030204" pitchFamily="34" charset="0"/>
                      </a:endParaRPr>
                    </a:p>
                    <a:p>
                      <a:pPr marL="0" indent="0" algn="r" rtl="1">
                        <a:buFont typeface="+mj-lt"/>
                        <a:buNone/>
                      </a:pPr>
                      <a:endParaRPr lang="ar-AE" sz="2000" dirty="0">
                        <a:latin typeface="Calibri" panose="020F0502020204030204" pitchFamily="34" charset="0"/>
                        <a:cs typeface="Calibri" panose="020F0502020204030204" pitchFamily="34" charset="0"/>
                      </a:endParaRPr>
                    </a:p>
                    <a:p>
                      <a:pPr marL="0" indent="0" algn="r" rtl="1">
                        <a:buFont typeface="+mj-lt"/>
                        <a:buNone/>
                      </a:pPr>
                      <a:r>
                        <a:rPr lang="ar-AE" sz="2000" b="1" dirty="0">
                          <a:latin typeface="Calibri" panose="020F0502020204030204" pitchFamily="34" charset="0"/>
                          <a:cs typeface="Calibri" panose="020F0502020204030204" pitchFamily="34" charset="0"/>
                        </a:rPr>
                        <a:t>فيديو توضيحي: </a:t>
                      </a:r>
                    </a:p>
                    <a:p>
                      <a:pPr algn="r" rtl="1"/>
                      <a:r>
                        <a:rPr lang="en-GB" sz="1800" b="0" dirty="0">
                          <a:latin typeface="Calibri" panose="020F0502020204030204" pitchFamily="34" charset="0"/>
                          <a:cs typeface="Calibri" panose="020F0502020204030204" pitchFamily="34" charset="0"/>
                          <a:hlinkClick r:id="rId2"/>
                        </a:rPr>
                        <a:t>https://www.youtube.com/watch?v=wg8gxg2wCOQ</a:t>
                      </a:r>
                      <a:endParaRPr lang="ar-AE" sz="1800" b="0" dirty="0">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rtl="1"/>
                      <a:r>
                        <a:rPr lang="ar-AE" sz="2400" b="1" dirty="0">
                          <a:latin typeface="Calibri" panose="020F0502020204030204" pitchFamily="34" charset="0"/>
                          <a:cs typeface="Calibri" panose="020F0502020204030204" pitchFamily="34" charset="0"/>
                        </a:rPr>
                        <a:t>الانشطة الصفية: </a:t>
                      </a:r>
                      <a:endParaRPr lang="en-GB" sz="2400" b="1" dirty="0">
                        <a:latin typeface="Calibri" panose="020F0502020204030204" pitchFamily="34" charset="0"/>
                        <a:cs typeface="Calibri" panose="020F0502020204030204" pitchFamily="34" charset="0"/>
                      </a:endParaRPr>
                    </a:p>
                  </a:txBody>
                  <a:tcP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2434440470"/>
                  </a:ext>
                </a:extLst>
              </a:tr>
            </a:tbl>
          </a:graphicData>
        </a:graphic>
      </p:graphicFrame>
    </p:spTree>
    <p:extLst>
      <p:ext uri="{BB962C8B-B14F-4D97-AF65-F5344CB8AC3E}">
        <p14:creationId xmlns:p14="http://schemas.microsoft.com/office/powerpoint/2010/main" val="729409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xmlns="" id="{A3609E30-FA25-43C8-9902-B4041BDFD467}"/>
              </a:ext>
            </a:extLst>
          </p:cNvPr>
          <p:cNvGraphicFramePr>
            <a:graphicFrameLocks noGrp="1"/>
          </p:cNvGraphicFramePr>
          <p:nvPr/>
        </p:nvGraphicFramePr>
        <p:xfrm>
          <a:off x="289013" y="197496"/>
          <a:ext cx="11613973" cy="6180056"/>
        </p:xfrm>
        <a:graphic>
          <a:graphicData uri="http://schemas.openxmlformats.org/drawingml/2006/table">
            <a:tbl>
              <a:tblPr firstRow="1" bandRow="1">
                <a:tableStyleId>{E8B1032C-EA38-4F05-BA0D-38AFFFC7BED3}</a:tableStyleId>
              </a:tblPr>
              <a:tblGrid>
                <a:gridCol w="9788437">
                  <a:extLst>
                    <a:ext uri="{9D8B030D-6E8A-4147-A177-3AD203B41FA5}">
                      <a16:colId xmlns:a16="http://schemas.microsoft.com/office/drawing/2014/main" xmlns="" val="20000"/>
                    </a:ext>
                  </a:extLst>
                </a:gridCol>
                <a:gridCol w="1825536">
                  <a:extLst>
                    <a:ext uri="{9D8B030D-6E8A-4147-A177-3AD203B41FA5}">
                      <a16:colId xmlns:a16="http://schemas.microsoft.com/office/drawing/2014/main" xmlns="" val="20001"/>
                    </a:ext>
                  </a:extLst>
                </a:gridCol>
              </a:tblGrid>
              <a:tr h="3345804">
                <a:tc>
                  <a:txBody>
                    <a:bodyPr/>
                    <a:lstStyle/>
                    <a:p>
                      <a:pPr algn="r" rtl="1"/>
                      <a:r>
                        <a:rPr lang="ar-AE" sz="1800" b="1" u="sng" baseline="0" dirty="0">
                          <a:latin typeface="Calibri" panose="020F0502020204030204" pitchFamily="34" charset="0"/>
                          <a:cs typeface="Calibri" panose="020F0502020204030204" pitchFamily="34" charset="0"/>
                        </a:rPr>
                        <a:t>الحصة الدراسية:</a:t>
                      </a:r>
                      <a:r>
                        <a:rPr lang="ar-AE" sz="1800" b="0" u="none" baseline="0" dirty="0">
                          <a:latin typeface="Calibri" panose="020F0502020204030204" pitchFamily="34" charset="0"/>
                          <a:cs typeface="Calibri" panose="020F0502020204030204" pitchFamily="34" charset="0"/>
                        </a:rPr>
                        <a:t>:  الهدف الرئيسي هو أن يتمكن الطالب من التمييز بين الأحجام المختلفة للأشكال المتطابقة .</a:t>
                      </a:r>
                    </a:p>
                    <a:p>
                      <a:pPr marL="0" indent="0" algn="r" rtl="1">
                        <a:buFont typeface="Arial" panose="020B0604020202020204" pitchFamily="34" charset="0"/>
                        <a:buNone/>
                      </a:pPr>
                      <a:endParaRPr lang="ar-AE" sz="1800" b="0" u="none" baseline="0" dirty="0">
                        <a:latin typeface="Calibri" panose="020F0502020204030204" pitchFamily="34" charset="0"/>
                        <a:cs typeface="Calibri" panose="020F0502020204030204" pitchFamily="34" charset="0"/>
                      </a:endParaRPr>
                    </a:p>
                    <a:p>
                      <a:pPr marL="285750" indent="-285750" algn="r" rtl="1">
                        <a:buFont typeface="Arial" panose="020B0604020202020204" pitchFamily="34" charset="0"/>
                        <a:buChar char="•"/>
                      </a:pPr>
                      <a:r>
                        <a:rPr lang="ar-AE" sz="1800" b="0" u="none" baseline="0" dirty="0">
                          <a:latin typeface="Calibri" panose="020F0502020204030204" pitchFamily="34" charset="0"/>
                          <a:cs typeface="Calibri" panose="020F0502020204030204" pitchFamily="34" charset="0"/>
                        </a:rPr>
                        <a:t>سرد القصة بطريقة مبتكرة من قبل المعلم</a:t>
                      </a:r>
                    </a:p>
                    <a:p>
                      <a:pPr marL="285750" indent="-285750" algn="r" rtl="1">
                        <a:buFont typeface="Arial" panose="020B0604020202020204" pitchFamily="34" charset="0"/>
                        <a:buChar char="•"/>
                      </a:pPr>
                      <a:r>
                        <a:rPr lang="ar-AE" sz="1800" b="0" u="none" baseline="0" dirty="0">
                          <a:latin typeface="Calibri" panose="020F0502020204030204" pitchFamily="34" charset="0"/>
                          <a:cs typeface="Calibri" panose="020F0502020204030204" pitchFamily="34" charset="0"/>
                        </a:rPr>
                        <a:t>تشغيل الفيديو الخاص بالدرس.</a:t>
                      </a:r>
                    </a:p>
                    <a:p>
                      <a:pPr marL="285750" indent="-285750" algn="r" rtl="1">
                        <a:buFont typeface="Arial" panose="020B0604020202020204" pitchFamily="34" charset="0"/>
                        <a:buChar char="•"/>
                      </a:pPr>
                      <a:r>
                        <a:rPr lang="ar-AE" sz="1800" b="0" u="none" baseline="0" dirty="0">
                          <a:latin typeface="Calibri" panose="020F0502020204030204" pitchFamily="34" charset="0"/>
                          <a:cs typeface="Calibri" panose="020F0502020204030204" pitchFamily="34" charset="0"/>
                        </a:rPr>
                        <a:t>تنفيذ التمارين والأنشطة الصفية على كتاب الطالب وأوراق العمل.</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800" b="0" u="none" baseline="0" dirty="0">
                          <a:latin typeface="Calibri" panose="020F0502020204030204" pitchFamily="34" charset="0"/>
                          <a:cs typeface="Calibri" panose="020F0502020204030204" pitchFamily="34" charset="0"/>
                        </a:rPr>
                        <a:t>عرض أشكال متطابقة و إيجاد الحجم المختلف منها.</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800" b="0" u="none" baseline="0" dirty="0">
                          <a:latin typeface="Calibri" panose="020F0502020204030204" pitchFamily="34" charset="0"/>
                          <a:cs typeface="Calibri" panose="020F0502020204030204" pitchFamily="34" charset="0"/>
                        </a:rPr>
                        <a:t>يبتكر المدرس أنشطة وتمارين إضافية.</a:t>
                      </a:r>
                    </a:p>
                    <a:p>
                      <a:pPr algn="r" rtl="1"/>
                      <a:endParaRPr lang="ar-AE" sz="1800" b="0" u="none" baseline="0" dirty="0">
                        <a:latin typeface="Calibri" panose="020F0502020204030204" pitchFamily="34" charset="0"/>
                        <a:cs typeface="Calibri" panose="020F0502020204030204" pitchFamily="34" charset="0"/>
                      </a:endParaRPr>
                    </a:p>
                    <a:p>
                      <a:pPr algn="r" rtl="1"/>
                      <a:r>
                        <a:rPr lang="ar-AE" sz="1800" b="1" u="sng" baseline="0" dirty="0">
                          <a:latin typeface="Calibri" panose="020F0502020204030204" pitchFamily="34" charset="0"/>
                          <a:cs typeface="Calibri" panose="020F0502020204030204" pitchFamily="34" charset="0"/>
                        </a:rPr>
                        <a:t>النشاط الرياضي</a:t>
                      </a:r>
                      <a:r>
                        <a:rPr lang="ar-AE" sz="1800" b="1" u="none" baseline="0" dirty="0">
                          <a:latin typeface="Calibri" panose="020F0502020204030204" pitchFamily="34" charset="0"/>
                          <a:cs typeface="Calibri" panose="020F0502020204030204" pitchFamily="34" charset="0"/>
                        </a:rPr>
                        <a:t>: </a:t>
                      </a:r>
                      <a:r>
                        <a:rPr lang="ar-AE" sz="1800" b="0" u="none" baseline="0" dirty="0">
                          <a:latin typeface="Calibri" panose="020F0502020204030204" pitchFamily="34" charset="0"/>
                          <a:cs typeface="Calibri" panose="020F0502020204030204" pitchFamily="34" charset="0"/>
                        </a:rPr>
                        <a:t>أطلب من الطلاب فرز العناصر الكبيرة التي معهم في كومة واحدة، والصغيرة في كومة أخرى. </a:t>
                      </a:r>
                    </a:p>
                    <a:p>
                      <a:pPr algn="r" rtl="1"/>
                      <a:r>
                        <a:rPr lang="ar-AE" sz="1800" b="1" u="sng" baseline="0" dirty="0">
                          <a:latin typeface="Calibri" panose="020F0502020204030204" pitchFamily="34" charset="0"/>
                          <a:cs typeface="Calibri" panose="020F0502020204030204" pitchFamily="34" charset="0"/>
                        </a:rPr>
                        <a:t>النشاط الفني</a:t>
                      </a:r>
                      <a:r>
                        <a:rPr lang="ar-AE" sz="1800" b="1" u="none" baseline="0" dirty="0">
                          <a:latin typeface="Calibri" panose="020F0502020204030204" pitchFamily="34" charset="0"/>
                          <a:cs typeface="Calibri" panose="020F0502020204030204" pitchFamily="34" charset="0"/>
                        </a:rPr>
                        <a:t>: </a:t>
                      </a:r>
                      <a:r>
                        <a:rPr lang="ar-AE" sz="1800" b="0" baseline="0" dirty="0">
                          <a:latin typeface="Calibri" panose="020F0502020204030204" pitchFamily="34" charset="0"/>
                          <a:cs typeface="Calibri" panose="020F0502020204030204" pitchFamily="34" charset="0"/>
                        </a:rPr>
                        <a:t>تلوين كل حجم بلون مختلف.</a:t>
                      </a: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pPr algn="ctr" rtl="1"/>
                      <a:endParaRPr lang="ar-AE" sz="2400" b="1" baseline="0" dirty="0">
                        <a:latin typeface="Calibri" panose="020F0502020204030204" pitchFamily="34" charset="0"/>
                        <a:cs typeface="Calibri" panose="020F0502020204030204" pitchFamily="34" charset="0"/>
                      </a:endParaRPr>
                    </a:p>
                    <a:p>
                      <a:pPr algn="ctr" rtl="1"/>
                      <a:r>
                        <a:rPr lang="ar-AE" sz="2400" b="1" baseline="0" dirty="0">
                          <a:latin typeface="Calibri" panose="020F0502020204030204" pitchFamily="34" charset="0"/>
                          <a:cs typeface="Calibri" panose="020F0502020204030204" pitchFamily="34" charset="0"/>
                        </a:rPr>
                        <a:t>دليل للمعلم</a:t>
                      </a:r>
                    </a:p>
                    <a:p>
                      <a:pPr algn="ctr" rtl="1"/>
                      <a:endParaRPr lang="ar-AE" sz="2400" b="1" baseline="0"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extLst>
                  <a:ext uri="{0D108BD9-81ED-4DB2-BD59-A6C34878D82A}">
                    <a16:rowId xmlns:a16="http://schemas.microsoft.com/office/drawing/2014/main" xmlns="" val="10000"/>
                  </a:ext>
                </a:extLst>
              </a:tr>
              <a:tr h="895350">
                <a:tc>
                  <a:txBody>
                    <a:bodyPr/>
                    <a:lstStyle/>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800" baseline="0" dirty="0">
                          <a:latin typeface="Calibri" panose="020F0502020204030204" pitchFamily="34" charset="0"/>
                          <a:cs typeface="Calibri" panose="020F0502020204030204" pitchFamily="34" charset="0"/>
                        </a:rPr>
                        <a:t>أن يطلب ولي الأمر من الطالب أن يجمع الأشياء المتشابهة و المختلفة الحجم في المنزل.</a:t>
                      </a:r>
                    </a:p>
                    <a:p>
                      <a:pPr marL="285750" marR="0" lvl="0" indent="-2857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800" baseline="0" dirty="0">
                          <a:latin typeface="Calibri" panose="020F0502020204030204" pitchFamily="34" charset="0"/>
                          <a:cs typeface="Calibri" panose="020F0502020204030204" pitchFamily="34" charset="0"/>
                        </a:rPr>
                        <a:t>أن يقوم ولي الأمر بمتابعة الطالب أثناء قيامة بالأنشطة الإلكترونية.</a:t>
                      </a: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2400" b="1" baseline="0" dirty="0">
                          <a:latin typeface="Calibri" panose="020F0502020204030204" pitchFamily="34" charset="0"/>
                          <a:cs typeface="Calibri" panose="020F0502020204030204" pitchFamily="34" charset="0"/>
                        </a:rPr>
                        <a:t>الواجب المنزلي </a:t>
                      </a:r>
                      <a:endParaRPr lang="en-US" sz="2400" b="1"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extLst>
                  <a:ext uri="{0D108BD9-81ED-4DB2-BD59-A6C34878D82A}">
                    <a16:rowId xmlns:a16="http://schemas.microsoft.com/office/drawing/2014/main" xmlns="" val="10001"/>
                  </a:ext>
                </a:extLst>
              </a:tr>
              <a:tr h="1256696">
                <a:tc>
                  <a:txBody>
                    <a:bodyPr/>
                    <a:lstStyle/>
                    <a:p>
                      <a:pPr algn="r" rtl="1"/>
                      <a:r>
                        <a:rPr lang="ar-AE" sz="1800" baseline="0" dirty="0">
                          <a:latin typeface="Calibri" panose="020F0502020204030204" pitchFamily="34" charset="0"/>
                          <a:cs typeface="Calibri" panose="020F0502020204030204" pitchFamily="34" charset="0"/>
                        </a:rPr>
                        <a:t>تدريبات على </a:t>
                      </a:r>
                      <a:r>
                        <a:rPr lang="ar-AE" sz="1800" baseline="0" dirty="0" err="1">
                          <a:latin typeface="Calibri" panose="020F0502020204030204" pitchFamily="34" charset="0"/>
                          <a:cs typeface="Calibri" panose="020F0502020204030204" pitchFamily="34" charset="0"/>
                        </a:rPr>
                        <a:t>الايباد</a:t>
                      </a:r>
                      <a:r>
                        <a:rPr lang="ar-AE" sz="1800" baseline="0" dirty="0">
                          <a:latin typeface="Calibri" panose="020F0502020204030204" pitchFamily="34" charset="0"/>
                          <a:cs typeface="Calibri" panose="020F0502020204030204" pitchFamily="34" charset="0"/>
                        </a:rPr>
                        <a:t>:</a:t>
                      </a:r>
                    </a:p>
                    <a:p>
                      <a:pPr algn="r" rtl="1"/>
                      <a:r>
                        <a:rPr lang="en-GB" sz="1800" dirty="0">
                          <a:latin typeface="Calibri" panose="020F0502020204030204" pitchFamily="34" charset="0"/>
                          <a:cs typeface="Calibri" panose="020F0502020204030204" pitchFamily="34" charset="0"/>
                          <a:hlinkClick r:id="rId2"/>
                        </a:rPr>
                        <a:t>https://apps.apple.com/ae/app/games-for-kids-4-5-years-old/id1466200853</a:t>
                      </a:r>
                      <a:endParaRPr lang="ar-AE" sz="1800" baseline="0"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2400" b="1" baseline="0" dirty="0">
                          <a:latin typeface="Calibri" panose="020F0502020204030204" pitchFamily="34" charset="0"/>
                          <a:cs typeface="Calibri" panose="020F0502020204030204" pitchFamily="34" charset="0"/>
                        </a:rPr>
                        <a:t>تمارين إلكترونية</a:t>
                      </a:r>
                      <a:endParaRPr lang="en-US" sz="2400" b="1"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extLst>
                  <a:ext uri="{0D108BD9-81ED-4DB2-BD59-A6C34878D82A}">
                    <a16:rowId xmlns:a16="http://schemas.microsoft.com/office/drawing/2014/main" xmlns="" val="10002"/>
                  </a:ext>
                </a:extLst>
              </a:tr>
              <a:tr h="682206">
                <a:tc>
                  <a:txBody>
                    <a:bodyPr/>
                    <a:lstStyle/>
                    <a:p>
                      <a:pPr algn="r" rtl="1"/>
                      <a:r>
                        <a:rPr lang="ar-AE" sz="1800" b="1" baseline="0" dirty="0">
                          <a:latin typeface="Calibri" panose="020F0502020204030204" pitchFamily="34" charset="0"/>
                          <a:cs typeface="Calibri" panose="020F0502020204030204" pitchFamily="34" charset="0"/>
                        </a:rPr>
                        <a:t>متوسط: </a:t>
                      </a:r>
                      <a:r>
                        <a:rPr lang="ar-AE" sz="1800" baseline="0" dirty="0">
                          <a:latin typeface="Calibri" panose="020F0502020204030204" pitchFamily="34" charset="0"/>
                          <a:cs typeface="Calibri" panose="020F0502020204030204" pitchFamily="34" charset="0"/>
                        </a:rPr>
                        <a:t>التعرف على الاشكال المتطابقة ذات الاحجام المختلفة بمساعدة   </a:t>
                      </a:r>
                      <a:r>
                        <a:rPr lang="ar-AE" sz="1800" b="1" baseline="0" dirty="0">
                          <a:latin typeface="Calibri" panose="020F0502020204030204" pitchFamily="34" charset="0"/>
                          <a:cs typeface="Calibri" panose="020F0502020204030204" pitchFamily="34" charset="0"/>
                        </a:rPr>
                        <a:t>جيد: </a:t>
                      </a:r>
                      <a:r>
                        <a:rPr lang="ar-AE" sz="1800" baseline="0" dirty="0">
                          <a:latin typeface="Calibri" panose="020F0502020204030204" pitchFamily="34" charset="0"/>
                          <a:cs typeface="Calibri" panose="020F0502020204030204" pitchFamily="34" charset="0"/>
                        </a:rPr>
                        <a:t>التعرف على الاشكال المتطابقة ذات الاحجام المختلفة بمساعدة جزئية</a:t>
                      </a:r>
                      <a:r>
                        <a:rPr lang="ar-AE" sz="1800" b="1" baseline="0" dirty="0">
                          <a:latin typeface="Calibri" panose="020F0502020204030204" pitchFamily="34" charset="0"/>
                          <a:cs typeface="Calibri" panose="020F0502020204030204" pitchFamily="34" charset="0"/>
                        </a:rPr>
                        <a:t>    مرتفع: </a:t>
                      </a:r>
                      <a:r>
                        <a:rPr lang="ar-AE" sz="1800" baseline="0" dirty="0">
                          <a:latin typeface="Calibri" panose="020F0502020204030204" pitchFamily="34" charset="0"/>
                          <a:cs typeface="Calibri" panose="020F0502020204030204" pitchFamily="34" charset="0"/>
                        </a:rPr>
                        <a:t>أن يكون الطالب مدرك باختلاف الأحجام دون المساعدة.</a:t>
                      </a: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2400" b="1" dirty="0">
                          <a:latin typeface="Calibri" panose="020F0502020204030204" pitchFamily="34" charset="0"/>
                          <a:cs typeface="Calibri" panose="020F0502020204030204" pitchFamily="34" charset="0"/>
                        </a:rPr>
                        <a:t>التقييم</a:t>
                      </a:r>
                      <a:endParaRPr lang="en-US" sz="2400" b="1"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535333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47418864-F9FE-4818-998A-B1FDA8B9E89D}"/>
              </a:ext>
            </a:extLst>
          </p:cNvPr>
          <p:cNvGraphicFramePr>
            <a:graphicFrameLocks noGrp="1"/>
          </p:cNvGraphicFramePr>
          <p:nvPr/>
        </p:nvGraphicFramePr>
        <p:xfrm>
          <a:off x="657225" y="223406"/>
          <a:ext cx="10877550" cy="6929347"/>
        </p:xfrm>
        <a:graphic>
          <a:graphicData uri="http://schemas.openxmlformats.org/drawingml/2006/table">
            <a:tbl>
              <a:tblPr firstRow="1" bandRow="1">
                <a:tableStyleId>{E8B1032C-EA38-4F05-BA0D-38AFFFC7BED3}</a:tableStyleId>
              </a:tblPr>
              <a:tblGrid>
                <a:gridCol w="9187049">
                  <a:extLst>
                    <a:ext uri="{9D8B030D-6E8A-4147-A177-3AD203B41FA5}">
                      <a16:colId xmlns:a16="http://schemas.microsoft.com/office/drawing/2014/main" xmlns="" val="20000"/>
                    </a:ext>
                  </a:extLst>
                </a:gridCol>
                <a:gridCol w="1690501">
                  <a:extLst>
                    <a:ext uri="{9D8B030D-6E8A-4147-A177-3AD203B41FA5}">
                      <a16:colId xmlns:a16="http://schemas.microsoft.com/office/drawing/2014/main" xmlns="" val="20001"/>
                    </a:ext>
                  </a:extLst>
                </a:gridCol>
              </a:tblGrid>
              <a:tr h="6667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b="0" dirty="0">
                          <a:latin typeface="Calibri" panose="020F0502020204030204" pitchFamily="34" charset="0"/>
                          <a:cs typeface="Calibri" panose="020F0502020204030204" pitchFamily="34" charset="0"/>
                        </a:rPr>
                        <a:t>مطابقة اشكال ذات احجام مختلفة</a:t>
                      </a:r>
                      <a:endParaRPr lang="en-US" sz="1800" b="0"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no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2000" b="1" dirty="0">
                          <a:latin typeface="Calibri" panose="020F0502020204030204" pitchFamily="34" charset="0"/>
                          <a:cs typeface="Calibri" panose="020F0502020204030204" pitchFamily="34" charset="0"/>
                        </a:rPr>
                        <a:t>الهدف</a:t>
                      </a:r>
                      <a:endParaRPr lang="en-US" sz="2000" b="1"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10000"/>
                  </a:ext>
                </a:extLst>
              </a:tr>
              <a:tr h="684757">
                <a:tc>
                  <a:txBody>
                    <a:bodyPr/>
                    <a:lstStyle/>
                    <a:p>
                      <a:pPr algn="r" rtl="1"/>
                      <a:r>
                        <a:rPr lang="ar-SA" sz="1800" b="0" dirty="0">
                          <a:latin typeface="Calibri" panose="020F0502020204030204" pitchFamily="34" charset="0"/>
                          <a:cs typeface="Calibri" panose="020F0502020204030204" pitchFamily="34" charset="0"/>
                        </a:rPr>
                        <a:t>انشطه</a:t>
                      </a:r>
                      <a:r>
                        <a:rPr lang="ar-SA" sz="1800" b="0" baseline="0" dirty="0">
                          <a:latin typeface="Calibri" panose="020F0502020204030204" pitchFamily="34" charset="0"/>
                          <a:cs typeface="Calibri" panose="020F0502020204030204" pitchFamily="34" charset="0"/>
                        </a:rPr>
                        <a:t> مهارية</a:t>
                      </a:r>
                      <a:endParaRPr lang="ar-AE" sz="1800" b="0"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noFill/>
                  </a:tcPr>
                </a:tc>
                <a:tc>
                  <a:txBody>
                    <a:bodyPr/>
                    <a:lstStyle/>
                    <a:p>
                      <a:pPr algn="ctr" rtl="1"/>
                      <a:r>
                        <a:rPr lang="ar-AE" sz="2000" b="1" dirty="0">
                          <a:latin typeface="Calibri" panose="020F0502020204030204" pitchFamily="34" charset="0"/>
                          <a:cs typeface="Calibri" panose="020F0502020204030204" pitchFamily="34" charset="0"/>
                        </a:rPr>
                        <a:t>المكونات </a:t>
                      </a:r>
                      <a:endParaRPr lang="en-US" sz="2000" b="1"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10002"/>
                  </a:ext>
                </a:extLst>
              </a:tr>
              <a:tr h="0">
                <a:tc>
                  <a:txBody>
                    <a:bodyPr/>
                    <a:lstStyle/>
                    <a:p>
                      <a:pPr algn="r" rtl="1"/>
                      <a:endParaRPr lang="ar-AE" sz="1800" b="0" baseline="0" dirty="0">
                        <a:latin typeface="Calibri" panose="020F0502020204030204" pitchFamily="34" charset="0"/>
                        <a:cs typeface="Calibri" panose="020F0502020204030204" pitchFamily="34" charset="0"/>
                      </a:endParaRPr>
                    </a:p>
                    <a:p>
                      <a:pPr algn="r" rtl="1"/>
                      <a:endParaRPr lang="ar-AE" sz="1800" b="0" baseline="0" dirty="0">
                        <a:latin typeface="Calibri" panose="020F0502020204030204" pitchFamily="34" charset="0"/>
                        <a:cs typeface="Calibri" panose="020F0502020204030204" pitchFamily="34" charset="0"/>
                      </a:endParaRPr>
                    </a:p>
                    <a:p>
                      <a:pPr algn="r" rtl="1"/>
                      <a:r>
                        <a:rPr lang="ar-AE" sz="1800" b="0" baseline="0" dirty="0">
                          <a:latin typeface="Calibri" panose="020F0502020204030204" pitchFamily="34" charset="0"/>
                          <a:cs typeface="Calibri" panose="020F0502020204030204" pitchFamily="34" charset="0"/>
                        </a:rPr>
                        <a:t>1</a:t>
                      </a:r>
                      <a:r>
                        <a:rPr lang="ar-SA" sz="1800" b="0" baseline="0" dirty="0">
                          <a:latin typeface="Calibri" panose="020F0502020204030204" pitchFamily="34" charset="0"/>
                          <a:cs typeface="Calibri" panose="020F0502020204030204" pitchFamily="34" charset="0"/>
                        </a:rPr>
                        <a:t>-</a:t>
                      </a:r>
                      <a:r>
                        <a:rPr lang="ar-AE" sz="1800" b="0" baseline="0" dirty="0">
                          <a:latin typeface="Calibri" panose="020F0502020204030204" pitchFamily="34" charset="0"/>
                          <a:cs typeface="Calibri" panose="020F0502020204030204" pitchFamily="34" charset="0"/>
                        </a:rPr>
                        <a:t>تدريب الطالب على التمييز بين الأحجام المختلفة:</a:t>
                      </a:r>
                      <a:endParaRPr lang="ar-SA" sz="1800" b="0" baseline="0" dirty="0">
                        <a:latin typeface="Calibri" panose="020F0502020204030204" pitchFamily="34" charset="0"/>
                        <a:cs typeface="Calibri" panose="020F0502020204030204" pitchFamily="34" charset="0"/>
                      </a:endParaRPr>
                    </a:p>
                    <a:p>
                      <a:pPr algn="r" rtl="1"/>
                      <a:endParaRPr lang="ar-AE"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AE" sz="1800" b="0" baseline="0" dirty="0">
                        <a:latin typeface="Calibri" panose="020F0502020204030204" pitchFamily="34" charset="0"/>
                        <a:cs typeface="Calibri" panose="020F0502020204030204" pitchFamily="34" charset="0"/>
                      </a:endParaRPr>
                    </a:p>
                    <a:p>
                      <a:pPr algn="r" rtl="1"/>
                      <a:endParaRPr lang="ar-SA" sz="1800" b="0" u="none" baseline="0" dirty="0">
                        <a:latin typeface="Calibri" panose="020F0502020204030204" pitchFamily="34" charset="0"/>
                        <a:cs typeface="Calibri" panose="020F0502020204030204" pitchFamily="34" charset="0"/>
                      </a:endParaRPr>
                    </a:p>
                    <a:p>
                      <a:pPr algn="r" rtl="1"/>
                      <a:endParaRPr lang="ar-SA" sz="1800" b="0" u="none" baseline="0" dirty="0">
                        <a:latin typeface="Calibri" panose="020F0502020204030204" pitchFamily="34" charset="0"/>
                        <a:cs typeface="Calibri" panose="020F0502020204030204" pitchFamily="34" charset="0"/>
                      </a:endParaRPr>
                    </a:p>
                    <a:p>
                      <a:pPr algn="r" rtl="1"/>
                      <a:endParaRPr lang="ar-SA" sz="1800" b="0" u="none" baseline="0" dirty="0">
                        <a:latin typeface="Calibri" panose="020F0502020204030204" pitchFamily="34" charset="0"/>
                        <a:cs typeface="Calibri" panose="020F0502020204030204" pitchFamily="34" charset="0"/>
                      </a:endParaRPr>
                    </a:p>
                    <a:p>
                      <a:pPr algn="r" rtl="1"/>
                      <a:endParaRPr lang="ar-SA" sz="1800" b="0" u="none" baseline="0"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no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000" b="1" u="none" baseline="0" dirty="0" err="1">
                          <a:latin typeface="Calibri" panose="020F0502020204030204" pitchFamily="34" charset="0"/>
                          <a:cs typeface="Calibri" panose="020F0502020204030204" pitchFamily="34" charset="0"/>
                        </a:rPr>
                        <a:t>الانشطه</a:t>
                      </a:r>
                      <a:r>
                        <a:rPr lang="ar-SA" sz="2000" b="1" u="none" baseline="0" dirty="0">
                          <a:latin typeface="Calibri" panose="020F0502020204030204" pitchFamily="34" charset="0"/>
                          <a:cs typeface="Calibri" panose="020F0502020204030204" pitchFamily="34" charset="0"/>
                        </a:rPr>
                        <a:t> الصفية </a:t>
                      </a:r>
                      <a:endParaRPr lang="ar-AE" sz="2000" b="1" u="none" baseline="0" dirty="0">
                        <a:latin typeface="Calibri" panose="020F0502020204030204" pitchFamily="34" charset="0"/>
                        <a:cs typeface="Calibri" panose="020F0502020204030204" pitchFamily="34" charset="0"/>
                      </a:endParaRPr>
                    </a:p>
                    <a:p>
                      <a:pPr algn="ctr" rtl="1"/>
                      <a:endParaRPr lang="ar-AE" sz="2000" b="1" dirty="0">
                        <a:latin typeface="Calibri" panose="020F0502020204030204" pitchFamily="34" charset="0"/>
                        <a:cs typeface="Calibri" panose="020F0502020204030204" pitchFamily="34" charset="0"/>
                      </a:endParaRPr>
                    </a:p>
                    <a:p>
                      <a:pPr algn="ctr" rtl="1"/>
                      <a:r>
                        <a:rPr lang="ar-AE" sz="2000" b="1" baseline="0" dirty="0">
                          <a:latin typeface="Calibri" panose="020F0502020204030204" pitchFamily="34" charset="0"/>
                          <a:cs typeface="Calibri" panose="020F0502020204030204" pitchFamily="34" charset="0"/>
                        </a:rPr>
                        <a:t> </a:t>
                      </a: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10003"/>
                  </a:ext>
                </a:extLst>
              </a:tr>
            </a:tbl>
          </a:graphicData>
        </a:graphic>
      </p:graphicFrame>
      <p:sp>
        <p:nvSpPr>
          <p:cNvPr id="8" name="Rectangle 7">
            <a:extLst>
              <a:ext uri="{FF2B5EF4-FFF2-40B4-BE49-F238E27FC236}">
                <a16:creationId xmlns:a16="http://schemas.microsoft.com/office/drawing/2014/main" xmlns="" id="{E310E291-EE06-40B5-AD3E-A6AFF07EB2D8}"/>
              </a:ext>
            </a:extLst>
          </p:cNvPr>
          <p:cNvSpPr/>
          <p:nvPr/>
        </p:nvSpPr>
        <p:spPr>
          <a:xfrm>
            <a:off x="3099957" y="5257801"/>
            <a:ext cx="1371602" cy="6286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dirty="0">
                <a:solidFill>
                  <a:schemeClr val="tx1"/>
                </a:solidFill>
                <a:latin typeface="Calibri" panose="020F0502020204030204" pitchFamily="34" charset="0"/>
                <a:cs typeface="Calibri" panose="020F0502020204030204" pitchFamily="34" charset="0"/>
              </a:rPr>
              <a:t>صغير </a:t>
            </a:r>
            <a:endParaRPr lang="en-GB" sz="2400" dirty="0">
              <a:solidFill>
                <a:schemeClr val="tx1"/>
              </a:solidFill>
              <a:latin typeface="Calibri" panose="020F0502020204030204" pitchFamily="34" charset="0"/>
              <a:cs typeface="Calibri" panose="020F0502020204030204" pitchFamily="34" charset="0"/>
            </a:endParaRPr>
          </a:p>
        </p:txBody>
      </p:sp>
      <p:sp>
        <p:nvSpPr>
          <p:cNvPr id="9" name="Rectangle 8">
            <a:extLst>
              <a:ext uri="{FF2B5EF4-FFF2-40B4-BE49-F238E27FC236}">
                <a16:creationId xmlns:a16="http://schemas.microsoft.com/office/drawing/2014/main" xmlns="" id="{FD355B8B-1284-4935-9BEA-6711DF0FBCCC}"/>
              </a:ext>
            </a:extLst>
          </p:cNvPr>
          <p:cNvSpPr/>
          <p:nvPr/>
        </p:nvSpPr>
        <p:spPr>
          <a:xfrm>
            <a:off x="6968973" y="5257801"/>
            <a:ext cx="1371602" cy="6286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dirty="0">
                <a:solidFill>
                  <a:schemeClr val="tx1"/>
                </a:solidFill>
                <a:latin typeface="Calibri" panose="020F0502020204030204" pitchFamily="34" charset="0"/>
                <a:cs typeface="Calibri" panose="020F0502020204030204" pitchFamily="34" charset="0"/>
              </a:rPr>
              <a:t>كبير </a:t>
            </a:r>
            <a:endParaRPr lang="en-GB" sz="2400" dirty="0">
              <a:solidFill>
                <a:schemeClr val="tx1"/>
              </a:solidFill>
              <a:latin typeface="Calibri" panose="020F0502020204030204" pitchFamily="34" charset="0"/>
              <a:cs typeface="Calibri" panose="020F0502020204030204" pitchFamily="34" charset="0"/>
            </a:endParaRPr>
          </a:p>
        </p:txBody>
      </p:sp>
      <p:pic>
        <p:nvPicPr>
          <p:cNvPr id="2" name="Picture 8" descr="Classroom Procedures, Schedule, &amp; Roster | Blog Details">
            <a:extLst>
              <a:ext uri="{FF2B5EF4-FFF2-40B4-BE49-F238E27FC236}">
                <a16:creationId xmlns:a16="http://schemas.microsoft.com/office/drawing/2014/main" xmlns="" id="{0FFFE284-9A5F-48F8-B58B-A76F9BD745D9}"/>
              </a:ext>
            </a:extLst>
          </p:cNvPr>
          <p:cNvPicPr>
            <a:picLocks noChangeAspect="1" noChangeArrowheads="1"/>
          </p:cNvPicPr>
          <p:nvPr/>
        </p:nvPicPr>
        <p:blipFill rotWithShape="1">
          <a:blip r:embed="rId2" cstate="print">
            <a:clrChange>
              <a:clrFrom>
                <a:srgbClr val="F7F7F7"/>
              </a:clrFrom>
              <a:clrTo>
                <a:srgbClr val="F7F7F7">
                  <a:alpha val="0"/>
                </a:srgbClr>
              </a:clrTo>
            </a:clrChange>
            <a:extLst>
              <a:ext uri="{28A0092B-C50C-407E-A947-70E740481C1C}">
                <a14:useLocalDpi xmlns:a14="http://schemas.microsoft.com/office/drawing/2010/main" val="0"/>
              </a:ext>
            </a:extLst>
          </a:blip>
          <a:srcRect b="7657"/>
          <a:stretch/>
        </p:blipFill>
        <p:spPr bwMode="auto">
          <a:xfrm>
            <a:off x="7108068" y="3193753"/>
            <a:ext cx="1746250" cy="175471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8" descr="Classroom Procedures, Schedule, &amp; Roster | Blog Details">
            <a:extLst>
              <a:ext uri="{FF2B5EF4-FFF2-40B4-BE49-F238E27FC236}">
                <a16:creationId xmlns:a16="http://schemas.microsoft.com/office/drawing/2014/main" xmlns="" id="{998B1121-2068-4205-AA47-B4642A6FA9FA}"/>
              </a:ext>
            </a:extLst>
          </p:cNvPr>
          <p:cNvPicPr>
            <a:picLocks noChangeAspect="1" noChangeArrowheads="1"/>
          </p:cNvPicPr>
          <p:nvPr/>
        </p:nvPicPr>
        <p:blipFill rotWithShape="1">
          <a:blip r:embed="rId3" cstate="print">
            <a:clrChange>
              <a:clrFrom>
                <a:srgbClr val="F7F7F7"/>
              </a:clrFrom>
              <a:clrTo>
                <a:srgbClr val="F7F7F7">
                  <a:alpha val="0"/>
                </a:srgbClr>
              </a:clrTo>
            </a:clrChange>
            <a:extLst>
              <a:ext uri="{28A0092B-C50C-407E-A947-70E740481C1C}">
                <a14:useLocalDpi xmlns:a14="http://schemas.microsoft.com/office/drawing/2010/main" val="0"/>
              </a:ext>
            </a:extLst>
          </a:blip>
          <a:srcRect b="7657"/>
          <a:stretch/>
        </p:blipFill>
        <p:spPr bwMode="auto">
          <a:xfrm>
            <a:off x="3360707" y="3846365"/>
            <a:ext cx="850102" cy="854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6408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able 19">
            <a:extLst>
              <a:ext uri="{FF2B5EF4-FFF2-40B4-BE49-F238E27FC236}">
                <a16:creationId xmlns:a16="http://schemas.microsoft.com/office/drawing/2014/main" xmlns="" id="{781F727E-6612-444A-88BE-A33C447681CE}"/>
              </a:ext>
            </a:extLst>
          </p:cNvPr>
          <p:cNvGraphicFramePr>
            <a:graphicFrameLocks noGrp="1"/>
          </p:cNvGraphicFramePr>
          <p:nvPr/>
        </p:nvGraphicFramePr>
        <p:xfrm>
          <a:off x="657225" y="101486"/>
          <a:ext cx="10877550" cy="6655027"/>
        </p:xfrm>
        <a:graphic>
          <a:graphicData uri="http://schemas.openxmlformats.org/drawingml/2006/table">
            <a:tbl>
              <a:tblPr firstRow="1" bandRow="1">
                <a:tableStyleId>{E8B1032C-EA38-4F05-BA0D-38AFFFC7BED3}</a:tableStyleId>
              </a:tblPr>
              <a:tblGrid>
                <a:gridCol w="9187049">
                  <a:extLst>
                    <a:ext uri="{9D8B030D-6E8A-4147-A177-3AD203B41FA5}">
                      <a16:colId xmlns:a16="http://schemas.microsoft.com/office/drawing/2014/main" xmlns="" val="20000"/>
                    </a:ext>
                  </a:extLst>
                </a:gridCol>
                <a:gridCol w="1690501">
                  <a:extLst>
                    <a:ext uri="{9D8B030D-6E8A-4147-A177-3AD203B41FA5}">
                      <a16:colId xmlns:a16="http://schemas.microsoft.com/office/drawing/2014/main" xmlns="" val="20001"/>
                    </a:ext>
                  </a:extLst>
                </a:gridCol>
              </a:tblGrid>
              <a:tr h="6667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b="0" dirty="0">
                          <a:latin typeface="Calibri" panose="020F0502020204030204" pitchFamily="34" charset="0"/>
                          <a:cs typeface="Calibri" panose="020F0502020204030204" pitchFamily="34" charset="0"/>
                        </a:rPr>
                        <a:t>مطابقة اشكال ذات احجام مختلفة</a:t>
                      </a:r>
                      <a:endParaRPr lang="en-US" sz="1800" b="0"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no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2000" b="1" dirty="0">
                          <a:latin typeface="Calibri" panose="020F0502020204030204" pitchFamily="34" charset="0"/>
                          <a:cs typeface="Calibri" panose="020F0502020204030204" pitchFamily="34" charset="0"/>
                        </a:rPr>
                        <a:t>الهدف</a:t>
                      </a:r>
                      <a:endParaRPr lang="en-US" sz="2000" b="1"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10000"/>
                  </a:ext>
                </a:extLst>
              </a:tr>
              <a:tr h="684757">
                <a:tc>
                  <a:txBody>
                    <a:bodyPr/>
                    <a:lstStyle/>
                    <a:p>
                      <a:pPr algn="r" rtl="1"/>
                      <a:r>
                        <a:rPr lang="ar-SA" sz="1800" b="0" dirty="0">
                          <a:latin typeface="Calibri" panose="020F0502020204030204" pitchFamily="34" charset="0"/>
                          <a:cs typeface="Calibri" panose="020F0502020204030204" pitchFamily="34" charset="0"/>
                        </a:rPr>
                        <a:t>انشطه</a:t>
                      </a:r>
                      <a:r>
                        <a:rPr lang="ar-SA" sz="1800" b="0" baseline="0" dirty="0">
                          <a:latin typeface="Calibri" panose="020F0502020204030204" pitchFamily="34" charset="0"/>
                          <a:cs typeface="Calibri" panose="020F0502020204030204" pitchFamily="34" charset="0"/>
                        </a:rPr>
                        <a:t> مهارية</a:t>
                      </a:r>
                      <a:endParaRPr lang="ar-AE" sz="1800" b="0"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noFill/>
                  </a:tcPr>
                </a:tc>
                <a:tc>
                  <a:txBody>
                    <a:bodyPr/>
                    <a:lstStyle/>
                    <a:p>
                      <a:pPr algn="ctr" rtl="1"/>
                      <a:r>
                        <a:rPr lang="ar-AE" sz="2000" b="1" dirty="0">
                          <a:latin typeface="Calibri" panose="020F0502020204030204" pitchFamily="34" charset="0"/>
                          <a:cs typeface="Calibri" panose="020F0502020204030204" pitchFamily="34" charset="0"/>
                        </a:rPr>
                        <a:t>المكونات </a:t>
                      </a:r>
                      <a:endParaRPr lang="en-US" sz="2000" b="1"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10002"/>
                  </a:ext>
                </a:extLst>
              </a:tr>
              <a:tr h="0">
                <a:tc>
                  <a:txBody>
                    <a:bodyPr/>
                    <a:lstStyle/>
                    <a:p>
                      <a:pPr algn="r" rtl="1"/>
                      <a:endParaRPr lang="ar-SA" sz="1800" b="0" baseline="0" dirty="0">
                        <a:latin typeface="Calibri" panose="020F0502020204030204" pitchFamily="34" charset="0"/>
                        <a:cs typeface="Calibri" panose="020F0502020204030204" pitchFamily="34" charset="0"/>
                      </a:endParaRPr>
                    </a:p>
                    <a:p>
                      <a:pPr algn="r" rtl="1"/>
                      <a:r>
                        <a:rPr lang="ar-AE" sz="1800" b="0" baseline="0" dirty="0">
                          <a:latin typeface="Calibri" panose="020F0502020204030204" pitchFamily="34" charset="0"/>
                          <a:cs typeface="Calibri" panose="020F0502020204030204" pitchFamily="34" charset="0"/>
                        </a:rPr>
                        <a:t>1</a:t>
                      </a:r>
                      <a:r>
                        <a:rPr lang="ar-SA" sz="1800" b="0" baseline="0" dirty="0">
                          <a:latin typeface="Calibri" panose="020F0502020204030204" pitchFamily="34" charset="0"/>
                          <a:cs typeface="Calibri" panose="020F0502020204030204" pitchFamily="34" charset="0"/>
                        </a:rPr>
                        <a:t>-</a:t>
                      </a:r>
                      <a:r>
                        <a:rPr lang="ar-AE" sz="1800" b="0" baseline="0" dirty="0">
                          <a:latin typeface="Calibri" panose="020F0502020204030204" pitchFamily="34" charset="0"/>
                          <a:cs typeface="Calibri" panose="020F0502020204030204" pitchFamily="34" charset="0"/>
                        </a:rPr>
                        <a:t>تدريب الطالب على التمييز بين الأحجام المختلفة:</a:t>
                      </a:r>
                      <a:endParaRPr lang="ar-SA" sz="1800" b="0" baseline="0" dirty="0">
                        <a:latin typeface="Calibri" panose="020F0502020204030204" pitchFamily="34" charset="0"/>
                        <a:cs typeface="Calibri" panose="020F0502020204030204" pitchFamily="34" charset="0"/>
                      </a:endParaRPr>
                    </a:p>
                    <a:p>
                      <a:pPr algn="r" rtl="1"/>
                      <a:endParaRPr lang="ar-AE"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AE" sz="1800" b="0" baseline="0" dirty="0">
                        <a:latin typeface="Calibri" panose="020F0502020204030204" pitchFamily="34" charset="0"/>
                        <a:cs typeface="Calibri" panose="020F0502020204030204" pitchFamily="34" charset="0"/>
                      </a:endParaRPr>
                    </a:p>
                    <a:p>
                      <a:pPr algn="r" rtl="1"/>
                      <a:endParaRPr lang="ar-SA" sz="1800" b="0" u="none" baseline="0" dirty="0">
                        <a:latin typeface="Calibri" panose="020F0502020204030204" pitchFamily="34" charset="0"/>
                        <a:cs typeface="Calibri" panose="020F0502020204030204" pitchFamily="34" charset="0"/>
                      </a:endParaRPr>
                    </a:p>
                    <a:p>
                      <a:pPr algn="r" rtl="1"/>
                      <a:endParaRPr lang="ar-SA" sz="1800" b="0" u="none" baseline="0" dirty="0">
                        <a:latin typeface="Calibri" panose="020F0502020204030204" pitchFamily="34" charset="0"/>
                        <a:cs typeface="Calibri" panose="020F0502020204030204" pitchFamily="34" charset="0"/>
                      </a:endParaRPr>
                    </a:p>
                    <a:p>
                      <a:pPr algn="r" rtl="1"/>
                      <a:endParaRPr lang="ar-SA" sz="1800" b="0" u="none" baseline="0" dirty="0">
                        <a:latin typeface="Calibri" panose="020F0502020204030204" pitchFamily="34" charset="0"/>
                        <a:cs typeface="Calibri" panose="020F0502020204030204" pitchFamily="34" charset="0"/>
                      </a:endParaRPr>
                    </a:p>
                    <a:p>
                      <a:pPr algn="r" rtl="1"/>
                      <a:endParaRPr lang="ar-SA" sz="1800" b="0" u="none" baseline="0"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no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000" b="1" u="none" baseline="0" dirty="0">
                          <a:latin typeface="Calibri" panose="020F0502020204030204" pitchFamily="34" charset="0"/>
                          <a:cs typeface="Calibri" panose="020F0502020204030204" pitchFamily="34" charset="0"/>
                        </a:rPr>
                        <a:t>الأنشطة الصفية </a:t>
                      </a:r>
                      <a:endParaRPr lang="ar-AE" sz="2000" b="1" u="none" baseline="0" dirty="0">
                        <a:latin typeface="Calibri" panose="020F0502020204030204" pitchFamily="34" charset="0"/>
                        <a:cs typeface="Calibri" panose="020F0502020204030204" pitchFamily="34" charset="0"/>
                      </a:endParaRPr>
                    </a:p>
                    <a:p>
                      <a:pPr algn="ctr" rtl="1"/>
                      <a:endParaRPr lang="ar-AE" sz="2000" b="1" dirty="0">
                        <a:latin typeface="Calibri" panose="020F0502020204030204" pitchFamily="34" charset="0"/>
                        <a:cs typeface="Calibri" panose="020F0502020204030204" pitchFamily="34" charset="0"/>
                      </a:endParaRPr>
                    </a:p>
                    <a:p>
                      <a:pPr algn="ctr" rtl="1"/>
                      <a:r>
                        <a:rPr lang="ar-AE" sz="2000" b="1" baseline="0" dirty="0">
                          <a:latin typeface="Calibri" panose="020F0502020204030204" pitchFamily="34" charset="0"/>
                          <a:cs typeface="Calibri" panose="020F0502020204030204" pitchFamily="34" charset="0"/>
                        </a:rPr>
                        <a:t> </a:t>
                      </a: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10003"/>
                  </a:ext>
                </a:extLst>
              </a:tr>
            </a:tbl>
          </a:graphicData>
        </a:graphic>
      </p:graphicFrame>
      <p:pic>
        <p:nvPicPr>
          <p:cNvPr id="2050" name="Picture 2" descr="كورة العرب koora-Arab - Home | Facebook">
            <a:extLst>
              <a:ext uri="{FF2B5EF4-FFF2-40B4-BE49-F238E27FC236}">
                <a16:creationId xmlns:a16="http://schemas.microsoft.com/office/drawing/2014/main" xmlns="" id="{C244C929-02A5-4240-94E8-C57DCCC7A4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6972" y="2675807"/>
            <a:ext cx="2752725" cy="275272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كورة العرب koora-Arab - Home | Facebook">
            <a:extLst>
              <a:ext uri="{FF2B5EF4-FFF2-40B4-BE49-F238E27FC236}">
                <a16:creationId xmlns:a16="http://schemas.microsoft.com/office/drawing/2014/main" xmlns="" id="{65BE8C4C-350B-4FE1-B7FF-E83D326B63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0112" y="2989415"/>
            <a:ext cx="2125508" cy="2125508"/>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xmlns="" id="{15C8BA96-57B9-4D3A-B2AF-C7EC57195EA7}"/>
              </a:ext>
            </a:extLst>
          </p:cNvPr>
          <p:cNvSpPr/>
          <p:nvPr/>
        </p:nvSpPr>
        <p:spPr>
          <a:xfrm>
            <a:off x="6897533" y="5572127"/>
            <a:ext cx="1371602" cy="6286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b="1" dirty="0">
                <a:solidFill>
                  <a:schemeClr val="tx1"/>
                </a:solidFill>
                <a:latin typeface="Calibri" panose="020F0502020204030204" pitchFamily="34" charset="0"/>
                <a:cs typeface="Calibri" panose="020F0502020204030204" pitchFamily="34" charset="0"/>
              </a:rPr>
              <a:t>كبير</a:t>
            </a:r>
            <a:r>
              <a:rPr lang="ar-AE" sz="2400" dirty="0">
                <a:solidFill>
                  <a:schemeClr val="tx1"/>
                </a:solidFill>
                <a:latin typeface="Calibri" panose="020F0502020204030204" pitchFamily="34" charset="0"/>
                <a:cs typeface="Calibri" panose="020F0502020204030204" pitchFamily="34" charset="0"/>
              </a:rPr>
              <a:t> </a:t>
            </a:r>
            <a:endParaRPr lang="en-GB" sz="2400" dirty="0">
              <a:solidFill>
                <a:schemeClr val="tx1"/>
              </a:solidFill>
              <a:latin typeface="Calibri" panose="020F0502020204030204" pitchFamily="34" charset="0"/>
              <a:cs typeface="Calibri" panose="020F0502020204030204" pitchFamily="34" charset="0"/>
            </a:endParaRPr>
          </a:p>
        </p:txBody>
      </p:sp>
      <p:sp>
        <p:nvSpPr>
          <p:cNvPr id="18" name="Rectangle 17">
            <a:extLst>
              <a:ext uri="{FF2B5EF4-FFF2-40B4-BE49-F238E27FC236}">
                <a16:creationId xmlns:a16="http://schemas.microsoft.com/office/drawing/2014/main" xmlns="" id="{65794B4A-C574-45FE-A15A-FEE57EB8B962}"/>
              </a:ext>
            </a:extLst>
          </p:cNvPr>
          <p:cNvSpPr/>
          <p:nvPr/>
        </p:nvSpPr>
        <p:spPr>
          <a:xfrm>
            <a:off x="3237065" y="5572127"/>
            <a:ext cx="1371602" cy="6286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b="1" dirty="0">
                <a:solidFill>
                  <a:schemeClr val="tx1"/>
                </a:solidFill>
                <a:latin typeface="Calibri" panose="020F0502020204030204" pitchFamily="34" charset="0"/>
                <a:cs typeface="Calibri" panose="020F0502020204030204" pitchFamily="34" charset="0"/>
              </a:rPr>
              <a:t>صغير</a:t>
            </a:r>
            <a:r>
              <a:rPr lang="ar-AE" sz="2400" dirty="0">
                <a:solidFill>
                  <a:schemeClr val="tx1"/>
                </a:solidFill>
                <a:latin typeface="Calibri" panose="020F0502020204030204" pitchFamily="34" charset="0"/>
                <a:cs typeface="Calibri" panose="020F0502020204030204" pitchFamily="34" charset="0"/>
              </a:rPr>
              <a:t> </a:t>
            </a:r>
            <a:endParaRPr lang="en-GB" sz="2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18735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able 19">
            <a:extLst>
              <a:ext uri="{FF2B5EF4-FFF2-40B4-BE49-F238E27FC236}">
                <a16:creationId xmlns:a16="http://schemas.microsoft.com/office/drawing/2014/main" xmlns="" id="{781F727E-6612-444A-88BE-A33C447681CE}"/>
              </a:ext>
            </a:extLst>
          </p:cNvPr>
          <p:cNvGraphicFramePr>
            <a:graphicFrameLocks noGrp="1"/>
          </p:cNvGraphicFramePr>
          <p:nvPr/>
        </p:nvGraphicFramePr>
        <p:xfrm>
          <a:off x="657225" y="101486"/>
          <a:ext cx="10877550" cy="6655027"/>
        </p:xfrm>
        <a:graphic>
          <a:graphicData uri="http://schemas.openxmlformats.org/drawingml/2006/table">
            <a:tbl>
              <a:tblPr firstRow="1" bandRow="1">
                <a:tableStyleId>{E8B1032C-EA38-4F05-BA0D-38AFFFC7BED3}</a:tableStyleId>
              </a:tblPr>
              <a:tblGrid>
                <a:gridCol w="9187049">
                  <a:extLst>
                    <a:ext uri="{9D8B030D-6E8A-4147-A177-3AD203B41FA5}">
                      <a16:colId xmlns:a16="http://schemas.microsoft.com/office/drawing/2014/main" xmlns="" val="20000"/>
                    </a:ext>
                  </a:extLst>
                </a:gridCol>
                <a:gridCol w="1690501">
                  <a:extLst>
                    <a:ext uri="{9D8B030D-6E8A-4147-A177-3AD203B41FA5}">
                      <a16:colId xmlns:a16="http://schemas.microsoft.com/office/drawing/2014/main" xmlns="" val="20001"/>
                    </a:ext>
                  </a:extLst>
                </a:gridCol>
              </a:tblGrid>
              <a:tr h="6667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b="0" dirty="0">
                          <a:latin typeface="Calibri" panose="020F0502020204030204" pitchFamily="34" charset="0"/>
                          <a:cs typeface="Calibri" panose="020F0502020204030204" pitchFamily="34" charset="0"/>
                        </a:rPr>
                        <a:t>مطابقة اشكال ذات احجام مختلفة</a:t>
                      </a:r>
                      <a:endParaRPr lang="en-US" sz="1800" b="0"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no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2000" b="1" dirty="0">
                          <a:latin typeface="Calibri" panose="020F0502020204030204" pitchFamily="34" charset="0"/>
                          <a:cs typeface="Calibri" panose="020F0502020204030204" pitchFamily="34" charset="0"/>
                        </a:rPr>
                        <a:t>الهدف</a:t>
                      </a:r>
                      <a:endParaRPr lang="en-US" sz="2000" b="1"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10000"/>
                  </a:ext>
                </a:extLst>
              </a:tr>
              <a:tr h="684757">
                <a:tc>
                  <a:txBody>
                    <a:bodyPr/>
                    <a:lstStyle/>
                    <a:p>
                      <a:pPr algn="r" rtl="1"/>
                      <a:r>
                        <a:rPr lang="ar-SA" sz="1800" b="0" dirty="0">
                          <a:latin typeface="Calibri" panose="020F0502020204030204" pitchFamily="34" charset="0"/>
                          <a:cs typeface="Calibri" panose="020F0502020204030204" pitchFamily="34" charset="0"/>
                        </a:rPr>
                        <a:t>انشطه</a:t>
                      </a:r>
                      <a:r>
                        <a:rPr lang="ar-SA" sz="1800" b="0" baseline="0" dirty="0">
                          <a:latin typeface="Calibri" panose="020F0502020204030204" pitchFamily="34" charset="0"/>
                          <a:cs typeface="Calibri" panose="020F0502020204030204" pitchFamily="34" charset="0"/>
                        </a:rPr>
                        <a:t> مهارية</a:t>
                      </a:r>
                      <a:endParaRPr lang="ar-AE" sz="1800" b="0"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noFill/>
                  </a:tcPr>
                </a:tc>
                <a:tc>
                  <a:txBody>
                    <a:bodyPr/>
                    <a:lstStyle/>
                    <a:p>
                      <a:pPr algn="ctr" rtl="1"/>
                      <a:r>
                        <a:rPr lang="ar-AE" sz="2000" b="1" dirty="0">
                          <a:latin typeface="Calibri" panose="020F0502020204030204" pitchFamily="34" charset="0"/>
                          <a:cs typeface="Calibri" panose="020F0502020204030204" pitchFamily="34" charset="0"/>
                        </a:rPr>
                        <a:t>المكونات </a:t>
                      </a:r>
                      <a:endParaRPr lang="en-US" sz="2000" b="1"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10002"/>
                  </a:ext>
                </a:extLst>
              </a:tr>
              <a:tr h="0">
                <a:tc>
                  <a:txBody>
                    <a:bodyPr/>
                    <a:lstStyle/>
                    <a:p>
                      <a:pPr algn="r" rtl="1"/>
                      <a:endParaRPr lang="ar-SA" sz="1800" b="0" baseline="0" dirty="0">
                        <a:latin typeface="Calibri" panose="020F0502020204030204" pitchFamily="34" charset="0"/>
                        <a:cs typeface="Calibri" panose="020F0502020204030204" pitchFamily="34" charset="0"/>
                      </a:endParaRPr>
                    </a:p>
                    <a:p>
                      <a:pPr algn="r" rtl="1"/>
                      <a:r>
                        <a:rPr lang="ar-AE" sz="1800" b="0" baseline="0" dirty="0">
                          <a:latin typeface="Calibri" panose="020F0502020204030204" pitchFamily="34" charset="0"/>
                          <a:cs typeface="Calibri" panose="020F0502020204030204" pitchFamily="34" charset="0"/>
                        </a:rPr>
                        <a:t>1</a:t>
                      </a:r>
                      <a:r>
                        <a:rPr lang="ar-SA" sz="1800" b="0" baseline="0" dirty="0">
                          <a:latin typeface="Calibri" panose="020F0502020204030204" pitchFamily="34" charset="0"/>
                          <a:cs typeface="Calibri" panose="020F0502020204030204" pitchFamily="34" charset="0"/>
                        </a:rPr>
                        <a:t>-</a:t>
                      </a:r>
                      <a:r>
                        <a:rPr lang="ar-AE" sz="1800" b="0" baseline="0" dirty="0">
                          <a:latin typeface="Calibri" panose="020F0502020204030204" pitchFamily="34" charset="0"/>
                          <a:cs typeface="Calibri" panose="020F0502020204030204" pitchFamily="34" charset="0"/>
                        </a:rPr>
                        <a:t>تدريب الطالب على التمييز بين الأحجام المختلفة:</a:t>
                      </a:r>
                      <a:endParaRPr lang="ar-SA" sz="1800" b="0" baseline="0" dirty="0">
                        <a:latin typeface="Calibri" panose="020F0502020204030204" pitchFamily="34" charset="0"/>
                        <a:cs typeface="Calibri" panose="020F0502020204030204" pitchFamily="34" charset="0"/>
                      </a:endParaRPr>
                    </a:p>
                    <a:p>
                      <a:pPr algn="r" rtl="1"/>
                      <a:endParaRPr lang="ar-AE"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AE" sz="1800" b="0" baseline="0" dirty="0">
                        <a:latin typeface="Calibri" panose="020F0502020204030204" pitchFamily="34" charset="0"/>
                        <a:cs typeface="Calibri" panose="020F0502020204030204" pitchFamily="34" charset="0"/>
                      </a:endParaRPr>
                    </a:p>
                    <a:p>
                      <a:pPr algn="r" rtl="1"/>
                      <a:endParaRPr lang="ar-SA" sz="1800" b="0" u="none" baseline="0" dirty="0">
                        <a:latin typeface="Calibri" panose="020F0502020204030204" pitchFamily="34" charset="0"/>
                        <a:cs typeface="Calibri" panose="020F0502020204030204" pitchFamily="34" charset="0"/>
                      </a:endParaRPr>
                    </a:p>
                    <a:p>
                      <a:pPr algn="r" rtl="1"/>
                      <a:endParaRPr lang="ar-SA" sz="1800" b="0" u="none" baseline="0" dirty="0">
                        <a:latin typeface="Calibri" panose="020F0502020204030204" pitchFamily="34" charset="0"/>
                        <a:cs typeface="Calibri" panose="020F0502020204030204" pitchFamily="34" charset="0"/>
                      </a:endParaRPr>
                    </a:p>
                    <a:p>
                      <a:pPr algn="r" rtl="1"/>
                      <a:endParaRPr lang="ar-SA" sz="1800" b="0" u="none" baseline="0" dirty="0">
                        <a:latin typeface="Calibri" panose="020F0502020204030204" pitchFamily="34" charset="0"/>
                        <a:cs typeface="Calibri" panose="020F0502020204030204" pitchFamily="34" charset="0"/>
                      </a:endParaRPr>
                    </a:p>
                    <a:p>
                      <a:pPr algn="r" rtl="1"/>
                      <a:endParaRPr lang="ar-SA" sz="1800" b="0" u="none" baseline="0"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no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000" b="1" u="none" baseline="0" dirty="0" err="1">
                          <a:latin typeface="Calibri" panose="020F0502020204030204" pitchFamily="34" charset="0"/>
                          <a:cs typeface="Calibri" panose="020F0502020204030204" pitchFamily="34" charset="0"/>
                        </a:rPr>
                        <a:t>الانشطه</a:t>
                      </a:r>
                      <a:r>
                        <a:rPr lang="ar-SA" sz="2000" b="1" u="none" baseline="0" dirty="0">
                          <a:latin typeface="Calibri" panose="020F0502020204030204" pitchFamily="34" charset="0"/>
                          <a:cs typeface="Calibri" panose="020F0502020204030204" pitchFamily="34" charset="0"/>
                        </a:rPr>
                        <a:t> الصفية </a:t>
                      </a:r>
                      <a:endParaRPr lang="ar-AE" sz="2000" b="1" u="none" baseline="0" dirty="0">
                        <a:latin typeface="Calibri" panose="020F0502020204030204" pitchFamily="34" charset="0"/>
                        <a:cs typeface="Calibri" panose="020F0502020204030204" pitchFamily="34" charset="0"/>
                      </a:endParaRPr>
                    </a:p>
                    <a:p>
                      <a:pPr algn="ctr" rtl="1"/>
                      <a:endParaRPr lang="ar-AE" sz="2000" b="1" dirty="0">
                        <a:latin typeface="Calibri" panose="020F0502020204030204" pitchFamily="34" charset="0"/>
                        <a:cs typeface="Calibri" panose="020F0502020204030204" pitchFamily="34" charset="0"/>
                      </a:endParaRPr>
                    </a:p>
                    <a:p>
                      <a:pPr algn="ctr" rtl="1"/>
                      <a:r>
                        <a:rPr lang="ar-AE" sz="2000" b="1" baseline="0" dirty="0">
                          <a:latin typeface="Calibri" panose="020F0502020204030204" pitchFamily="34" charset="0"/>
                          <a:cs typeface="Calibri" panose="020F0502020204030204" pitchFamily="34" charset="0"/>
                        </a:rPr>
                        <a:t> </a:t>
                      </a: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10003"/>
                  </a:ext>
                </a:extLst>
              </a:tr>
            </a:tbl>
          </a:graphicData>
        </a:graphic>
      </p:graphicFrame>
      <p:sp>
        <p:nvSpPr>
          <p:cNvPr id="16" name="Rectangle 15">
            <a:extLst>
              <a:ext uri="{FF2B5EF4-FFF2-40B4-BE49-F238E27FC236}">
                <a16:creationId xmlns:a16="http://schemas.microsoft.com/office/drawing/2014/main" xmlns="" id="{15C8BA96-57B9-4D3A-B2AF-C7EC57195EA7}"/>
              </a:ext>
            </a:extLst>
          </p:cNvPr>
          <p:cNvSpPr/>
          <p:nvPr/>
        </p:nvSpPr>
        <p:spPr>
          <a:xfrm>
            <a:off x="7385920" y="5429250"/>
            <a:ext cx="1371602" cy="6286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b="1" dirty="0">
                <a:solidFill>
                  <a:schemeClr val="tx1"/>
                </a:solidFill>
                <a:latin typeface="Calibri" panose="020F0502020204030204" pitchFamily="34" charset="0"/>
                <a:cs typeface="Calibri" panose="020F0502020204030204" pitchFamily="34" charset="0"/>
              </a:rPr>
              <a:t>كبير</a:t>
            </a:r>
            <a:r>
              <a:rPr lang="ar-AE" sz="2400" dirty="0">
                <a:solidFill>
                  <a:schemeClr val="tx1"/>
                </a:solidFill>
                <a:latin typeface="Calibri" panose="020F0502020204030204" pitchFamily="34" charset="0"/>
                <a:cs typeface="Calibri" panose="020F0502020204030204" pitchFamily="34" charset="0"/>
              </a:rPr>
              <a:t> </a:t>
            </a:r>
            <a:endParaRPr lang="en-GB" sz="2400" dirty="0">
              <a:solidFill>
                <a:schemeClr val="tx1"/>
              </a:solidFill>
              <a:latin typeface="Calibri" panose="020F0502020204030204" pitchFamily="34" charset="0"/>
              <a:cs typeface="Calibri" panose="020F0502020204030204" pitchFamily="34" charset="0"/>
            </a:endParaRPr>
          </a:p>
        </p:txBody>
      </p:sp>
      <p:sp>
        <p:nvSpPr>
          <p:cNvPr id="18" name="Rectangle 17">
            <a:extLst>
              <a:ext uri="{FF2B5EF4-FFF2-40B4-BE49-F238E27FC236}">
                <a16:creationId xmlns:a16="http://schemas.microsoft.com/office/drawing/2014/main" xmlns="" id="{65794B4A-C574-45FE-A15A-FEE57EB8B962}"/>
              </a:ext>
            </a:extLst>
          </p:cNvPr>
          <p:cNvSpPr/>
          <p:nvPr/>
        </p:nvSpPr>
        <p:spPr>
          <a:xfrm>
            <a:off x="3237065" y="5572127"/>
            <a:ext cx="1371602" cy="6286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2400" b="1" dirty="0">
                <a:solidFill>
                  <a:schemeClr val="tx1"/>
                </a:solidFill>
                <a:latin typeface="Calibri" panose="020F0502020204030204" pitchFamily="34" charset="0"/>
                <a:cs typeface="Calibri" panose="020F0502020204030204" pitchFamily="34" charset="0"/>
              </a:rPr>
              <a:t>صغير</a:t>
            </a:r>
            <a:r>
              <a:rPr lang="ar-AE" sz="2400" dirty="0">
                <a:solidFill>
                  <a:schemeClr val="tx1"/>
                </a:solidFill>
                <a:latin typeface="Calibri" panose="020F0502020204030204" pitchFamily="34" charset="0"/>
                <a:cs typeface="Calibri" panose="020F0502020204030204" pitchFamily="34" charset="0"/>
              </a:rPr>
              <a:t> </a:t>
            </a:r>
            <a:endParaRPr lang="en-GB" sz="2400" dirty="0">
              <a:solidFill>
                <a:schemeClr val="tx1"/>
              </a:solidFill>
              <a:latin typeface="Calibri" panose="020F0502020204030204" pitchFamily="34" charset="0"/>
              <a:cs typeface="Calibri" panose="020F0502020204030204" pitchFamily="34" charset="0"/>
            </a:endParaRPr>
          </a:p>
        </p:txBody>
      </p:sp>
      <p:pic>
        <p:nvPicPr>
          <p:cNvPr id="2" name="Picture 2" descr="شوربة أو قهوة أو حتى جيلى.. اعرفى أنواع الملاعق قبل ماتشترى جهازك - اليوم  السابع">
            <a:extLst>
              <a:ext uri="{FF2B5EF4-FFF2-40B4-BE49-F238E27FC236}">
                <a16:creationId xmlns:a16="http://schemas.microsoft.com/office/drawing/2014/main" xmlns="" id="{35FC9561-6B6C-4B91-A740-D52F2D7C0D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2422" y="2863850"/>
            <a:ext cx="2416810" cy="241681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شوربة أو قهوة أو حتى جيلى.. اعرفى أنواع الملاعق قبل ماتشترى جهازك - اليوم  السابع">
            <a:extLst>
              <a:ext uri="{FF2B5EF4-FFF2-40B4-BE49-F238E27FC236}">
                <a16:creationId xmlns:a16="http://schemas.microsoft.com/office/drawing/2014/main" xmlns="" id="{7383F11D-1D3B-4F5B-A5C2-80618E89D78C}"/>
              </a:ext>
            </a:extLst>
          </p:cNvPr>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10000" b="90000" l="10000" r="90000">
                        <a14:foregroundMark x1="49400" y1="80600" x2="49800" y2="69200"/>
                      </a14:backgroundRemoval>
                    </a14:imgEffect>
                  </a14:imgLayer>
                </a14:imgProps>
              </a:ext>
              <a:ext uri="{28A0092B-C50C-407E-A947-70E740481C1C}">
                <a14:useLocalDpi xmlns:a14="http://schemas.microsoft.com/office/drawing/2010/main" val="0"/>
              </a:ext>
            </a:extLst>
          </a:blip>
          <a:srcRect l="31666" t="16080" r="34413" b="533"/>
          <a:stretch/>
        </p:blipFill>
        <p:spPr bwMode="auto">
          <a:xfrm>
            <a:off x="2993227" y="2086610"/>
            <a:ext cx="1615440" cy="3971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683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xmlns="" id="{47418864-F9FE-4818-998A-B1FDA8B9E89D}"/>
              </a:ext>
            </a:extLst>
          </p:cNvPr>
          <p:cNvGraphicFramePr>
            <a:graphicFrameLocks noGrp="1"/>
          </p:cNvGraphicFramePr>
          <p:nvPr/>
        </p:nvGraphicFramePr>
        <p:xfrm>
          <a:off x="657225" y="223406"/>
          <a:ext cx="10877550" cy="6929347"/>
        </p:xfrm>
        <a:graphic>
          <a:graphicData uri="http://schemas.openxmlformats.org/drawingml/2006/table">
            <a:tbl>
              <a:tblPr firstRow="1" bandRow="1">
                <a:tableStyleId>{E8B1032C-EA38-4F05-BA0D-38AFFFC7BED3}</a:tableStyleId>
              </a:tblPr>
              <a:tblGrid>
                <a:gridCol w="9187049">
                  <a:extLst>
                    <a:ext uri="{9D8B030D-6E8A-4147-A177-3AD203B41FA5}">
                      <a16:colId xmlns:a16="http://schemas.microsoft.com/office/drawing/2014/main" xmlns="" val="20000"/>
                    </a:ext>
                  </a:extLst>
                </a:gridCol>
                <a:gridCol w="1690501">
                  <a:extLst>
                    <a:ext uri="{9D8B030D-6E8A-4147-A177-3AD203B41FA5}">
                      <a16:colId xmlns:a16="http://schemas.microsoft.com/office/drawing/2014/main" xmlns="" val="20001"/>
                    </a:ext>
                  </a:extLst>
                </a:gridCol>
              </a:tblGrid>
              <a:tr h="66675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800" b="0" dirty="0">
                          <a:latin typeface="Calibri" panose="020F0502020204030204" pitchFamily="34" charset="0"/>
                          <a:cs typeface="Calibri" panose="020F0502020204030204" pitchFamily="34" charset="0"/>
                        </a:rPr>
                        <a:t>مطابقة اشكال ذات احجام مختلفة</a:t>
                      </a:r>
                      <a:endParaRPr lang="en-US" sz="1800" b="0"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no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2000" b="1" dirty="0">
                          <a:latin typeface="Calibri" panose="020F0502020204030204" pitchFamily="34" charset="0"/>
                          <a:cs typeface="Calibri" panose="020F0502020204030204" pitchFamily="34" charset="0"/>
                        </a:rPr>
                        <a:t>الهدف</a:t>
                      </a:r>
                      <a:endParaRPr lang="en-US" sz="2000" b="1"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10000"/>
                  </a:ext>
                </a:extLst>
              </a:tr>
              <a:tr h="684757">
                <a:tc>
                  <a:txBody>
                    <a:bodyPr/>
                    <a:lstStyle/>
                    <a:p>
                      <a:pPr algn="r" rtl="1"/>
                      <a:r>
                        <a:rPr lang="ar-SA" sz="1800" b="0" dirty="0">
                          <a:latin typeface="Calibri" panose="020F0502020204030204" pitchFamily="34" charset="0"/>
                          <a:cs typeface="Calibri" panose="020F0502020204030204" pitchFamily="34" charset="0"/>
                        </a:rPr>
                        <a:t>انشطه</a:t>
                      </a:r>
                      <a:r>
                        <a:rPr lang="ar-SA" sz="1800" b="0" baseline="0" dirty="0">
                          <a:latin typeface="Calibri" panose="020F0502020204030204" pitchFamily="34" charset="0"/>
                          <a:cs typeface="Calibri" panose="020F0502020204030204" pitchFamily="34" charset="0"/>
                        </a:rPr>
                        <a:t> مهارية</a:t>
                      </a:r>
                      <a:endParaRPr lang="ar-AE" sz="1800" b="0"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noFill/>
                  </a:tcPr>
                </a:tc>
                <a:tc>
                  <a:txBody>
                    <a:bodyPr/>
                    <a:lstStyle/>
                    <a:p>
                      <a:pPr algn="ctr" rtl="1"/>
                      <a:r>
                        <a:rPr lang="ar-AE" sz="2000" b="1" dirty="0">
                          <a:latin typeface="Calibri" panose="020F0502020204030204" pitchFamily="34" charset="0"/>
                          <a:cs typeface="Calibri" panose="020F0502020204030204" pitchFamily="34" charset="0"/>
                        </a:rPr>
                        <a:t>المكونات </a:t>
                      </a:r>
                      <a:endParaRPr lang="en-US" sz="2000" b="1"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10002"/>
                  </a:ext>
                </a:extLst>
              </a:tr>
              <a:tr h="0">
                <a:tc>
                  <a:txBody>
                    <a:bodyPr/>
                    <a:lstStyle/>
                    <a:p>
                      <a:pPr algn="r" rtl="1"/>
                      <a:endParaRPr lang="ar-AE" sz="1800" b="0" baseline="0" dirty="0">
                        <a:latin typeface="Calibri" panose="020F0502020204030204" pitchFamily="34" charset="0"/>
                        <a:cs typeface="Calibri" panose="020F050202020403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800" dirty="0">
                          <a:latin typeface="Calibri" panose="020F0502020204030204" pitchFamily="34" charset="0"/>
                          <a:cs typeface="Calibri" panose="020F0502020204030204" pitchFamily="34" charset="0"/>
                        </a:rPr>
                        <a:t>(حسي): أن يستخدم المعلم الأدوات الموجودة في الصف ويطابقها مع نفس الاحجام ويقوم الطالب بنفس العمل</a:t>
                      </a:r>
                      <a:r>
                        <a:rPr lang="en-GB" sz="1800" dirty="0">
                          <a:latin typeface="Calibri" panose="020F0502020204030204" pitchFamily="34" charset="0"/>
                          <a:cs typeface="Calibri" panose="020F0502020204030204" pitchFamily="34" charset="0"/>
                        </a:rPr>
                        <a:t> </a:t>
                      </a:r>
                      <a:r>
                        <a:rPr lang="ar-AE" sz="1800" dirty="0">
                          <a:latin typeface="Calibri" panose="020F0502020204030204" pitchFamily="34" charset="0"/>
                          <a:cs typeface="Calibri" panose="020F0502020204030204" pitchFamily="34" charset="0"/>
                        </a:rPr>
                        <a:t>مثال: قلم، سيارة، كرة</a:t>
                      </a:r>
                    </a:p>
                    <a:p>
                      <a:pPr algn="r" rtl="1"/>
                      <a:endParaRPr lang="ar-AE"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SA" sz="1800" b="0" baseline="0" dirty="0">
                        <a:latin typeface="Calibri" panose="020F0502020204030204" pitchFamily="34" charset="0"/>
                        <a:cs typeface="Calibri" panose="020F0502020204030204" pitchFamily="34" charset="0"/>
                      </a:endParaRPr>
                    </a:p>
                    <a:p>
                      <a:pPr algn="r" rtl="1"/>
                      <a:endParaRPr lang="ar-AE" sz="1800" b="0" baseline="0" dirty="0">
                        <a:latin typeface="Calibri" panose="020F0502020204030204" pitchFamily="34" charset="0"/>
                        <a:cs typeface="Calibri" panose="020F0502020204030204" pitchFamily="34" charset="0"/>
                      </a:endParaRPr>
                    </a:p>
                    <a:p>
                      <a:pPr algn="r" rtl="1"/>
                      <a:endParaRPr lang="ar-SA" sz="1800" b="0" u="none" baseline="0" dirty="0">
                        <a:latin typeface="Calibri" panose="020F0502020204030204" pitchFamily="34" charset="0"/>
                        <a:cs typeface="Calibri" panose="020F0502020204030204" pitchFamily="34" charset="0"/>
                      </a:endParaRPr>
                    </a:p>
                    <a:p>
                      <a:pPr algn="r" rtl="1"/>
                      <a:endParaRPr lang="ar-SA" sz="1800" b="0" u="none" baseline="0" dirty="0">
                        <a:latin typeface="Calibri" panose="020F0502020204030204" pitchFamily="34" charset="0"/>
                        <a:cs typeface="Calibri" panose="020F0502020204030204" pitchFamily="34" charset="0"/>
                      </a:endParaRPr>
                    </a:p>
                    <a:p>
                      <a:pPr algn="r" rtl="1"/>
                      <a:endParaRPr lang="ar-SA" sz="1800" b="0" u="none" baseline="0" dirty="0">
                        <a:latin typeface="Calibri" panose="020F0502020204030204" pitchFamily="34" charset="0"/>
                        <a:cs typeface="Calibri" panose="020F0502020204030204" pitchFamily="34" charset="0"/>
                      </a:endParaRPr>
                    </a:p>
                    <a:p>
                      <a:pPr algn="r" rtl="1"/>
                      <a:endParaRPr lang="ar-SA" sz="1800" b="0" u="none" baseline="0" dirty="0">
                        <a:latin typeface="Calibri" panose="020F0502020204030204" pitchFamily="34" charset="0"/>
                        <a:cs typeface="Calibri" panose="020F0502020204030204" pitchFamily="34" charset="0"/>
                      </a:endParaRP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no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000" b="1" u="none" baseline="0" dirty="0" err="1">
                          <a:latin typeface="Calibri" panose="020F0502020204030204" pitchFamily="34" charset="0"/>
                          <a:cs typeface="Calibri" panose="020F0502020204030204" pitchFamily="34" charset="0"/>
                        </a:rPr>
                        <a:t>الانشطه</a:t>
                      </a:r>
                      <a:r>
                        <a:rPr lang="ar-SA" sz="2000" b="1" u="none" baseline="0" dirty="0">
                          <a:latin typeface="Calibri" panose="020F0502020204030204" pitchFamily="34" charset="0"/>
                          <a:cs typeface="Calibri" panose="020F0502020204030204" pitchFamily="34" charset="0"/>
                        </a:rPr>
                        <a:t> الصفية </a:t>
                      </a:r>
                      <a:endParaRPr lang="ar-AE" sz="2000" b="1" u="none" baseline="0" dirty="0">
                        <a:latin typeface="Calibri" panose="020F0502020204030204" pitchFamily="34" charset="0"/>
                        <a:cs typeface="Calibri" panose="020F0502020204030204" pitchFamily="34" charset="0"/>
                      </a:endParaRPr>
                    </a:p>
                    <a:p>
                      <a:pPr algn="ctr" rtl="1"/>
                      <a:endParaRPr lang="ar-AE" sz="2000" b="1" dirty="0">
                        <a:latin typeface="Calibri" panose="020F0502020204030204" pitchFamily="34" charset="0"/>
                        <a:cs typeface="Calibri" panose="020F0502020204030204" pitchFamily="34" charset="0"/>
                      </a:endParaRPr>
                    </a:p>
                    <a:p>
                      <a:pPr algn="ctr" rtl="1"/>
                      <a:r>
                        <a:rPr lang="ar-AE" sz="2000" b="1" baseline="0" dirty="0">
                          <a:latin typeface="Calibri" panose="020F0502020204030204" pitchFamily="34" charset="0"/>
                          <a:cs typeface="Calibri" panose="020F0502020204030204" pitchFamily="34" charset="0"/>
                        </a:rPr>
                        <a:t> </a:t>
                      </a:r>
                    </a:p>
                  </a:txBody>
                  <a:tcPr anchor="ctr">
                    <a:lnL w="28575" cap="flat" cmpd="sng" algn="ctr">
                      <a:solidFill>
                        <a:srgbClr val="00B050"/>
                      </a:solidFill>
                      <a:prstDash val="solid"/>
                      <a:round/>
                      <a:headEnd type="none" w="med" len="med"/>
                      <a:tailEnd type="none" w="med" len="med"/>
                    </a:lnL>
                    <a:lnR w="28575" cap="flat" cmpd="sng" algn="ctr">
                      <a:solidFill>
                        <a:srgbClr val="00B050"/>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rgbClr val="00B050"/>
                      </a:solidFill>
                      <a:prstDash val="solid"/>
                      <a:round/>
                      <a:headEnd type="none" w="med" len="med"/>
                      <a:tailEnd type="none" w="med" len="med"/>
                    </a:lnB>
                    <a:solidFill>
                      <a:srgbClr val="EFFAEA"/>
                    </a:solidFill>
                  </a:tcPr>
                </a:tc>
                <a:extLst>
                  <a:ext uri="{0D108BD9-81ED-4DB2-BD59-A6C34878D82A}">
                    <a16:rowId xmlns:a16="http://schemas.microsoft.com/office/drawing/2014/main" xmlns="" val="10003"/>
                  </a:ext>
                </a:extLst>
              </a:tr>
            </a:tbl>
          </a:graphicData>
        </a:graphic>
      </p:graphicFrame>
      <p:pic>
        <p:nvPicPr>
          <p:cNvPr id="2" name="Picture 2" descr="Toy Car Clipart | i2Clipart - Royalty Free Public Domain Clipart">
            <a:extLst>
              <a:ext uri="{FF2B5EF4-FFF2-40B4-BE49-F238E27FC236}">
                <a16:creationId xmlns:a16="http://schemas.microsoft.com/office/drawing/2014/main" xmlns="" id="{6BCA4212-C50D-4780-8276-73E3B610E3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48" y="3295650"/>
            <a:ext cx="2200276" cy="110013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oy Car Clipart | i2Clipart - Royalty Free Public Domain Clipart">
            <a:extLst>
              <a:ext uri="{FF2B5EF4-FFF2-40B4-BE49-F238E27FC236}">
                <a16:creationId xmlns:a16="http://schemas.microsoft.com/office/drawing/2014/main" xmlns="" id="{488A7171-F678-4986-A1F2-08A02CC9237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599" y="5029200"/>
            <a:ext cx="1171575" cy="58578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8" descr="Classroom Procedures, Schedule, &amp; Roster | Blog Details">
            <a:extLst>
              <a:ext uri="{FF2B5EF4-FFF2-40B4-BE49-F238E27FC236}">
                <a16:creationId xmlns:a16="http://schemas.microsoft.com/office/drawing/2014/main" xmlns="" id="{C9DFF785-F68A-4EC2-B5A8-D7165E9C0FB4}"/>
              </a:ext>
            </a:extLst>
          </p:cNvPr>
          <p:cNvPicPr>
            <a:picLocks noChangeAspect="1" noChangeArrowheads="1"/>
          </p:cNvPicPr>
          <p:nvPr/>
        </p:nvPicPr>
        <p:blipFill rotWithShape="1">
          <a:blip r:embed="rId3" cstate="print">
            <a:clrChange>
              <a:clrFrom>
                <a:srgbClr val="F7F7F7"/>
              </a:clrFrom>
              <a:clrTo>
                <a:srgbClr val="F7F7F7">
                  <a:alpha val="0"/>
                </a:srgbClr>
              </a:clrTo>
            </a:clrChange>
            <a:extLst>
              <a:ext uri="{28A0092B-C50C-407E-A947-70E740481C1C}">
                <a14:useLocalDpi xmlns:a14="http://schemas.microsoft.com/office/drawing/2010/main" val="0"/>
              </a:ext>
            </a:extLst>
          </a:blip>
          <a:srcRect b="7657"/>
          <a:stretch/>
        </p:blipFill>
        <p:spPr bwMode="auto">
          <a:xfrm>
            <a:off x="7156264" y="3100620"/>
            <a:ext cx="1746250" cy="175471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8" descr="Classroom Procedures, Schedule, &amp; Roster | Blog Details">
            <a:extLst>
              <a:ext uri="{FF2B5EF4-FFF2-40B4-BE49-F238E27FC236}">
                <a16:creationId xmlns:a16="http://schemas.microsoft.com/office/drawing/2014/main" xmlns="" id="{6A9256F8-E37A-4DF7-B301-2261021D2835}"/>
              </a:ext>
            </a:extLst>
          </p:cNvPr>
          <p:cNvPicPr>
            <a:picLocks noChangeAspect="1" noChangeArrowheads="1"/>
          </p:cNvPicPr>
          <p:nvPr/>
        </p:nvPicPr>
        <p:blipFill rotWithShape="1">
          <a:blip r:embed="rId4" cstate="print">
            <a:clrChange>
              <a:clrFrom>
                <a:srgbClr val="F7F7F7"/>
              </a:clrFrom>
              <a:clrTo>
                <a:srgbClr val="F7F7F7">
                  <a:alpha val="0"/>
                </a:srgbClr>
              </a:clrTo>
            </a:clrChange>
            <a:extLst>
              <a:ext uri="{28A0092B-C50C-407E-A947-70E740481C1C}">
                <a14:useLocalDpi xmlns:a14="http://schemas.microsoft.com/office/drawing/2010/main" val="0"/>
              </a:ext>
            </a:extLst>
          </a:blip>
          <a:srcRect b="7657"/>
          <a:stretch/>
        </p:blipFill>
        <p:spPr bwMode="auto">
          <a:xfrm>
            <a:off x="7722871" y="4722709"/>
            <a:ext cx="850102" cy="85422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كورة العرب koora-Arab - Home | Facebook">
            <a:extLst>
              <a:ext uri="{FF2B5EF4-FFF2-40B4-BE49-F238E27FC236}">
                <a16:creationId xmlns:a16="http://schemas.microsoft.com/office/drawing/2014/main" xmlns="" id="{5B232806-FD56-4BD9-B857-148FDA5F5EF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2744" y="3193197"/>
            <a:ext cx="1100959" cy="110095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كورة العرب koora-Arab - Home | Facebook">
            <a:extLst>
              <a:ext uri="{FF2B5EF4-FFF2-40B4-BE49-F238E27FC236}">
                <a16:creationId xmlns:a16="http://schemas.microsoft.com/office/drawing/2014/main" xmlns="" id="{0145D759-B066-438C-B477-14750625BF15}"/>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72712" y="4897043"/>
            <a:ext cx="850102" cy="850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5680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A screenshot of a computer&#10;&#10;Description automatically generated">
            <a:extLst>
              <a:ext uri="{FF2B5EF4-FFF2-40B4-BE49-F238E27FC236}">
                <a16:creationId xmlns:a16="http://schemas.microsoft.com/office/drawing/2014/main" xmlns="" id="{021AEB5B-7BE7-4836-9979-193F28C9F035}"/>
              </a:ext>
            </a:extLst>
          </p:cNvPr>
          <p:cNvPicPr>
            <a:picLocks noChangeAspect="1"/>
          </p:cNvPicPr>
          <p:nvPr/>
        </p:nvPicPr>
        <p:blipFill rotWithShape="1">
          <a:blip r:embed="rId2">
            <a:extLst>
              <a:ext uri="{28A0092B-C50C-407E-A947-70E740481C1C}">
                <a14:useLocalDpi xmlns:a14="http://schemas.microsoft.com/office/drawing/2010/main" val="0"/>
              </a:ext>
            </a:extLst>
          </a:blip>
          <a:srcRect l="45709" t="23141" r="41447" b="65309"/>
          <a:stretch/>
        </p:blipFill>
        <p:spPr>
          <a:xfrm flipH="1">
            <a:off x="91440" y="0"/>
            <a:ext cx="2915919" cy="1413510"/>
          </a:xfrm>
          <a:prstGeom prst="rect">
            <a:avLst/>
          </a:prstGeom>
        </p:spPr>
      </p:pic>
      <p:pic>
        <p:nvPicPr>
          <p:cNvPr id="17" name="Picture 16" descr="A screenshot of a computer&#10;&#10;Description automatically generated">
            <a:extLst>
              <a:ext uri="{FF2B5EF4-FFF2-40B4-BE49-F238E27FC236}">
                <a16:creationId xmlns:a16="http://schemas.microsoft.com/office/drawing/2014/main" xmlns="" id="{52FC29B8-4E06-46CE-93FF-7467BCD5ACA4}"/>
              </a:ext>
            </a:extLst>
          </p:cNvPr>
          <p:cNvPicPr>
            <a:picLocks noChangeAspect="1"/>
          </p:cNvPicPr>
          <p:nvPr/>
        </p:nvPicPr>
        <p:blipFill rotWithShape="1">
          <a:blip r:embed="rId2">
            <a:extLst>
              <a:ext uri="{28A0092B-C50C-407E-A947-70E740481C1C}">
                <a14:useLocalDpi xmlns:a14="http://schemas.microsoft.com/office/drawing/2010/main" val="0"/>
              </a:ext>
            </a:extLst>
          </a:blip>
          <a:srcRect l="43083" t="76444" r="42135" b="10222"/>
          <a:stretch/>
        </p:blipFill>
        <p:spPr>
          <a:xfrm>
            <a:off x="8060891" y="5787167"/>
            <a:ext cx="2110619" cy="1070833"/>
          </a:xfrm>
          <a:prstGeom prst="rect">
            <a:avLst/>
          </a:prstGeom>
        </p:spPr>
      </p:pic>
      <p:pic>
        <p:nvPicPr>
          <p:cNvPr id="18" name="Picture 17" descr="A screenshot of a computer&#10;&#10;Description automatically generated">
            <a:extLst>
              <a:ext uri="{FF2B5EF4-FFF2-40B4-BE49-F238E27FC236}">
                <a16:creationId xmlns:a16="http://schemas.microsoft.com/office/drawing/2014/main" xmlns="" id="{BE1D8705-4100-4FA2-843C-4FAAA4D0A7D9}"/>
              </a:ext>
            </a:extLst>
          </p:cNvPr>
          <p:cNvPicPr>
            <a:picLocks noChangeAspect="1"/>
          </p:cNvPicPr>
          <p:nvPr/>
        </p:nvPicPr>
        <p:blipFill rotWithShape="1">
          <a:blip r:embed="rId2">
            <a:extLst>
              <a:ext uri="{28A0092B-C50C-407E-A947-70E740481C1C}">
                <a14:useLocalDpi xmlns:a14="http://schemas.microsoft.com/office/drawing/2010/main" val="0"/>
              </a:ext>
            </a:extLst>
          </a:blip>
          <a:srcRect l="23833" t="24038" r="62922" b="64757"/>
          <a:stretch/>
        </p:blipFill>
        <p:spPr>
          <a:xfrm rot="5400000">
            <a:off x="10585475" y="438123"/>
            <a:ext cx="2044648" cy="1168401"/>
          </a:xfrm>
          <a:prstGeom prst="rect">
            <a:avLst/>
          </a:prstGeom>
        </p:spPr>
      </p:pic>
      <p:pic>
        <p:nvPicPr>
          <p:cNvPr id="20" name="Picture 19" descr="A screenshot of a computer&#10;&#10;Description automatically generated">
            <a:extLst>
              <a:ext uri="{FF2B5EF4-FFF2-40B4-BE49-F238E27FC236}">
                <a16:creationId xmlns:a16="http://schemas.microsoft.com/office/drawing/2014/main" xmlns="" id="{D48E39FA-C841-4628-AB2A-57A6E7F4E103}"/>
              </a:ext>
            </a:extLst>
          </p:cNvPr>
          <p:cNvPicPr>
            <a:picLocks noChangeAspect="1"/>
          </p:cNvPicPr>
          <p:nvPr/>
        </p:nvPicPr>
        <p:blipFill rotWithShape="1">
          <a:blip r:embed="rId2">
            <a:extLst>
              <a:ext uri="{28A0092B-C50C-407E-A947-70E740481C1C}">
                <a14:useLocalDpi xmlns:a14="http://schemas.microsoft.com/office/drawing/2010/main" val="0"/>
              </a:ext>
            </a:extLst>
          </a:blip>
          <a:srcRect l="23833" t="24038" r="62922" b="64757"/>
          <a:stretch/>
        </p:blipFill>
        <p:spPr>
          <a:xfrm rot="16200000">
            <a:off x="-456845" y="5170194"/>
            <a:ext cx="2044648" cy="1168401"/>
          </a:xfrm>
          <a:prstGeom prst="rect">
            <a:avLst/>
          </a:prstGeom>
        </p:spPr>
      </p:pic>
      <p:sp>
        <p:nvSpPr>
          <p:cNvPr id="24" name="TextBox 23">
            <a:extLst>
              <a:ext uri="{FF2B5EF4-FFF2-40B4-BE49-F238E27FC236}">
                <a16:creationId xmlns:a16="http://schemas.microsoft.com/office/drawing/2014/main" xmlns="" id="{F6FB14F7-D83E-44CF-9904-A087FD982BE1}"/>
              </a:ext>
            </a:extLst>
          </p:cNvPr>
          <p:cNvSpPr txBox="1"/>
          <p:nvPr/>
        </p:nvSpPr>
        <p:spPr>
          <a:xfrm>
            <a:off x="4537710" y="820418"/>
            <a:ext cx="6106160" cy="424732"/>
          </a:xfrm>
          <a:prstGeom prst="rect">
            <a:avLst/>
          </a:prstGeom>
          <a:noFill/>
        </p:spPr>
        <p:txBody>
          <a:bodyPr wrap="square">
            <a:spAutoFit/>
          </a:bodyPr>
          <a:lstStyle/>
          <a:p>
            <a:pPr algn="r" rtl="1">
              <a:lnSpc>
                <a:spcPct val="90000"/>
              </a:lnSpc>
              <a:spcBef>
                <a:spcPct val="0"/>
              </a:spcBef>
              <a:spcAft>
                <a:spcPts val="600"/>
              </a:spcAft>
            </a:pPr>
            <a:r>
              <a:rPr lang="ar-AE" sz="2400" b="1" dirty="0">
                <a:solidFill>
                  <a:schemeClr val="tx1"/>
                </a:solidFill>
                <a:latin typeface="Calibri" panose="020F0502020204030204" pitchFamily="34" charset="0"/>
                <a:ea typeface="+mj-ea"/>
                <a:cs typeface="Calibri" panose="020F0502020204030204" pitchFamily="34" charset="0"/>
              </a:rPr>
              <a:t>أين الشكل المتطابق</a:t>
            </a:r>
            <a:endParaRPr lang="en-US" sz="2400" b="1" dirty="0">
              <a:solidFill>
                <a:schemeClr val="tx1"/>
              </a:solidFill>
              <a:latin typeface="Calibri" panose="020F0502020204030204" pitchFamily="34" charset="0"/>
              <a:ea typeface="+mj-ea"/>
              <a:cs typeface="Calibri" panose="020F0502020204030204" pitchFamily="34" charset="0"/>
            </a:endParaRPr>
          </a:p>
        </p:txBody>
      </p:sp>
      <p:pic>
        <p:nvPicPr>
          <p:cNvPr id="4" name="Picture 2" descr="Toy Car Clipart | i2Clipart - Royalty Free Public Domain Clipart">
            <a:extLst>
              <a:ext uri="{FF2B5EF4-FFF2-40B4-BE49-F238E27FC236}">
                <a16:creationId xmlns:a16="http://schemas.microsoft.com/office/drawing/2014/main" xmlns="" id="{ABBE6541-5781-419B-84C4-F633759227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6386" y="3631932"/>
            <a:ext cx="2200276" cy="110013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Classroom Procedures, Schedule, &amp; Roster | Blog Details">
            <a:extLst>
              <a:ext uri="{FF2B5EF4-FFF2-40B4-BE49-F238E27FC236}">
                <a16:creationId xmlns:a16="http://schemas.microsoft.com/office/drawing/2014/main" xmlns="" id="{C811D7F2-2F93-4769-BCBA-CD550DC135EE}"/>
              </a:ext>
            </a:extLst>
          </p:cNvPr>
          <p:cNvPicPr>
            <a:picLocks noChangeAspect="1" noChangeArrowheads="1"/>
          </p:cNvPicPr>
          <p:nvPr/>
        </p:nvPicPr>
        <p:blipFill rotWithShape="1">
          <a:blip r:embed="rId4" cstate="print">
            <a:clrChange>
              <a:clrFrom>
                <a:srgbClr val="F7F7F7"/>
              </a:clrFrom>
              <a:clrTo>
                <a:srgbClr val="F7F7F7">
                  <a:alpha val="0"/>
                </a:srgbClr>
              </a:clrTo>
            </a:clrChange>
            <a:extLst>
              <a:ext uri="{28A0092B-C50C-407E-A947-70E740481C1C}">
                <a14:useLocalDpi xmlns:a14="http://schemas.microsoft.com/office/drawing/2010/main" val="0"/>
              </a:ext>
            </a:extLst>
          </a:blip>
          <a:srcRect b="7657"/>
          <a:stretch/>
        </p:blipFill>
        <p:spPr bwMode="auto">
          <a:xfrm>
            <a:off x="8892142" y="2106572"/>
            <a:ext cx="1746250" cy="175471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Classroom Procedures, Schedule, &amp; Roster | Blog Details">
            <a:extLst>
              <a:ext uri="{FF2B5EF4-FFF2-40B4-BE49-F238E27FC236}">
                <a16:creationId xmlns:a16="http://schemas.microsoft.com/office/drawing/2014/main" xmlns="" id="{70470443-54D7-4C8B-9172-78FCC688638D}"/>
              </a:ext>
            </a:extLst>
          </p:cNvPr>
          <p:cNvPicPr>
            <a:picLocks noChangeAspect="1" noChangeArrowheads="1"/>
          </p:cNvPicPr>
          <p:nvPr/>
        </p:nvPicPr>
        <p:blipFill rotWithShape="1">
          <a:blip r:embed="rId5" cstate="print">
            <a:clrChange>
              <a:clrFrom>
                <a:srgbClr val="F7F7F7"/>
              </a:clrFrom>
              <a:clrTo>
                <a:srgbClr val="F7F7F7">
                  <a:alpha val="0"/>
                </a:srgbClr>
              </a:clrTo>
            </a:clrChange>
            <a:extLst>
              <a:ext uri="{28A0092B-C50C-407E-A947-70E740481C1C}">
                <a14:useLocalDpi xmlns:a14="http://schemas.microsoft.com/office/drawing/2010/main" val="0"/>
              </a:ext>
            </a:extLst>
          </a:blip>
          <a:srcRect b="7657"/>
          <a:stretch/>
        </p:blipFill>
        <p:spPr bwMode="auto">
          <a:xfrm>
            <a:off x="4961335" y="1617536"/>
            <a:ext cx="850102" cy="85422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descr="كورة العرب koora-Arab - Home | Facebook">
            <a:extLst>
              <a:ext uri="{FF2B5EF4-FFF2-40B4-BE49-F238E27FC236}">
                <a16:creationId xmlns:a16="http://schemas.microsoft.com/office/drawing/2014/main" xmlns="" id="{CFCD81CC-C1DB-4E76-A126-2DA211088DB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42895" y="965200"/>
            <a:ext cx="1629927" cy="1629927"/>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8" descr="شوربة أو قهوة أو حتى جيلى.. اعرفى أنواع الملاعق قبل ماتشترى جهازك - اليوم  السابع">
            <a:extLst>
              <a:ext uri="{FF2B5EF4-FFF2-40B4-BE49-F238E27FC236}">
                <a16:creationId xmlns:a16="http://schemas.microsoft.com/office/drawing/2014/main" xmlns="" id="{799C813C-1360-43C2-BF9A-E09EF013E99D}"/>
              </a:ext>
            </a:extLst>
          </p:cNvPr>
          <p:cNvPicPr>
            <a:picLocks noChangeAspect="1" noChangeArrowheads="1"/>
          </p:cNvPicPr>
          <p:nvPr/>
        </p:nvPicPr>
        <p:blipFill rotWithShape="1">
          <a:blip r:embed="rId7">
            <a:extLst>
              <a:ext uri="{BEBA8EAE-BF5A-486C-A8C5-ECC9F3942E4B}">
                <a14:imgProps xmlns:a14="http://schemas.microsoft.com/office/drawing/2010/main">
                  <a14:imgLayer r:embed="rId8">
                    <a14:imgEffect>
                      <a14:backgroundRemoval t="10000" b="90000" l="10000" r="90000">
                        <a14:foregroundMark x1="49400" y1="80600" x2="49800" y2="69200"/>
                      </a14:backgroundRemoval>
                    </a14:imgEffect>
                  </a14:imgLayer>
                </a14:imgProps>
              </a:ext>
              <a:ext uri="{28A0092B-C50C-407E-A947-70E740481C1C}">
                <a14:useLocalDpi xmlns:a14="http://schemas.microsoft.com/office/drawing/2010/main" val="0"/>
              </a:ext>
            </a:extLst>
          </a:blip>
          <a:srcRect l="31666" t="16080" r="34413" b="533"/>
          <a:stretch/>
        </p:blipFill>
        <p:spPr bwMode="auto">
          <a:xfrm rot="2770129">
            <a:off x="2361986" y="3087125"/>
            <a:ext cx="1050163" cy="2493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784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A screenshot of a computer&#10;&#10;Description automatically generated">
            <a:extLst>
              <a:ext uri="{FF2B5EF4-FFF2-40B4-BE49-F238E27FC236}">
                <a16:creationId xmlns:a16="http://schemas.microsoft.com/office/drawing/2014/main" xmlns="" id="{021AEB5B-7BE7-4836-9979-193F28C9F035}"/>
              </a:ext>
            </a:extLst>
          </p:cNvPr>
          <p:cNvPicPr>
            <a:picLocks noChangeAspect="1"/>
          </p:cNvPicPr>
          <p:nvPr/>
        </p:nvPicPr>
        <p:blipFill rotWithShape="1">
          <a:blip r:embed="rId2">
            <a:extLst>
              <a:ext uri="{28A0092B-C50C-407E-A947-70E740481C1C}">
                <a14:useLocalDpi xmlns:a14="http://schemas.microsoft.com/office/drawing/2010/main" val="0"/>
              </a:ext>
            </a:extLst>
          </a:blip>
          <a:srcRect l="45709" t="23141" r="41447" b="65309"/>
          <a:stretch/>
        </p:blipFill>
        <p:spPr>
          <a:xfrm flipH="1">
            <a:off x="91440" y="0"/>
            <a:ext cx="2915919" cy="1413510"/>
          </a:xfrm>
          <a:prstGeom prst="rect">
            <a:avLst/>
          </a:prstGeom>
        </p:spPr>
      </p:pic>
      <p:pic>
        <p:nvPicPr>
          <p:cNvPr id="17" name="Picture 16" descr="A screenshot of a computer&#10;&#10;Description automatically generated">
            <a:extLst>
              <a:ext uri="{FF2B5EF4-FFF2-40B4-BE49-F238E27FC236}">
                <a16:creationId xmlns:a16="http://schemas.microsoft.com/office/drawing/2014/main" xmlns="" id="{52FC29B8-4E06-46CE-93FF-7467BCD5ACA4}"/>
              </a:ext>
            </a:extLst>
          </p:cNvPr>
          <p:cNvPicPr>
            <a:picLocks noChangeAspect="1"/>
          </p:cNvPicPr>
          <p:nvPr/>
        </p:nvPicPr>
        <p:blipFill rotWithShape="1">
          <a:blip r:embed="rId2">
            <a:extLst>
              <a:ext uri="{28A0092B-C50C-407E-A947-70E740481C1C}">
                <a14:useLocalDpi xmlns:a14="http://schemas.microsoft.com/office/drawing/2010/main" val="0"/>
              </a:ext>
            </a:extLst>
          </a:blip>
          <a:srcRect l="43083" t="76444" r="42135" b="10222"/>
          <a:stretch/>
        </p:blipFill>
        <p:spPr>
          <a:xfrm>
            <a:off x="8060891" y="5787167"/>
            <a:ext cx="2110619" cy="1070833"/>
          </a:xfrm>
          <a:prstGeom prst="rect">
            <a:avLst/>
          </a:prstGeom>
        </p:spPr>
      </p:pic>
      <p:pic>
        <p:nvPicPr>
          <p:cNvPr id="18" name="Picture 17" descr="A screenshot of a computer&#10;&#10;Description automatically generated">
            <a:extLst>
              <a:ext uri="{FF2B5EF4-FFF2-40B4-BE49-F238E27FC236}">
                <a16:creationId xmlns:a16="http://schemas.microsoft.com/office/drawing/2014/main" xmlns="" id="{BE1D8705-4100-4FA2-843C-4FAAA4D0A7D9}"/>
              </a:ext>
            </a:extLst>
          </p:cNvPr>
          <p:cNvPicPr>
            <a:picLocks noChangeAspect="1"/>
          </p:cNvPicPr>
          <p:nvPr/>
        </p:nvPicPr>
        <p:blipFill rotWithShape="1">
          <a:blip r:embed="rId2">
            <a:extLst>
              <a:ext uri="{28A0092B-C50C-407E-A947-70E740481C1C}">
                <a14:useLocalDpi xmlns:a14="http://schemas.microsoft.com/office/drawing/2010/main" val="0"/>
              </a:ext>
            </a:extLst>
          </a:blip>
          <a:srcRect l="23833" t="24038" r="62922" b="64757"/>
          <a:stretch/>
        </p:blipFill>
        <p:spPr>
          <a:xfrm rot="5400000">
            <a:off x="10585475" y="438123"/>
            <a:ext cx="2044648" cy="1168401"/>
          </a:xfrm>
          <a:prstGeom prst="rect">
            <a:avLst/>
          </a:prstGeom>
        </p:spPr>
      </p:pic>
      <p:pic>
        <p:nvPicPr>
          <p:cNvPr id="20" name="Picture 19" descr="A screenshot of a computer&#10;&#10;Description automatically generated">
            <a:extLst>
              <a:ext uri="{FF2B5EF4-FFF2-40B4-BE49-F238E27FC236}">
                <a16:creationId xmlns:a16="http://schemas.microsoft.com/office/drawing/2014/main" xmlns="" id="{D48E39FA-C841-4628-AB2A-57A6E7F4E103}"/>
              </a:ext>
            </a:extLst>
          </p:cNvPr>
          <p:cNvPicPr>
            <a:picLocks noChangeAspect="1"/>
          </p:cNvPicPr>
          <p:nvPr/>
        </p:nvPicPr>
        <p:blipFill rotWithShape="1">
          <a:blip r:embed="rId2">
            <a:extLst>
              <a:ext uri="{28A0092B-C50C-407E-A947-70E740481C1C}">
                <a14:useLocalDpi xmlns:a14="http://schemas.microsoft.com/office/drawing/2010/main" val="0"/>
              </a:ext>
            </a:extLst>
          </a:blip>
          <a:srcRect l="23833" t="24038" r="62922" b="64757"/>
          <a:stretch/>
        </p:blipFill>
        <p:spPr>
          <a:xfrm rot="16200000">
            <a:off x="-456845" y="5170194"/>
            <a:ext cx="2044648" cy="1168401"/>
          </a:xfrm>
          <a:prstGeom prst="rect">
            <a:avLst/>
          </a:prstGeom>
        </p:spPr>
      </p:pic>
      <p:sp>
        <p:nvSpPr>
          <p:cNvPr id="24" name="TextBox 23">
            <a:extLst>
              <a:ext uri="{FF2B5EF4-FFF2-40B4-BE49-F238E27FC236}">
                <a16:creationId xmlns:a16="http://schemas.microsoft.com/office/drawing/2014/main" xmlns="" id="{F6FB14F7-D83E-44CF-9904-A087FD982BE1}"/>
              </a:ext>
            </a:extLst>
          </p:cNvPr>
          <p:cNvSpPr txBox="1"/>
          <p:nvPr/>
        </p:nvSpPr>
        <p:spPr>
          <a:xfrm>
            <a:off x="4537710" y="820418"/>
            <a:ext cx="6106160" cy="424732"/>
          </a:xfrm>
          <a:prstGeom prst="rect">
            <a:avLst/>
          </a:prstGeom>
          <a:noFill/>
        </p:spPr>
        <p:txBody>
          <a:bodyPr wrap="square">
            <a:spAutoFit/>
          </a:bodyPr>
          <a:lstStyle/>
          <a:p>
            <a:pPr algn="r" rtl="1">
              <a:lnSpc>
                <a:spcPct val="90000"/>
              </a:lnSpc>
              <a:spcBef>
                <a:spcPct val="0"/>
              </a:spcBef>
              <a:spcAft>
                <a:spcPts val="600"/>
              </a:spcAft>
            </a:pPr>
            <a:r>
              <a:rPr lang="ar-AE" sz="2400" b="1" dirty="0">
                <a:solidFill>
                  <a:schemeClr val="tx1"/>
                </a:solidFill>
                <a:latin typeface="Calibri" panose="020F0502020204030204" pitchFamily="34" charset="0"/>
                <a:ea typeface="+mj-ea"/>
                <a:cs typeface="Calibri" panose="020F0502020204030204" pitchFamily="34" charset="0"/>
              </a:rPr>
              <a:t>أين الشكل المتطابق</a:t>
            </a:r>
            <a:endParaRPr lang="en-US" sz="2400" b="1" dirty="0">
              <a:solidFill>
                <a:schemeClr val="tx1"/>
              </a:solidFill>
              <a:latin typeface="Calibri" panose="020F0502020204030204" pitchFamily="34" charset="0"/>
              <a:ea typeface="+mj-ea"/>
              <a:cs typeface="Calibri" panose="020F0502020204030204" pitchFamily="34" charset="0"/>
            </a:endParaRPr>
          </a:p>
        </p:txBody>
      </p:sp>
      <p:pic>
        <p:nvPicPr>
          <p:cNvPr id="4" name="Picture 2" descr="Toy Car Clipart | i2Clipart - Royalty Free Public Domain Clipart">
            <a:extLst>
              <a:ext uri="{FF2B5EF4-FFF2-40B4-BE49-F238E27FC236}">
                <a16:creationId xmlns:a16="http://schemas.microsoft.com/office/drawing/2014/main" xmlns="" id="{ABBE6541-5781-419B-84C4-F633759227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65707" y="1957779"/>
            <a:ext cx="3509428" cy="175471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Classroom Procedures, Schedule, &amp; Roster | Blog Details">
            <a:extLst>
              <a:ext uri="{FF2B5EF4-FFF2-40B4-BE49-F238E27FC236}">
                <a16:creationId xmlns:a16="http://schemas.microsoft.com/office/drawing/2014/main" xmlns="" id="{C811D7F2-2F93-4769-BCBA-CD550DC135EE}"/>
              </a:ext>
            </a:extLst>
          </p:cNvPr>
          <p:cNvPicPr>
            <a:picLocks noChangeAspect="1" noChangeArrowheads="1"/>
          </p:cNvPicPr>
          <p:nvPr/>
        </p:nvPicPr>
        <p:blipFill rotWithShape="1">
          <a:blip r:embed="rId4" cstate="print">
            <a:clrChange>
              <a:clrFrom>
                <a:srgbClr val="F7F7F7"/>
              </a:clrFrom>
              <a:clrTo>
                <a:srgbClr val="F7F7F7">
                  <a:alpha val="0"/>
                </a:srgbClr>
              </a:clrTo>
            </a:clrChange>
            <a:extLst>
              <a:ext uri="{28A0092B-C50C-407E-A947-70E740481C1C}">
                <a14:useLocalDpi xmlns:a14="http://schemas.microsoft.com/office/drawing/2010/main" val="0"/>
              </a:ext>
            </a:extLst>
          </a:blip>
          <a:srcRect b="7657"/>
          <a:stretch/>
        </p:blipFill>
        <p:spPr bwMode="auto">
          <a:xfrm>
            <a:off x="1895860" y="863964"/>
            <a:ext cx="2349975" cy="2361367"/>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descr="كورة العرب koora-Arab - Home | Facebook">
            <a:extLst>
              <a:ext uri="{FF2B5EF4-FFF2-40B4-BE49-F238E27FC236}">
                <a16:creationId xmlns:a16="http://schemas.microsoft.com/office/drawing/2014/main" xmlns="" id="{CFCD81CC-C1DB-4E76-A126-2DA211088DB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84333" y="3722636"/>
            <a:ext cx="1629927" cy="1629927"/>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8" descr="شوربة أو قهوة أو حتى جيلى.. اعرفى أنواع الملاعق قبل ماتشترى جهازك - اليوم  السابع">
            <a:extLst>
              <a:ext uri="{FF2B5EF4-FFF2-40B4-BE49-F238E27FC236}">
                <a16:creationId xmlns:a16="http://schemas.microsoft.com/office/drawing/2014/main" xmlns="" id="{799C813C-1360-43C2-BF9A-E09EF013E99D}"/>
              </a:ext>
            </a:extLst>
          </p:cNvPr>
          <p:cNvPicPr>
            <a:picLocks noChangeAspect="1" noChangeArrowheads="1"/>
          </p:cNvPicPr>
          <p:nvPr/>
        </p:nvPicPr>
        <p:blipFill rotWithShape="1">
          <a:blip r:embed="rId6">
            <a:extLst>
              <a:ext uri="{BEBA8EAE-BF5A-486C-A8C5-ECC9F3942E4B}">
                <a14:imgProps xmlns:a14="http://schemas.microsoft.com/office/drawing/2010/main">
                  <a14:imgLayer r:embed="rId7">
                    <a14:imgEffect>
                      <a14:backgroundRemoval t="10000" b="90000" l="10000" r="90000">
                        <a14:foregroundMark x1="49400" y1="80600" x2="49800" y2="69200"/>
                      </a14:backgroundRemoval>
                    </a14:imgEffect>
                  </a14:imgLayer>
                </a14:imgProps>
              </a:ext>
              <a:ext uri="{28A0092B-C50C-407E-A947-70E740481C1C}">
                <a14:useLocalDpi xmlns:a14="http://schemas.microsoft.com/office/drawing/2010/main" val="0"/>
              </a:ext>
            </a:extLst>
          </a:blip>
          <a:srcRect l="31666" t="16080" r="34413" b="533"/>
          <a:stretch/>
        </p:blipFill>
        <p:spPr bwMode="auto">
          <a:xfrm rot="2770129">
            <a:off x="2521104" y="2756543"/>
            <a:ext cx="1379286" cy="3274826"/>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descr="شوربة أو قهوة أو حتى جيلى.. اعرفى أنواع الملاعق قبل ماتشترى جهازك - اليوم  السابع">
            <a:extLst>
              <a:ext uri="{FF2B5EF4-FFF2-40B4-BE49-F238E27FC236}">
                <a16:creationId xmlns:a16="http://schemas.microsoft.com/office/drawing/2014/main" xmlns="" id="{CFE02D02-B393-4E78-A191-87439FA8A3AC}"/>
              </a:ext>
            </a:extLst>
          </p:cNvPr>
          <p:cNvPicPr>
            <a:picLocks noChangeAspect="1" noChangeArrowheads="1"/>
          </p:cNvPicPr>
          <p:nvPr/>
        </p:nvPicPr>
        <p:blipFill rotWithShape="1">
          <a:blip r:embed="rId6">
            <a:extLst>
              <a:ext uri="{BEBA8EAE-BF5A-486C-A8C5-ECC9F3942E4B}">
                <a14:imgProps xmlns:a14="http://schemas.microsoft.com/office/drawing/2010/main">
                  <a14:imgLayer r:embed="rId7">
                    <a14:imgEffect>
                      <a14:backgroundRemoval t="10000" b="90000" l="10000" r="90000">
                        <a14:foregroundMark x1="49400" y1="80600" x2="49800" y2="69200"/>
                      </a14:backgroundRemoval>
                    </a14:imgEffect>
                  </a14:imgLayer>
                </a14:imgProps>
              </a:ext>
              <a:ext uri="{28A0092B-C50C-407E-A947-70E740481C1C}">
                <a14:useLocalDpi xmlns:a14="http://schemas.microsoft.com/office/drawing/2010/main" val="0"/>
              </a:ext>
            </a:extLst>
          </a:blip>
          <a:srcRect l="31666" t="16080" r="34413" b="533"/>
          <a:stretch/>
        </p:blipFill>
        <p:spPr bwMode="auto">
          <a:xfrm rot="2770129">
            <a:off x="5417061" y="739225"/>
            <a:ext cx="719191" cy="19846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9957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538</Words>
  <Application>Microsoft Office PowerPoint</Application>
  <PresentationFormat>Widescreen</PresentationFormat>
  <Paragraphs>160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Aishah AL Thabahi</dc:creator>
  <cp:lastModifiedBy>Microsoft account</cp:lastModifiedBy>
  <cp:revision>5</cp:revision>
  <dcterms:created xsi:type="dcterms:W3CDTF">2020-08-06T02:24:01Z</dcterms:created>
  <dcterms:modified xsi:type="dcterms:W3CDTF">2020-08-19T19:01:20Z</dcterms:modified>
</cp:coreProperties>
</file>