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4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1ED580-31FF-46B4-8D10-22DB4358D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E6C0EB2-8E74-4FE0-B0CB-3FC21FC43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8020D5-17B6-428B-9E77-7B4E17CA4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993B-D897-4759-9D78-C9C52629C136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BC4E93-4615-4FBC-8434-E29D615ED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C5D01D-CDF9-466C-8E79-3ECB61B35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6F50-0D4B-42EE-88E2-356D634DCF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17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87B1D7-8B50-4D8D-BA45-EC311A7FE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E355A4E-8059-4A00-84E5-336B27901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97BB34-0096-4CA0-A05F-AB3953049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993B-D897-4759-9D78-C9C52629C136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A4B42F-6684-4C3F-9C89-7F35DA21C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D441C1-C046-4770-8269-74F39CF0B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6F50-0D4B-42EE-88E2-356D634DCF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90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8214671-E2DB-49FD-8A3C-863FBF8C25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3D1AA48-D77E-46FB-A6F6-0EC52A1A2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194881-35D1-44DC-A136-8649722C8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993B-D897-4759-9D78-C9C52629C136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01078C-9124-444A-87DF-390D8203D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E0DB71-7029-46C1-BDBD-7D233340B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6F50-0D4B-42EE-88E2-356D634DCF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84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4BDC84-9EB7-4161-9F87-8FA5C1BD0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A7FD18-99FB-4027-9C26-9AB522B24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678CB6-67D4-4FFD-96FC-3A0876559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993B-D897-4759-9D78-C9C52629C136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616002-F15E-47C7-BE20-4C275893E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E324C5-8FB6-4A97-BF1A-E327D6B0B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6F50-0D4B-42EE-88E2-356D634DCF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63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63B4B4-5BC7-4904-9CEA-F501FEAF5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BFF7884-F4F2-4308-B1DA-9335BA8B2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8EB1FE-3A81-4A64-AF48-A9D0E16B8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993B-D897-4759-9D78-C9C52629C136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2B7DAB-D4FB-45A1-A61A-E99E16038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C39FBB-85EC-4450-818F-390084C82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6F50-0D4B-42EE-88E2-356D634DCF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02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367B15-C44B-4010-9308-C11595C52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5F5453-8FAD-462F-B182-C5F606FF99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29275AD-8CAC-4D9A-837A-5C21FAA53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9F3E345-1E56-48A5-9E5E-600C50A0B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993B-D897-4759-9D78-C9C52629C136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3B4E415-5773-4718-A0F6-8025A701E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0BEF30E-0A25-4F0F-87DA-8F7FD6D0B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6F50-0D4B-42EE-88E2-356D634DCF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33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C1A3F3-0AA5-478C-AD16-D76A51B28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5FF483-F7E2-44AB-92EA-B1C5AB953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435D3B6-65D1-49F2-90A3-53367AA06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2CCD78C-923D-441B-AD89-A33805493B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0F172C8-2ECE-4EF2-AEF5-EC18EF0691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35053C2-C066-49D0-9F71-0E56D0348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993B-D897-4759-9D78-C9C52629C136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C6BA99F-1E3E-4407-8293-535DB822F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1EEEB5A-72FA-4DDA-BFE7-25BB1F562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6F50-0D4B-42EE-88E2-356D634DCF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58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9DAED9-B624-4FB8-9C4A-CDB935926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9A1F498-CDEE-4A83-9551-B2F01C4E1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993B-D897-4759-9D78-C9C52629C136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29BDC79-6006-4198-A3A8-FED397FCA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EB87196-27D1-4376-B21E-CC6AD7F0D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6F50-0D4B-42EE-88E2-356D634DCF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59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641F6D8-D0D7-434E-ADEB-A2C772AD7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993B-D897-4759-9D78-C9C52629C136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1AA0CD9-7E88-4E65-996D-D6A5B2E0F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C8665FB-5A3F-4743-BC5D-62F41647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6F50-0D4B-42EE-88E2-356D634DCF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717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416E25-F850-4592-A48A-80B978E81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BA64EF-CE21-4328-91CA-D07A59A1C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934F58C-C710-42DA-BBD3-D81C77CB2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83F8798-CEA2-4C50-9F32-E27C92BB4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993B-D897-4759-9D78-C9C52629C136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F1D1F49-A462-4E3B-9E81-75D45A19C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B59CC4D-0946-4DA3-BE7F-9CE6F9F07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6F50-0D4B-42EE-88E2-356D634DCF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04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A84514-D7AC-4016-8090-4150B80DC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D93CF75-A7FA-4445-90BC-06BDD127AE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F2C20C8-2361-4F6C-9D0C-578597915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9BE7DA3-773A-4247-A8FA-772DACAA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993B-D897-4759-9D78-C9C52629C136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D2BD01D-5F86-4125-8449-9DC485942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3CA615-3CD2-47FD-A83A-065CFEC31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6F50-0D4B-42EE-88E2-356D634DCF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02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94BF465-F4DC-485A-A75E-35D5F4B3F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FFEEC5B-2636-4B95-A6F4-ADFCDB735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3A8994-EE38-4F4A-A719-B5E979F4CE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B993B-D897-4759-9D78-C9C52629C136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CA46C7-EC98-4B84-A117-5621A4084C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70E29A-1E7E-4128-9FA2-F3606E4F2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36F50-0D4B-42EE-88E2-356D634DCF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1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2qNSLHm2F0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apple.com/ae/app/%D8%B1%D9%88%D8%B6%D8%A9-%D8%A7%D9%84%D8%A7%D8%B7%D9%81%D8%A7%D9%84-%D8%AA%D8%B9%D9%84%D9%8A%D9%85-%D8%A7%D9%84%D8%AD%D8%B1%D9%88%D9%81-%D9%88-%D8%A7%D9%84%D8%A7%D8%B1%D9%82%D8%A7%D9%85-%D9%88-%D8%A7%D9%84%D8%A7%D8%B4%D9%83%D8%A7%D9%84/id1061440962" TargetMode="External"/><Relationship Id="rId2" Type="http://schemas.openxmlformats.org/officeDocument/2006/relationships/hyperlink" Target="https://www.youtube.com/watch?v=xmWOuyTxb60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pps.apple.com/ae/app/%D8%A7%D9%88%D8%AC%D8%AF-%D8%A7%D9%84%D8%B4%D9%83%D9%84/id1457891463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4.wdp"/><Relationship Id="rId3" Type="http://schemas.openxmlformats.org/officeDocument/2006/relationships/image" Target="../media/image4.jpe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2.png"/><Relationship Id="rId10" Type="http://schemas.openxmlformats.org/officeDocument/2006/relationships/image" Target="../media/image16.png"/><Relationship Id="rId4" Type="http://schemas.openxmlformats.org/officeDocument/2006/relationships/image" Target="../media/image3.jpe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C7ECAEC9-30F6-4D5B-AD90-77BBB9F07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380448"/>
              </p:ext>
            </p:extLst>
          </p:nvPr>
        </p:nvGraphicFramePr>
        <p:xfrm>
          <a:off x="285033" y="77957"/>
          <a:ext cx="11621933" cy="625368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5155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8574">
                  <a:extLst>
                    <a:ext uri="{9D8B030D-6E8A-4147-A177-3AD203B41FA5}">
                      <a16:colId xmlns:a16="http://schemas.microsoft.com/office/drawing/2014/main" xmlns="" val="2032493190"/>
                    </a:ext>
                  </a:extLst>
                </a:gridCol>
                <a:gridCol w="2322535"/>
                <a:gridCol w="2322535">
                  <a:extLst>
                    <a:ext uri="{9D8B030D-6E8A-4147-A177-3AD203B41FA5}">
                      <a16:colId xmlns:a16="http://schemas.microsoft.com/office/drawing/2014/main" xmlns="" val="4078435238"/>
                    </a:ext>
                  </a:extLst>
                </a:gridCol>
                <a:gridCol w="7427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9376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dirty="0" smtClean="0"/>
                        <a:t>المراجعة (</a:t>
                      </a:r>
                      <a:r>
                        <a:rPr lang="ar-AE" sz="1800" dirty="0" smtClean="0">
                          <a:latin typeface="Arial" panose="020B0604020202020204" pitchFamily="34" charset="0"/>
                          <a:cs typeface="+mn-cs"/>
                        </a:rPr>
                        <a:t>شيخة </a:t>
                      </a:r>
                      <a:r>
                        <a:rPr lang="ar-AE" sz="1800" dirty="0" smtClean="0">
                          <a:latin typeface="Arial" panose="020B0604020202020204" pitchFamily="34" charset="0"/>
                          <a:cs typeface="+mn-cs"/>
                        </a:rPr>
                        <a:t>السويدي+ابراهيم الزعبي </a:t>
                      </a:r>
                      <a:r>
                        <a:rPr lang="ar-AE" dirty="0" smtClean="0"/>
                        <a:t>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dirty="0"/>
                        <a:t>الإعداد : (عائشة </a:t>
                      </a:r>
                      <a:r>
                        <a:rPr lang="ar-AE" dirty="0" err="1"/>
                        <a:t>الذباحي</a:t>
                      </a:r>
                      <a:r>
                        <a:rPr lang="ar-AE" dirty="0"/>
                        <a:t> 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رقم الهدف : 3103</a:t>
                      </a:r>
                      <a:endParaRPr lang="ar-A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kern="1200" dirty="0">
                          <a:solidFill>
                            <a:schemeClr val="tx1"/>
                          </a:solidFill>
                        </a:rPr>
                        <a:t>تصنيف الأشكال الهندسية الاساسية </a:t>
                      </a:r>
                      <a:endParaRPr lang="ar-A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b="1" dirty="0"/>
                        <a:t>الهدف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27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dirty="0"/>
                        <a:t>الفئة العمرية: </a:t>
                      </a:r>
                      <a:r>
                        <a:rPr lang="en-GB" dirty="0"/>
                        <a:t>13-14</a:t>
                      </a:r>
                      <a:endParaRPr lang="ar-A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dirty="0"/>
                        <a:t>مستوى الشدة: </a:t>
                      </a:r>
                      <a:r>
                        <a:rPr lang="ar-AE" dirty="0" smtClean="0"/>
                        <a:t>(شديد</a:t>
                      </a:r>
                      <a:r>
                        <a:rPr lang="ar-AE" dirty="0"/>
                        <a:t>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dirty="0"/>
                        <a:t>فئة الإعاقة : </a:t>
                      </a:r>
                      <a:r>
                        <a:rPr lang="ar-AE" dirty="0" smtClean="0"/>
                        <a:t>(</a:t>
                      </a:r>
                      <a:r>
                        <a:rPr lang="ar-AE" smtClean="0"/>
                        <a:t>توحد،)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b="1" dirty="0"/>
                        <a:t>بيانات الهدف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2628275"/>
                  </a:ext>
                </a:extLst>
              </a:tr>
              <a:tr h="4519843">
                <a:tc gridSpan="4">
                  <a:txBody>
                    <a:bodyPr/>
                    <a:lstStyle/>
                    <a:p>
                      <a:pPr algn="r" rtl="1"/>
                      <a:r>
                        <a:rPr lang="ar-AE" sz="2000" b="1" dirty="0"/>
                        <a:t>درس : </a:t>
                      </a:r>
                      <a:r>
                        <a:rPr lang="ar-AE" sz="2000" b="0" dirty="0"/>
                        <a:t>الأشكال الهندسية حولنا.</a:t>
                      </a:r>
                    </a:p>
                    <a:p>
                      <a:pPr algn="r" rtl="1"/>
                      <a:r>
                        <a:rPr lang="ar-AE" sz="2000" b="0" dirty="0"/>
                        <a:t> حمد: لقد درست اليوم الأشكال الهندسية: الدائرة والمربع، المثلث والمستطيل.</a:t>
                      </a:r>
                    </a:p>
                    <a:p>
                      <a:pPr algn="r" rtl="1"/>
                      <a:r>
                        <a:rPr lang="ar-AE" sz="2000" b="0" dirty="0"/>
                        <a:t>مريم: ونحن أيضا درسناها اليوم، ألم تلاحظ يا حمد أننا نستطيع أن نرى هذه الأشكال من حولنا؟</a:t>
                      </a:r>
                    </a:p>
                    <a:p>
                      <a:pPr algn="r" rtl="1"/>
                      <a:r>
                        <a:rPr lang="ar-AE" sz="2000" b="0" dirty="0"/>
                        <a:t>حمد: بلى، كرتي المفضلة تشبه الدائرة، و طاولتي الدراسية تشبه المستطيل، أما قمع الآيسكريم فهو يشبه المثلث، والنرد يشبه المربع.</a:t>
                      </a:r>
                    </a:p>
                    <a:p>
                      <a:pPr algn="r" rtl="1"/>
                      <a:r>
                        <a:rPr lang="ar-AE" sz="2000" b="0" dirty="0"/>
                        <a:t>مريم: وأيضا كتابي المفضل فهو مستطيل الشكل، وساعة الحائط دائرية، ولدينا قبعة المهرج التي تشبه شكل المثلث، وأما المربع فهو شكل صندوق ألعابي.</a:t>
                      </a:r>
                    </a:p>
                    <a:p>
                      <a:pPr algn="r" rtl="1"/>
                      <a:r>
                        <a:rPr lang="ar-AE" sz="2000" b="0" u="none" baseline="0" dirty="0"/>
                        <a:t>حمد ومريم (في وقت واحد): إن الأشكال الهندسية حولنا دائماً</a:t>
                      </a:r>
                      <a:endParaRPr lang="ar-AE" sz="2000" b="1" u="none" baseline="0" dirty="0"/>
                    </a:p>
                    <a:p>
                      <a:pPr algn="r" rtl="1"/>
                      <a:r>
                        <a:rPr lang="ar-AE" sz="2000" b="1" u="sng" baseline="0" dirty="0"/>
                        <a:t>فيديو توضيحي:</a:t>
                      </a:r>
                    </a:p>
                    <a:p>
                      <a:pPr algn="r" rtl="1"/>
                      <a:r>
                        <a:rPr lang="en-GB" sz="1800" dirty="0">
                          <a:hlinkClick r:id="rId2"/>
                        </a:rPr>
                        <a:t>https://www.youtube.com/watch?v=i2qNSLHm2F0</a:t>
                      </a:r>
                      <a:endParaRPr lang="ar-AE" sz="1800" b="1" u="sng" baseline="0" dirty="0"/>
                    </a:p>
                    <a:p>
                      <a:pPr algn="r" rtl="1"/>
                      <a:endParaRPr lang="ar-AE" sz="1600" b="1" u="sng" baseline="0" dirty="0"/>
                    </a:p>
                    <a:p>
                      <a:pPr algn="r" rtl="1"/>
                      <a:r>
                        <a:rPr lang="ar-AE" sz="1600" b="1" u="sng" baseline="0" dirty="0"/>
                        <a:t>الأنشطة الصفية: </a:t>
                      </a:r>
                      <a:endParaRPr lang="en-US" sz="1600" b="1" u="sng" baseline="0" dirty="0"/>
                    </a:p>
                    <a:p>
                      <a:pPr algn="r" rtl="1"/>
                      <a:r>
                        <a:rPr lang="ar-SA" sz="1600" b="0" u="none" baseline="0" dirty="0"/>
                        <a:t>1- ا</a:t>
                      </a:r>
                      <a:r>
                        <a:rPr lang="ar-AE" sz="1600" b="0" u="none" baseline="0" dirty="0"/>
                        <a:t>ن يتعرف على الأشكال الهندسية الأساسية (دائرة، مربع، مثلث، مستطيل). </a:t>
                      </a:r>
                      <a:endParaRPr lang="ar-SA" sz="1600" b="0" u="none" baseline="0" dirty="0"/>
                    </a:p>
                    <a:p>
                      <a:pPr algn="r" rtl="1"/>
                      <a:r>
                        <a:rPr lang="ar-AE" sz="1600" dirty="0"/>
                        <a:t/>
                      </a:r>
                      <a:br>
                        <a:rPr lang="ar-AE" sz="1600" dirty="0"/>
                      </a:br>
                      <a:endParaRPr lang="ar-AE" sz="1600" b="0" u="none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/>
                    </a:p>
                    <a:p>
                      <a:pPr algn="ctr" rtl="1"/>
                      <a:r>
                        <a:rPr lang="ar-AE" sz="1600" b="1" dirty="0"/>
                        <a:t>كتاب</a:t>
                      </a:r>
                      <a:r>
                        <a:rPr lang="ar-AE" sz="1600" b="1" baseline="0" dirty="0"/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697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FB85AD0A-9DEB-4754-9D33-E15CC05B3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751814"/>
              </p:ext>
            </p:extLst>
          </p:nvPr>
        </p:nvGraphicFramePr>
        <p:xfrm>
          <a:off x="285033" y="260557"/>
          <a:ext cx="11621933" cy="636738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06937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8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5584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تصنيف الأشكال الهندسية الاساسية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أهداف أخرى:</a:t>
                      </a:r>
                      <a:r>
                        <a:rPr lang="ar-AE" sz="18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AE" sz="18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أ</a:t>
                      </a:r>
                      <a:r>
                        <a:rPr lang="ar-AE" sz="18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ن يتعرف على الأشكال الهندسية الأساسية (دائرة، مربع، مثلث، مستطيل). </a:t>
                      </a:r>
                      <a:endParaRPr lang="ar-SA" sz="1800" b="0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2) أن يصنف الطالب الأشكال الهندسية </a:t>
                      </a:r>
                      <a:r>
                        <a:rPr lang="ar-AE" sz="18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(دائرة، مربع، مثلث، مستطيل). </a:t>
                      </a:r>
                      <a:endParaRPr lang="ar-AE" sz="1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الهدف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2338">
                <a:tc>
                  <a:txBody>
                    <a:bodyPr/>
                    <a:lstStyle/>
                    <a:p>
                      <a:pPr algn="r" rtl="1"/>
                      <a:r>
                        <a:rPr lang="ar-SA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انشطه</a:t>
                      </a:r>
                      <a:r>
                        <a:rPr lang="ar-SA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مهارية</a:t>
                      </a:r>
                      <a:endParaRPr lang="ar-AE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المكونات 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16235">
                <a:tc>
                  <a:txBody>
                    <a:bodyPr/>
                    <a:lstStyle/>
                    <a:p>
                      <a:pPr algn="r" rtl="1"/>
                      <a:r>
                        <a:rPr lang="ar-SA" sz="1800" b="1" u="sng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الانشطه الصفية </a:t>
                      </a:r>
                      <a:endParaRPr lang="ar-AE" sz="1800" b="1" u="sng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AE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أ</a:t>
                      </a:r>
                      <a:r>
                        <a:rPr lang="ar-AE" sz="18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ن يتعرف على الأشكال الهندسية الأساسية (دائرة، مربع، مثلث، مستطيل). </a:t>
                      </a:r>
                      <a:endParaRPr lang="ar-SA" sz="1800" b="0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8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8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8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8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/>
                      <a:r>
                        <a:rPr lang="ar-AE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026" name="Picture 2" descr="مثلث وردي - ويكيبيديا">
            <a:extLst>
              <a:ext uri="{FF2B5EF4-FFF2-40B4-BE49-F238E27FC236}">
                <a16:creationId xmlns:a16="http://schemas.microsoft.com/office/drawing/2014/main" xmlns="" id="{1E64C112-9B9E-40B6-AECD-8518D0CAE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61" y="2328861"/>
            <a:ext cx="2452869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مربع أزرق for Android - APK Download">
            <a:extLst>
              <a:ext uri="{FF2B5EF4-FFF2-40B4-BE49-F238E27FC236}">
                <a16:creationId xmlns:a16="http://schemas.microsoft.com/office/drawing/2014/main" xmlns="" id="{8AB3DBBD-0825-4B88-BCA4-06C693E639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76" t="26539" r="10615" b="25874"/>
          <a:stretch/>
        </p:blipFill>
        <p:spPr bwMode="auto">
          <a:xfrm>
            <a:off x="3367158" y="4269418"/>
            <a:ext cx="2107156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3 معلومات عن محيط المستطيل وأمثلة توضيحية عليه">
            <a:extLst>
              <a:ext uri="{FF2B5EF4-FFF2-40B4-BE49-F238E27FC236}">
                <a16:creationId xmlns:a16="http://schemas.microsoft.com/office/drawing/2014/main" xmlns="" id="{2404004C-969A-40AA-BDDA-5195CB40E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0" t="18000" r="27250" b="52000"/>
          <a:stretch/>
        </p:blipFill>
        <p:spPr bwMode="auto">
          <a:xfrm>
            <a:off x="4912507" y="2773851"/>
            <a:ext cx="3467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3/4&quot; etiquetas de diámetro círculo verde fluorescente (500 por Rollo) | eBay">
            <a:extLst>
              <a:ext uri="{FF2B5EF4-FFF2-40B4-BE49-F238E27FC236}">
                <a16:creationId xmlns:a16="http://schemas.microsoft.com/office/drawing/2014/main" xmlns="" id="{11FF5D5B-9062-44A3-BA97-E44003834A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9250" r="7250" b="10500"/>
          <a:stretch/>
        </p:blipFill>
        <p:spPr bwMode="auto">
          <a:xfrm>
            <a:off x="7731091" y="4084149"/>
            <a:ext cx="2639921" cy="248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143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FB85AD0A-9DEB-4754-9D33-E15CC05B3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26911"/>
              </p:ext>
            </p:extLst>
          </p:nvPr>
        </p:nvGraphicFramePr>
        <p:xfrm>
          <a:off x="285033" y="260557"/>
          <a:ext cx="11621933" cy="609306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06937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8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5584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تصنيف الأشكال الهندسية الاساسية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أهداف أخرى:</a:t>
                      </a:r>
                      <a:r>
                        <a:rPr lang="ar-AE" sz="18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AE" sz="18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أ</a:t>
                      </a:r>
                      <a:r>
                        <a:rPr lang="ar-AE" sz="18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ن يتعرف على الأشكال الهندسية الأساسية (دائرة، مربع، مثلث، مستطيل). </a:t>
                      </a:r>
                      <a:endParaRPr lang="ar-SA" sz="1800" b="0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2) أن يصنف الطالب الأشكال الهندسية </a:t>
                      </a:r>
                      <a:r>
                        <a:rPr lang="ar-AE" sz="18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(دائرة، مربع، مثلث، مستطيل). </a:t>
                      </a:r>
                      <a:endParaRPr lang="ar-AE" sz="1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الهدف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2338">
                <a:tc>
                  <a:txBody>
                    <a:bodyPr/>
                    <a:lstStyle/>
                    <a:p>
                      <a:pPr algn="r" rtl="1"/>
                      <a:r>
                        <a:rPr lang="ar-SA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انشطه</a:t>
                      </a:r>
                      <a:r>
                        <a:rPr lang="ar-SA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مهارية</a:t>
                      </a:r>
                      <a:endParaRPr lang="ar-AE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المكونات 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16235">
                <a:tc>
                  <a:txBody>
                    <a:bodyPr/>
                    <a:lstStyle/>
                    <a:p>
                      <a:pPr algn="r" rtl="1"/>
                      <a:r>
                        <a:rPr lang="ar-SA" sz="1800" b="1" u="sng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الانشطه الصفية </a:t>
                      </a:r>
                      <a:endParaRPr lang="ar-AE" sz="1800" b="1" u="sng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AE" sz="18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2) أن يصنف الطالب الأشكال الهندسية </a:t>
                      </a:r>
                      <a:r>
                        <a:rPr lang="ar-AE" sz="1800" b="0" u="none" baseline="0" dirty="0">
                          <a:latin typeface="Arial" panose="020B0604020202020204" pitchFamily="34" charset="0"/>
                          <a:cs typeface="+mn-cs"/>
                        </a:rPr>
                        <a:t>(دائرة، مربع، مثلث، مستطيل). </a:t>
                      </a:r>
                      <a:endParaRPr lang="ar-AE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8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8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8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8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/>
                      <a:r>
                        <a:rPr lang="ar-AE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028" name="Picture 4" descr="مربع أزرق for Android - APK Download">
            <a:extLst>
              <a:ext uri="{FF2B5EF4-FFF2-40B4-BE49-F238E27FC236}">
                <a16:creationId xmlns:a16="http://schemas.microsoft.com/office/drawing/2014/main" xmlns="" id="{8AB3DBBD-0825-4B88-BCA4-06C693E639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76" t="26539" r="10615" b="25874"/>
          <a:stretch/>
        </p:blipFill>
        <p:spPr bwMode="auto">
          <a:xfrm>
            <a:off x="2365409" y="2745418"/>
            <a:ext cx="1534437" cy="153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3/4&quot; etiquetas de diámetro círculo verde fluorescente (500 por Rollo) | eBay">
            <a:extLst>
              <a:ext uri="{FF2B5EF4-FFF2-40B4-BE49-F238E27FC236}">
                <a16:creationId xmlns:a16="http://schemas.microsoft.com/office/drawing/2014/main" xmlns="" id="{11FF5D5B-9062-44A3-BA97-E44003834A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9250" r="7250" b="10500"/>
          <a:stretch/>
        </p:blipFill>
        <p:spPr bwMode="auto">
          <a:xfrm>
            <a:off x="7597741" y="2666100"/>
            <a:ext cx="1620865" cy="15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350W24V محور محرك دراجة عجلة مع بطارية دراجة مولد كهربائي محرك ...">
            <a:extLst>
              <a:ext uri="{FF2B5EF4-FFF2-40B4-BE49-F238E27FC236}">
                <a16:creationId xmlns:a16="http://schemas.microsoft.com/office/drawing/2014/main" xmlns="" id="{2D22AA1F-9948-4C2F-AFAC-211C8BC6B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4" y="4466214"/>
            <a:ext cx="11525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dult Soccer Leagues | Soccer ball, Soccer, Kids soccer">
            <a:extLst>
              <a:ext uri="{FF2B5EF4-FFF2-40B4-BE49-F238E27FC236}">
                <a16:creationId xmlns:a16="http://schemas.microsoft.com/office/drawing/2014/main" xmlns="" id="{39F97C05-3ADD-45D2-B041-DE97C520A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077" y="4466214"/>
            <a:ext cx="114905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arrom Board Game - Download Free Vectors, Clipart Graphics ...">
            <a:extLst>
              <a:ext uri="{FF2B5EF4-FFF2-40B4-BE49-F238E27FC236}">
                <a16:creationId xmlns:a16="http://schemas.microsoft.com/office/drawing/2014/main" xmlns="" id="{1A7D089B-629A-4BE4-AAD7-F28B44190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18" y="4578084"/>
            <a:ext cx="1482691" cy="148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مراجعة كازينو ديسكو اون لاين لعبة">
            <a:extLst>
              <a:ext uri="{FF2B5EF4-FFF2-40B4-BE49-F238E27FC236}">
                <a16:creationId xmlns:a16="http://schemas.microsoft.com/office/drawing/2014/main" xmlns="" id="{E1818B8D-EC26-4AD8-8EED-4A9B73391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037" y="4587034"/>
            <a:ext cx="1417043" cy="127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431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FB85AD0A-9DEB-4754-9D33-E15CC05B32E9}"/>
              </a:ext>
            </a:extLst>
          </p:cNvPr>
          <p:cNvGraphicFramePr>
            <a:graphicFrameLocks noGrp="1"/>
          </p:cNvGraphicFramePr>
          <p:nvPr/>
        </p:nvGraphicFramePr>
        <p:xfrm>
          <a:off x="285033" y="260557"/>
          <a:ext cx="11621933" cy="609306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06937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8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5584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تصنيف الأشكال الهندسية الاساسية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أهداف أخرى:</a:t>
                      </a:r>
                      <a:r>
                        <a:rPr lang="ar-AE" sz="18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AE" sz="18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أ</a:t>
                      </a:r>
                      <a:r>
                        <a:rPr lang="ar-AE" sz="18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ن يتعرف على الأشكال الهندسية الأساسية (دائرة، مربع، مثلث، مستطيل). </a:t>
                      </a:r>
                      <a:endParaRPr lang="ar-SA" sz="1800" b="0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2) أن يصنف الطالب الأشكال الهندسية </a:t>
                      </a:r>
                      <a:r>
                        <a:rPr lang="ar-AE" sz="18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(دائرة، مربع، مثلث، مستطيل). </a:t>
                      </a:r>
                      <a:endParaRPr lang="ar-AE" sz="1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الهدف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2338">
                <a:tc>
                  <a:txBody>
                    <a:bodyPr/>
                    <a:lstStyle/>
                    <a:p>
                      <a:pPr algn="r" rtl="1"/>
                      <a:r>
                        <a:rPr lang="ar-SA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انشطه</a:t>
                      </a:r>
                      <a:r>
                        <a:rPr lang="ar-SA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مهارية</a:t>
                      </a:r>
                      <a:endParaRPr lang="ar-AE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المكونات 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16235">
                <a:tc>
                  <a:txBody>
                    <a:bodyPr/>
                    <a:lstStyle/>
                    <a:p>
                      <a:pPr algn="r" rtl="1"/>
                      <a:r>
                        <a:rPr lang="ar-SA" sz="1800" b="1" u="sng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الانشطه الصفية </a:t>
                      </a:r>
                      <a:endParaRPr lang="ar-AE" sz="1800" b="1" u="sng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AE" sz="18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2) أن يصنف الطالب الأشكال الهندسية </a:t>
                      </a:r>
                      <a:r>
                        <a:rPr lang="ar-AE" sz="1800" b="0" u="none" baseline="0" dirty="0">
                          <a:latin typeface="Arial" panose="020B0604020202020204" pitchFamily="34" charset="0"/>
                          <a:cs typeface="+mn-cs"/>
                        </a:rPr>
                        <a:t>(دائرة، مربع، مثلث، مستطيل). </a:t>
                      </a:r>
                      <a:endParaRPr lang="ar-AE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8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8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8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8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/>
                      <a:r>
                        <a:rPr lang="ar-AE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" name="Picture 2" descr="مثلث وردي - ويكيبيديا">
            <a:extLst>
              <a:ext uri="{FF2B5EF4-FFF2-40B4-BE49-F238E27FC236}">
                <a16:creationId xmlns:a16="http://schemas.microsoft.com/office/drawing/2014/main" xmlns="" id="{0064F890-356B-4098-8609-5B702979B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036" y="2147886"/>
            <a:ext cx="2452869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3 معلومات عن محيط المستطيل وأمثلة توضيحية عليه">
            <a:extLst>
              <a:ext uri="{FF2B5EF4-FFF2-40B4-BE49-F238E27FC236}">
                <a16:creationId xmlns:a16="http://schemas.microsoft.com/office/drawing/2014/main" xmlns="" id="{8B55C5C5-3210-46CC-A90C-86B47F0D9F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0" t="18000" r="27250" b="52000"/>
          <a:stretch/>
        </p:blipFill>
        <p:spPr bwMode="auto">
          <a:xfrm>
            <a:off x="6779407" y="2697488"/>
            <a:ext cx="3467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lackboard Chalk Chalkboard - Free vector graphic on Pixabay">
            <a:extLst>
              <a:ext uri="{FF2B5EF4-FFF2-40B4-BE49-F238E27FC236}">
                <a16:creationId xmlns:a16="http://schemas.microsoft.com/office/drawing/2014/main" xmlns="" id="{B214257B-2DB5-4231-A20B-188C0F3AE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047" y="4096194"/>
            <a:ext cx="265874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pen Book Vector Clipart Silhouette, Symbol, Icon Design - Clip ...">
            <a:extLst>
              <a:ext uri="{FF2B5EF4-FFF2-40B4-BE49-F238E27FC236}">
                <a16:creationId xmlns:a16="http://schemas.microsoft.com/office/drawing/2014/main" xmlns="" id="{D3C8C5F4-DC90-4C02-A812-04BAF3FD6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228" y="4329111"/>
            <a:ext cx="2649708" cy="15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riangle Shaped Objects Clipart , Transparent Cartoon, Free ...">
            <a:extLst>
              <a:ext uri="{FF2B5EF4-FFF2-40B4-BE49-F238E27FC236}">
                <a16:creationId xmlns:a16="http://schemas.microsoft.com/office/drawing/2014/main" xmlns="" id="{5A7DDD55-C4D6-4149-B3EF-144AE28A1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763" y="4388642"/>
            <a:ext cx="2170528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riangle object clipart 1 » Clipart Station">
            <a:extLst>
              <a:ext uri="{FF2B5EF4-FFF2-40B4-BE49-F238E27FC236}">
                <a16:creationId xmlns:a16="http://schemas.microsoft.com/office/drawing/2014/main" xmlns="" id="{CAF678CE-E7E9-47BE-AA71-965D6FF3F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00" y="4388642"/>
            <a:ext cx="2004963" cy="167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683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786AE675-0422-4763-8F59-D1A3C7D7AA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280293"/>
              </p:ext>
            </p:extLst>
          </p:nvPr>
        </p:nvGraphicFramePr>
        <p:xfrm>
          <a:off x="289013" y="186474"/>
          <a:ext cx="11613973" cy="697273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07863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76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2321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u="sng" baseline="0" dirty="0"/>
                        <a:t>الحصة الدراسية:</a:t>
                      </a:r>
                      <a:r>
                        <a:rPr lang="ar-AE" sz="1600" b="0" u="none" baseline="0" dirty="0"/>
                        <a:t>:  الهدف الرئيسي تصنيف الأشكال الهندسية الاساسية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0" u="none" baseline="0" dirty="0"/>
                        <a:t>أهداف أخرى: 1) أن يتعرف على الأشكال الهندسية الأساسية (دائرة، مربع، مثلث، مستطيل).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0" u="none" baseline="0" dirty="0"/>
                        <a:t>                 2) أن يصنف الطالب الأشكال الهندسية (دائرة، مربع، مثلث، مستطيل).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dirty="0"/>
                        <a:t/>
                      </a:r>
                      <a:br>
                        <a:rPr lang="ar-AE" sz="1600" dirty="0"/>
                      </a:br>
                      <a:endParaRPr lang="ar-SA" sz="1600" b="0" u="none" baseline="0" dirty="0"/>
                    </a:p>
                    <a:p>
                      <a:pPr algn="r" rtl="1"/>
                      <a:r>
                        <a:rPr lang="ar-SA" sz="1600" b="0" u="none" baseline="0" dirty="0"/>
                        <a:t>1</a:t>
                      </a:r>
                      <a:r>
                        <a:rPr lang="ar-AE" sz="1600" b="0" u="none" baseline="0" dirty="0"/>
                        <a:t>- تشغيل الفيديو الخاص بالدرس.</a:t>
                      </a:r>
                    </a:p>
                    <a:p>
                      <a:pPr algn="r" rtl="1"/>
                      <a:r>
                        <a:rPr lang="ar-SA" sz="1600" b="0" u="none" baseline="0" dirty="0"/>
                        <a:t>2</a:t>
                      </a:r>
                      <a:r>
                        <a:rPr lang="ar-AE" sz="1600" b="0" u="none" baseline="0" dirty="0"/>
                        <a:t>- تنفيذ التمارين والأنشطة الصفية على كتاب الطالب وأوراق العمل.</a:t>
                      </a:r>
                    </a:p>
                    <a:p>
                      <a:pPr algn="r" rtl="1"/>
                      <a:r>
                        <a:rPr lang="ar-SA" sz="1600" b="0" u="none" baseline="0" dirty="0"/>
                        <a:t>3</a:t>
                      </a:r>
                      <a:r>
                        <a:rPr lang="ar-AE" sz="1600" b="0" u="none" baseline="0" dirty="0"/>
                        <a:t>- عرض صور الاشكال الهندسية الاساسية.</a:t>
                      </a:r>
                    </a:p>
                    <a:p>
                      <a:pPr algn="r" rtl="1"/>
                      <a:r>
                        <a:rPr lang="ar-SA" sz="1600" b="0" u="none" baseline="0" dirty="0"/>
                        <a:t>4</a:t>
                      </a:r>
                      <a:r>
                        <a:rPr lang="ar-AE" sz="1600" b="0" u="none" baseline="0" dirty="0"/>
                        <a:t>- يبتكر المدرس أنشطة وتمارين إضافية.</a:t>
                      </a:r>
                    </a:p>
                    <a:p>
                      <a:pPr algn="r" rtl="1"/>
                      <a:r>
                        <a:rPr lang="ar-AE" sz="1600" b="1" u="sng" baseline="0" dirty="0"/>
                        <a:t>النشاط الرياضي</a:t>
                      </a:r>
                      <a:r>
                        <a:rPr lang="ar-AE" sz="1600" b="0" u="none" baseline="0" dirty="0"/>
                        <a:t>: البحث في حديقة المركز عن أدوات تطابق الأشكال الهندسية. </a:t>
                      </a:r>
                      <a:r>
                        <a:rPr lang="ar-AE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نخبر الطالب باسم الأشكال كلها ونكررها عليه ونريه أين مكانها الصحيح، وضع الاشكال علي الارض ويقفز الطالب علي الشكل المطلوب منه</a:t>
                      </a:r>
                      <a:endParaRPr lang="ar-AE" sz="1600" b="0" u="none" baseline="0" dirty="0"/>
                    </a:p>
                    <a:p>
                      <a:pPr algn="r" rtl="1"/>
                      <a:r>
                        <a:rPr lang="ar-AE" sz="1600" b="1" u="sng" baseline="0" dirty="0"/>
                        <a:t>النشاط الفني: </a:t>
                      </a:r>
                      <a:r>
                        <a:rPr lang="ar-AE" sz="1600" b="0" u="none" baseline="0" dirty="0"/>
                        <a:t>تلوين بعض الأشكال الهندسية الأساسية.</a:t>
                      </a:r>
                    </a:p>
                    <a:p>
                      <a:pPr algn="r" rtl="1"/>
                      <a:r>
                        <a:rPr lang="ar-AE" sz="1600" b="1" u="sng" baseline="0" dirty="0"/>
                        <a:t>النشاط الموسيقى</a:t>
                      </a:r>
                      <a:r>
                        <a:rPr lang="ar-AE" sz="1600" b="1" u="none" baseline="0" dirty="0"/>
                        <a:t>: </a:t>
                      </a:r>
                      <a:r>
                        <a:rPr lang="ar-AE" sz="1600" b="0" u="none" baseline="0" dirty="0"/>
                        <a:t>أنشودة الأشكال الهندسية.</a:t>
                      </a:r>
                    </a:p>
                    <a:p>
                      <a:pPr algn="r" rtl="1"/>
                      <a:r>
                        <a:rPr lang="en-GB" sz="1600" dirty="0">
                          <a:hlinkClick r:id="rId2"/>
                        </a:rPr>
                        <a:t>https://www.youtube.com/watch?v=xmWOuyTxb60</a:t>
                      </a:r>
                      <a:endParaRPr lang="ar-AE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baseline="0" dirty="0"/>
                    </a:p>
                    <a:p>
                      <a:pPr algn="ctr" rtl="1"/>
                      <a:r>
                        <a:rPr lang="ar-AE" sz="1600" b="1" baseline="0" dirty="0"/>
                        <a:t>دليل للمعلم</a:t>
                      </a:r>
                    </a:p>
                    <a:p>
                      <a:pPr algn="ctr" rtl="1"/>
                      <a:endParaRPr lang="ar-AE" sz="1600" b="1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220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aseline="0" dirty="0"/>
                        <a:t> البحث عن الأشكال الهندسية في المنزل.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aseline="0" dirty="0"/>
                        <a:t>التمارين الإلكترونية.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/>
                        <a:t>الواجب المنزلي 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56696">
                <a:tc>
                  <a:txBody>
                    <a:bodyPr/>
                    <a:lstStyle/>
                    <a:p>
                      <a:pPr algn="r" rtl="1"/>
                      <a:r>
                        <a:rPr lang="ar-AE" sz="1600" baseline="0" dirty="0"/>
                        <a:t>مجموعة تدريبات على الايباد تتضمن:</a:t>
                      </a:r>
                    </a:p>
                    <a:p>
                      <a:pPr marL="285750" indent="-285750" algn="r" rtl="1">
                        <a:buFont typeface="Courier New" panose="02070309020205020404" pitchFamily="49" charset="0"/>
                        <a:buChar char="o"/>
                      </a:pPr>
                      <a:r>
                        <a:rPr lang="en-GB" sz="1600" dirty="0">
                          <a:hlinkClick r:id="rId3"/>
                        </a:rPr>
                        <a:t>https://apps.apple.com/ae/app/%D8%B1%D9%88%D8%B6%D8%A9-%D8%A7%D9%84%D8%A7%D8%B7%D9%81%D8%A7%D9%84-%D8%AA%D8%B9%D9%84%D9%8A%D9%85-%D8%A7%D9%84%D8%AD%D8%B1%D9%88%D9%81-%D9%88-%D8%A7%D9%84%D8%A7%D8%B1%D9%82%D8%A7%D9%85-%D9%88-%D8%A7%D9%84%D8%A7%D8%B4%D9%83%D8%A7%D9%84/id1061440962</a:t>
                      </a:r>
                      <a:endParaRPr lang="ar-AE" sz="1600" baseline="0" dirty="0"/>
                    </a:p>
                    <a:p>
                      <a:pPr marL="285750" indent="-285750" algn="r" rtl="1">
                        <a:buFont typeface="Courier New" panose="02070309020205020404" pitchFamily="49" charset="0"/>
                        <a:buChar char="o"/>
                      </a:pPr>
                      <a:r>
                        <a:rPr lang="en-GB" sz="1600" baseline="0" dirty="0">
                          <a:hlinkClick r:id="rId4"/>
                        </a:rPr>
                        <a:t>https://apps.apple.com/ae/app/%D8%A7%D9%88%D8%AC%D8%AF-%D8%A7%D9%84%D8%B4%D9%83%D9%84/id1457891463</a:t>
                      </a:r>
                      <a:r>
                        <a:rPr lang="ar-AE" sz="1600" baseline="0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/>
                        <a:t>تمارين الكترونية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2206">
                <a:tc>
                  <a:txBody>
                    <a:bodyPr/>
                    <a:lstStyle/>
                    <a:p>
                      <a:pPr algn="r" rtl="1"/>
                      <a:r>
                        <a:rPr lang="ar-AE" sz="1600" b="1" baseline="0" dirty="0"/>
                        <a:t>متوسط: </a:t>
                      </a:r>
                      <a:r>
                        <a:rPr lang="ar-AE" sz="1600" baseline="0" dirty="0"/>
                        <a:t>معرفة الطالب للأشكال الهندسية الأساسية </a:t>
                      </a:r>
                      <a:r>
                        <a:rPr lang="ar-AE" sz="1600" b="1" baseline="0" dirty="0"/>
                        <a:t>جيد: </a:t>
                      </a:r>
                      <a:r>
                        <a:rPr lang="ar-SA" sz="1600" baseline="0" dirty="0"/>
                        <a:t>ان يتمكن الطالب </a:t>
                      </a:r>
                      <a:r>
                        <a:rPr lang="ar-AE" sz="1600" baseline="0" dirty="0"/>
                        <a:t>من تصنيف الأشكال الهندسية بمساعدة جزئية </a:t>
                      </a:r>
                      <a:r>
                        <a:rPr lang="ar-AE" sz="1600" b="1" baseline="0" dirty="0"/>
                        <a:t>مرتفع: </a:t>
                      </a:r>
                      <a:r>
                        <a:rPr lang="ar-AE" sz="1600" baseline="0" dirty="0"/>
                        <a:t>ان يكون الطالب مدرك بالأشكال الهندسية و تصنيفها دون مساعدة.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dirty="0"/>
                        <a:t>التقييم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6154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B07A8AF-2B16-44AD-A2D7-17C9E9275C5D}"/>
              </a:ext>
            </a:extLst>
          </p:cNvPr>
          <p:cNvSpPr/>
          <p:nvPr/>
        </p:nvSpPr>
        <p:spPr>
          <a:xfrm>
            <a:off x="7200900" y="457200"/>
            <a:ext cx="4152900" cy="1181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AE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صل الأشكال الهندسية ببعضها البعض:</a:t>
            </a:r>
            <a:endParaRPr lang="en-GB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9B615B31-E1EC-4175-A841-51A75187A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520" y="4379305"/>
            <a:ext cx="1836861" cy="183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3/4&quot; etiquetas de diámetro círculo verde fluorescente (500 por Rollo) | eBay">
            <a:extLst>
              <a:ext uri="{FF2B5EF4-FFF2-40B4-BE49-F238E27FC236}">
                <a16:creationId xmlns:a16="http://schemas.microsoft.com/office/drawing/2014/main" xmlns="" id="{8B16B7AA-1F34-4567-B700-BBF66832EB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9250" r="7250" b="10500"/>
          <a:stretch/>
        </p:blipFill>
        <p:spPr bwMode="auto">
          <a:xfrm>
            <a:off x="8759583" y="1579093"/>
            <a:ext cx="2092174" cy="196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3 معلومات عن محيط المستطيل وأمثلة توضيحية عليه">
            <a:extLst>
              <a:ext uri="{FF2B5EF4-FFF2-40B4-BE49-F238E27FC236}">
                <a16:creationId xmlns:a16="http://schemas.microsoft.com/office/drawing/2014/main" xmlns="" id="{BBA58722-ED47-4AC1-917C-A0D54CD422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0" t="18000" r="27250" b="52000"/>
          <a:stretch/>
        </p:blipFill>
        <p:spPr bwMode="auto">
          <a:xfrm>
            <a:off x="5461147" y="2087783"/>
            <a:ext cx="2707493" cy="95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مربع أزرق for Android - APK Download">
            <a:extLst>
              <a:ext uri="{FF2B5EF4-FFF2-40B4-BE49-F238E27FC236}">
                <a16:creationId xmlns:a16="http://schemas.microsoft.com/office/drawing/2014/main" xmlns="" id="{89BCA11F-D9E2-4489-AD99-0AC9B9923A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76" t="26539" r="10615" b="25874"/>
          <a:stretch/>
        </p:blipFill>
        <p:spPr bwMode="auto">
          <a:xfrm>
            <a:off x="3141684" y="1787557"/>
            <a:ext cx="1540122" cy="154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مثلث وردي - ويكيبيديا">
            <a:extLst>
              <a:ext uri="{FF2B5EF4-FFF2-40B4-BE49-F238E27FC236}">
                <a16:creationId xmlns:a16="http://schemas.microsoft.com/office/drawing/2014/main" xmlns="" id="{A84B4F57-4DA8-4193-8815-A8D6FB985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62" y="1787557"/>
            <a:ext cx="1738001" cy="154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احتفالي قبعة عيد الميلاد الكرتون عنصر Png, قبعة عيد الميلاد, المواد Png  مجانا, نمط زخرفي PNG وملف PSD للتحميل مجانا">
            <a:extLst>
              <a:ext uri="{FF2B5EF4-FFF2-40B4-BE49-F238E27FC236}">
                <a16:creationId xmlns:a16="http://schemas.microsoft.com/office/drawing/2014/main" xmlns="" id="{294D3BFE-4820-48FF-9225-F3B2B56B7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438" b="90000" l="10000" r="90000">
                        <a14:foregroundMark x1="35781" y1="83438" x2="39219" y2="60469"/>
                        <a14:foregroundMark x1="39219" y1="60469" x2="46719" y2="38906"/>
                        <a14:foregroundMark x1="46719" y1="38906" x2="47188" y2="26406"/>
                        <a14:foregroundMark x1="51094" y1="29063" x2="52031" y2="38125"/>
                        <a14:foregroundMark x1="52031" y1="38125" x2="68281" y2="79844"/>
                        <a14:foregroundMark x1="61250" y1="72813" x2="45156" y2="78594"/>
                        <a14:foregroundMark x1="45156" y1="78594" x2="36250" y2="78906"/>
                        <a14:foregroundMark x1="36250" y1="78906" x2="28594" y2="81406"/>
                        <a14:foregroundMark x1="28594" y1="81406" x2="28438" y2="81406"/>
                        <a14:foregroundMark x1="31250" y1="81406" x2="26875" y2="82031"/>
                        <a14:foregroundMark x1="30469" y1="68594" x2="39844" y2="68438"/>
                        <a14:foregroundMark x1="39844" y1="68438" x2="58125" y2="59375"/>
                        <a14:foregroundMark x1="61250" y1="58594" x2="62969" y2="57813"/>
                        <a14:foregroundMark x1="67188" y1="69531" x2="68281" y2="69375"/>
                        <a14:foregroundMark x1="56719" y1="47188" x2="58125" y2="45781"/>
                        <a14:foregroundMark x1="38281" y1="55625" x2="35156" y2="55625"/>
                        <a14:foregroundMark x1="39375" y1="41875" x2="41406" y2="41406"/>
                        <a14:foregroundMark x1="53438" y1="34531" x2="54375" y2="35469"/>
                        <a14:foregroundMark x1="34531" y1="55469" x2="33906" y2="57813"/>
                        <a14:foregroundMark x1="41250" y1="8438" x2="42969" y2="10156"/>
                        <a14:foregroundMark x1="51719" y1="13438" x2="48438" y2="15313"/>
                        <a14:foregroundMark x1="48750" y1="8750" x2="47969" y2="11719"/>
                        <a14:foregroundMark x1="38594" y1="10938" x2="43281" y2="13750"/>
                        <a14:foregroundMark x1="40938" y1="15000" x2="43125" y2="15937"/>
                        <a14:foregroundMark x1="54844" y1="68594" x2="46719" y2="74531"/>
                        <a14:foregroundMark x1="37344" y1="52812" x2="37969" y2="44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249" y="4008927"/>
            <a:ext cx="3207287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Yellow Drawing Cartoon الرسوم المتحركة ، الأصفر الكرتون يبتسم وجه هدية مربع  PNG">
            <a:extLst>
              <a:ext uri="{FF2B5EF4-FFF2-40B4-BE49-F238E27FC236}">
                <a16:creationId xmlns:a16="http://schemas.microsoft.com/office/drawing/2014/main" xmlns="" id="{F7F04D83-36B0-4690-91C2-391BC83B8E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74" t="21528" r="23334" b="21250"/>
          <a:stretch/>
        </p:blipFill>
        <p:spPr bwMode="auto">
          <a:xfrm>
            <a:off x="142876" y="4552950"/>
            <a:ext cx="27432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مربع نص Ppt صورة زخرفية رسم Ppt صورة مسطحة شكل عصا, النص, Ppt, تلفزيون PNG  وملف PSD للتحميل مجانا">
            <a:extLst>
              <a:ext uri="{FF2B5EF4-FFF2-40B4-BE49-F238E27FC236}">
                <a16:creationId xmlns:a16="http://schemas.microsoft.com/office/drawing/2014/main" xmlns="" id="{EE6F8E0F-6E93-491E-B5D2-4AE03FA890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6094" b="77813" l="15781" r="81875">
                        <a14:foregroundMark x1="24375" y1="32031" x2="41719" y2="31875"/>
                        <a14:foregroundMark x1="41719" y1="31875" x2="75313" y2="32188"/>
                        <a14:foregroundMark x1="75313" y1="32188" x2="81094" y2="54688"/>
                        <a14:foregroundMark x1="81094" y1="54688" x2="79219" y2="67656"/>
                        <a14:foregroundMark x1="79219" y1="67656" x2="77813" y2="70313"/>
                        <a14:foregroundMark x1="75156" y1="55000" x2="67813" y2="44063"/>
                        <a14:foregroundMark x1="67813" y1="44063" x2="37344" y2="33281"/>
                        <a14:foregroundMark x1="37344" y1="33281" x2="32188" y2="32813"/>
                        <a14:foregroundMark x1="30000" y1="76875" x2="61094" y2="76094"/>
                        <a14:foregroundMark x1="61094" y1="76094" x2="74531" y2="76406"/>
                        <a14:foregroundMark x1="74531" y1="76406" x2="81875" y2="64219"/>
                        <a14:foregroundMark x1="81875" y1="64219" x2="71719" y2="33750"/>
                        <a14:foregroundMark x1="56094" y1="27500" x2="15937" y2="28125"/>
                        <a14:foregroundMark x1="28125" y1="39844" x2="26719" y2="63906"/>
                        <a14:foregroundMark x1="26719" y1="63906" x2="41406" y2="69063"/>
                        <a14:foregroundMark x1="41406" y1="69063" x2="47656" y2="68906"/>
                        <a14:foregroundMark x1="17031" y1="75000" x2="30938" y2="74375"/>
                        <a14:foregroundMark x1="30938" y1="74375" x2="59531" y2="77813"/>
                        <a14:foregroundMark x1="59531" y1="77813" x2="69219" y2="7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33" t="26024" r="16000" b="23083"/>
          <a:stretch/>
        </p:blipFill>
        <p:spPr bwMode="auto">
          <a:xfrm>
            <a:off x="8319329" y="4049084"/>
            <a:ext cx="2313353" cy="207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869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o photo description available.">
            <a:extLst>
              <a:ext uri="{FF2B5EF4-FFF2-40B4-BE49-F238E27FC236}">
                <a16:creationId xmlns:a16="http://schemas.microsoft.com/office/drawing/2014/main" xmlns="" id="{3F6D7DE6-B7ED-4853-B48E-76C971717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3921">
            <a:off x="3450595" y="786858"/>
            <a:ext cx="5495925" cy="528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92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may contain: one or more people, shoes and indoor">
            <a:extLst>
              <a:ext uri="{FF2B5EF4-FFF2-40B4-BE49-F238E27FC236}">
                <a16:creationId xmlns:a16="http://schemas.microsoft.com/office/drawing/2014/main" xmlns="" id="{A371A900-BCBB-4932-AB10-21EC43FC6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33" y="2194560"/>
            <a:ext cx="4731067" cy="411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D3B3977-F8BC-410F-BBC5-B81FF118E003}"/>
              </a:ext>
            </a:extLst>
          </p:cNvPr>
          <p:cNvSpPr txBox="1"/>
          <p:nvPr/>
        </p:nvSpPr>
        <p:spPr>
          <a:xfrm>
            <a:off x="2809875" y="977384"/>
            <a:ext cx="8420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AE" sz="280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وضع الاشكال علي الارض ويقفز الطالب علي الشكل المطلوب منه</a:t>
            </a:r>
            <a:endParaRPr lang="ar-AE" sz="2400" u="non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268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510</Words>
  <Application>Microsoft Office PowerPoint</Application>
  <PresentationFormat>Widescreen</PresentationFormat>
  <Paragraphs>118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Aishah AL Thabahi</dc:creator>
  <cp:lastModifiedBy>Microsoft account</cp:lastModifiedBy>
  <cp:revision>10</cp:revision>
  <dcterms:created xsi:type="dcterms:W3CDTF">2020-08-13T02:41:46Z</dcterms:created>
  <dcterms:modified xsi:type="dcterms:W3CDTF">2020-08-19T19:05:13Z</dcterms:modified>
</cp:coreProperties>
</file>