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3" r:id="rId5"/>
    <p:sldId id="264" r:id="rId6"/>
    <p:sldId id="265" r:id="rId7"/>
    <p:sldId id="261" r:id="rId8"/>
    <p:sldId id="262" r:id="rId9"/>
    <p:sldId id="266" r:id="rId10"/>
    <p:sldId id="267" r:id="rId11"/>
    <p:sldId id="270" r:id="rId12"/>
    <p:sldId id="271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788C1B-D8F7-4C32-9BC9-4C9ACEF580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7399D72-CB05-46BF-8F6D-2C9C02ADA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5F77AD1-0DFF-4B88-869D-A7FBDE9F9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FD53-EFCD-4BE2-8075-A0BA915F8322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83F2BC2-BE35-4A46-8815-FD77D1A93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A8C0A2-C245-4309-B5BF-83326BF6F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B08F6-24B2-4180-8AF0-3943E5E21F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778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ED9B77-2579-4B05-81C1-70573E61D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2AA4C45-B3B3-4011-9F49-057A1D753C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075980A-BD47-49CC-BD50-5E6C9D7BD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FD53-EFCD-4BE2-8075-A0BA915F8322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85DDD03-E925-4785-88F1-FD2E6545F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210D9DF-8181-497C-B8CB-7C5C71980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B08F6-24B2-4180-8AF0-3943E5E21F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285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F35C7CE-815F-4F95-ADA6-DC49BD35C5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DC21780-C19D-426B-9B9B-C7B87666EF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8EF6895-1D2C-4BE9-91D3-3632EA4F1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FD53-EFCD-4BE2-8075-A0BA915F8322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EA2BDD5-7E9E-4A54-892E-20A080DB8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C4505D7-2967-4916-957D-524A06023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B08F6-24B2-4180-8AF0-3943E5E21F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716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389FE2-A545-46A6-87D0-2F259D78E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40B678-B481-432D-948E-942E48B256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3C4841E-6768-459C-AACA-5B50A97B6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FD53-EFCD-4BE2-8075-A0BA915F8322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3B1821D-684A-468B-B994-4466FC19F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EA8D811-1486-4E89-90BE-108828934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B08F6-24B2-4180-8AF0-3943E5E21F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115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6F1A89-E22B-439F-B133-B2C1018F7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5BF211A-E77D-4EB5-B378-781BE82884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B8FEC92-C739-4EDE-BB00-0E8C57973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FD53-EFCD-4BE2-8075-A0BA915F8322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74C8588-6464-4960-B1CF-0D1F0674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B74EA5C-93B9-4311-8145-3334D46E2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B08F6-24B2-4180-8AF0-3943E5E21F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437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649886-4C24-4522-86E9-19985D43D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7689B28-5947-4066-8FAE-0C3D73D4BB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942610C-9495-4D28-8071-528EC9BE9E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1C51E26-6CA2-40AE-9B8E-4393A40F2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FD53-EFCD-4BE2-8075-A0BA915F8322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6EF6B5C-05E0-4327-A74F-01FB2429B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02FB189-088F-45DA-9BBE-2DDE377D0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B08F6-24B2-4180-8AF0-3943E5E21F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364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50C5D4-D7A5-4736-A004-6854A6A63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DD162BC-F96E-4556-9A60-E50E1690D3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E2FB3CA-E715-4AA2-8897-B814657B62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F5F925F-BFD0-42D1-BF82-FD89F2279D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282DA89-8255-4833-87F4-FA1857E7E9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6A1780E-1248-46A8-A6AD-0C900D780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FD53-EFCD-4BE2-8075-A0BA915F8322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B4209E7-ECE0-467B-8853-F07C23B50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93110EB-26CC-4359-B063-57AF8D101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B08F6-24B2-4180-8AF0-3943E5E21F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227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7E9566-C0B6-4FDD-8EE4-BDD90F2C4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EEC8AD4-8AEE-46A0-B14E-28C2E0B71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FD53-EFCD-4BE2-8075-A0BA915F8322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FABAC73-14CD-4417-9188-902856D78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88D9372-DFBC-46C0-A4D7-2A0042024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B08F6-24B2-4180-8AF0-3943E5E21F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185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2CF9352-6DFB-4B2F-9D64-906D75568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FD53-EFCD-4BE2-8075-A0BA915F8322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73318F6-21FF-4CB2-9963-CA9601B0C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770C4AF-6FF7-46C3-86EE-7079F5D9A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B08F6-24B2-4180-8AF0-3943E5E21F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597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803B54-5B90-43C7-8239-C830E4CA0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C5F50B-282F-4A3F-AA70-6D5246F05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6AC6A48-D673-47F3-9B08-DBBA2E3C5E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0A10D61-C37F-47E2-8BC8-8077B9FCC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FD53-EFCD-4BE2-8075-A0BA915F8322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2BDE692-B4DB-4FA0-8F67-39A91CC02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1CFC6AA-45AF-4883-ACB3-3ADCF8575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B08F6-24B2-4180-8AF0-3943E5E21F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699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7A6D1E-C755-4862-A1DA-4394B738A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5408DF3-3961-41F3-A85B-42F2B2A001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1391C7F-F000-47E1-9366-8E1F640979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D2E273F-D218-4B9C-AE22-C00CCCEA6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FD53-EFCD-4BE2-8075-A0BA915F8322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52BFC79-7B89-4CCA-82A9-FB7E3A32C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764867F-A614-47C0-9CB8-DAD90A4CD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B08F6-24B2-4180-8AF0-3943E5E21F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024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C7F5E51-A25D-4BE1-8667-B3242B470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6635636-F2E3-4037-8763-658F6B7F9E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D7C10A-9BEF-4E12-9091-4A22C67D0E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7FD53-EFCD-4BE2-8075-A0BA915F8322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BABAA3-47FC-48BC-B791-EDC7F8E52D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B4B23D-20BC-4B73-8F4F-AEFB24060C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B08F6-24B2-4180-8AF0-3943E5E21F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761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_VyUj4S5YyI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apple.com/ae/app/kids-coloring-book-edupaint/id622792668" TargetMode="External"/><Relationship Id="rId2" Type="http://schemas.openxmlformats.org/officeDocument/2006/relationships/hyperlink" Target="https://www.youtube.com/watch?v=_VyUj4S5YyI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apps.apple.com/ae/app/bubble-tea/id1490632518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67B99080-A15C-4730-AE32-97B0C24A0F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7980148"/>
              </p:ext>
            </p:extLst>
          </p:nvPr>
        </p:nvGraphicFramePr>
        <p:xfrm>
          <a:off x="285033" y="161333"/>
          <a:ext cx="11621933" cy="6535333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5155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18574">
                  <a:extLst>
                    <a:ext uri="{9D8B030D-6E8A-4147-A177-3AD203B41FA5}">
                      <a16:colId xmlns:a16="http://schemas.microsoft.com/office/drawing/2014/main" xmlns="" val="2032493190"/>
                    </a:ext>
                  </a:extLst>
                </a:gridCol>
                <a:gridCol w="2322535"/>
                <a:gridCol w="2322535">
                  <a:extLst>
                    <a:ext uri="{9D8B030D-6E8A-4147-A177-3AD203B41FA5}">
                      <a16:colId xmlns:a16="http://schemas.microsoft.com/office/drawing/2014/main" xmlns="" val="4078435238"/>
                    </a:ext>
                  </a:extLst>
                </a:gridCol>
                <a:gridCol w="7427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9376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8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المراجعة (</a:t>
                      </a:r>
                      <a:r>
                        <a:rPr lang="ar-AE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شيخة </a:t>
                      </a:r>
                      <a:r>
                        <a:rPr lang="ar-AE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السويدي+ ابراهيم الزعبي </a:t>
                      </a:r>
                      <a:r>
                        <a:rPr lang="ar-AE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الإعداد : (عائشة </a:t>
                      </a:r>
                      <a:r>
                        <a:rPr lang="ar-A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الذباحي</a:t>
                      </a:r>
                      <a:r>
                        <a:rPr lang="ar-A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)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رقم  الهدف : 3105</a:t>
                      </a:r>
                      <a:endParaRPr lang="ar-AE" sz="18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8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تمييز الألوان الأساسية </a:t>
                      </a:r>
                      <a:endParaRPr lang="ar-AE" sz="18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الهدف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057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الفئة العمرية: </a:t>
                      </a: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13-14</a:t>
                      </a:r>
                      <a:endParaRPr lang="ar-AE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مستوى الشدة: </a:t>
                      </a:r>
                      <a:r>
                        <a:rPr lang="ar-AE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(شديد</a:t>
                      </a:r>
                      <a:r>
                        <a:rPr lang="ar-A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فئة الإعاقة : </a:t>
                      </a:r>
                      <a:r>
                        <a:rPr lang="ar-AE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(توحد،) 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بيانات الهدف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12628275"/>
                  </a:ext>
                </a:extLst>
              </a:tr>
              <a:tr h="4801487">
                <a:tc gridSpan="4">
                  <a:txBody>
                    <a:bodyPr/>
                    <a:lstStyle/>
                    <a:p>
                      <a:pPr algn="r" rtl="1"/>
                      <a:r>
                        <a:rPr lang="ar-AE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درس: لوني المفضل</a:t>
                      </a:r>
                    </a:p>
                    <a:p>
                      <a:pPr algn="r" rtl="1"/>
                      <a:r>
                        <a:rPr lang="ar-AE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طلبت والدة حمد ومريم تزين البسكوت الذي صنعته بالألوان المتوفرة لديها، وجد حمد ومريم اللون الأحمر، الأزرق، والأصفر.</a:t>
                      </a:r>
                    </a:p>
                    <a:p>
                      <a:pPr algn="r" rtl="1"/>
                      <a:r>
                        <a:rPr lang="ar-AE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فرحت مريم كثيرا عند رؤيتها الألوان الموجودة وقالت: الأحمر! إنه لوني المفضل</a:t>
                      </a:r>
                    </a:p>
                    <a:p>
                      <a:pPr algn="r" rtl="1"/>
                      <a:r>
                        <a:rPr lang="ar-AE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حمد: أنا أحب اللون الأزرق.</a:t>
                      </a:r>
                    </a:p>
                    <a:p>
                      <a:pPr algn="r" rtl="1"/>
                      <a:r>
                        <a:rPr lang="ar-AE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الأم: وأنا لوني المفضل الأصفر، فأنا أعرف جيدا ما هي ألوانكما المفضلة، لهذا صنعت هذه الألوان الجميلة، فهي الألوان الأساسية لجميع الألوان.</a:t>
                      </a:r>
                      <a:endParaRPr lang="en-GB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en-GB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en-GB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r>
                        <a:rPr lang="ar-AE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فيديو (الألوان الأساسية):</a:t>
                      </a:r>
                    </a:p>
                    <a:p>
                      <a:pPr algn="r" rtl="1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https://www.youtube.com/watch?v=_VyUj4S5YyI</a:t>
                      </a:r>
                      <a:endParaRPr lang="ar-AE" sz="1800" b="0" u="sng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en-GB" sz="1800" b="0" u="sng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r>
                        <a:rPr lang="ar-AE" sz="1800" b="1" u="sng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الأنشطة الصفية: </a:t>
                      </a:r>
                      <a:endParaRPr lang="en-US" sz="1800" b="1" u="sng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r>
                        <a:rPr lang="ar-SA" sz="1800" b="0" u="non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 ا</a:t>
                      </a:r>
                      <a:r>
                        <a:rPr lang="ar-AE" sz="1800" b="0" u="non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ن يتعرف الطالب على الثلاث الوان الأساسية</a:t>
                      </a:r>
                      <a:r>
                        <a:rPr lang="en-GB" sz="1800" b="0" u="non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AE" sz="1800" b="0" u="non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(أحمر، أزرق، أصفر)</a:t>
                      </a:r>
                      <a:endParaRPr lang="ar-SA" sz="1800" b="0" u="none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r>
                        <a:rPr lang="ar-SA" sz="1800" b="0" u="non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</a:t>
                      </a:r>
                      <a:r>
                        <a:rPr lang="ar-AE" sz="1800" b="0" u="non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أن يميز الطالب بين الألوان الثلاث (أحمر، أزرق، أصفر)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/>
                      <a:r>
                        <a:rPr lang="ar-AE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كتاب</a:t>
                      </a:r>
                      <a:r>
                        <a:rPr lang="ar-AE" sz="1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الطالب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710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olphin Mandala Coloring Pages. Below is a collection of Dolphin ...">
            <a:extLst>
              <a:ext uri="{FF2B5EF4-FFF2-40B4-BE49-F238E27FC236}">
                <a16:creationId xmlns:a16="http://schemas.microsoft.com/office/drawing/2014/main" xmlns="" id="{52B8A1C7-CDE6-4616-895F-4898B25F0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640" y="0"/>
            <a:ext cx="55791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635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in on like">
            <a:extLst>
              <a:ext uri="{FF2B5EF4-FFF2-40B4-BE49-F238E27FC236}">
                <a16:creationId xmlns:a16="http://schemas.microsoft.com/office/drawing/2014/main" xmlns="" id="{F7909CA2-78CF-44EF-814F-BD89C262B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040" y="609600"/>
            <a:ext cx="602488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361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Apple Pictures To Color And Print">
            <a:extLst>
              <a:ext uri="{FF2B5EF4-FFF2-40B4-BE49-F238E27FC236}">
                <a16:creationId xmlns:a16="http://schemas.microsoft.com/office/drawing/2014/main" xmlns="" id="{B739AC36-30D8-491D-BF6D-108138859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040" y="121920"/>
            <a:ext cx="5963920" cy="673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934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uck Coloring Pages Gallery - Whitesbelfast">
            <a:extLst>
              <a:ext uri="{FF2B5EF4-FFF2-40B4-BE49-F238E27FC236}">
                <a16:creationId xmlns:a16="http://schemas.microsoft.com/office/drawing/2014/main" xmlns="" id="{DFB335B9-3E4B-4619-9E11-C2FE1B56D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819150"/>
            <a:ext cx="5715000" cy="521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541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anana Coloring Pages For Kids - Coloring Home">
            <a:extLst>
              <a:ext uri="{FF2B5EF4-FFF2-40B4-BE49-F238E27FC236}">
                <a16:creationId xmlns:a16="http://schemas.microsoft.com/office/drawing/2014/main" xmlns="" id="{7078BB21-C386-4919-9DF8-0A41AC2D8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100" y="0"/>
            <a:ext cx="70342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83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E56708F7-B1CD-4F54-89CB-0AA894362F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5924986"/>
              </p:ext>
            </p:extLst>
          </p:nvPr>
        </p:nvGraphicFramePr>
        <p:xfrm>
          <a:off x="285033" y="288763"/>
          <a:ext cx="11621933" cy="636921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06937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282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60821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800" kern="1200" dirty="0">
                          <a:solidFill>
                            <a:schemeClr val="tx1"/>
                          </a:solidFill>
                        </a:rPr>
                        <a:t>تسمية وسائل المواصلات</a:t>
                      </a:r>
                      <a:endParaRPr lang="ar-AE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b="1" dirty="0"/>
                        <a:t>الهدف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0821">
                <a:tc>
                  <a:txBody>
                    <a:bodyPr/>
                    <a:lstStyle/>
                    <a:p>
                      <a:pPr algn="r" rtl="1"/>
                      <a:r>
                        <a:rPr lang="ar-SA" sz="1600" b="1" dirty="0"/>
                        <a:t>انشطه</a:t>
                      </a:r>
                      <a:r>
                        <a:rPr lang="ar-SA" sz="1600" b="1" baseline="0" dirty="0"/>
                        <a:t> مهارية</a:t>
                      </a:r>
                      <a:endParaRPr lang="ar-AE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b="1" dirty="0"/>
                        <a:t>المكونات 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47568">
                <a:tc>
                  <a:txBody>
                    <a:bodyPr/>
                    <a:lstStyle/>
                    <a:p>
                      <a:pPr algn="r" rtl="1"/>
                      <a:r>
                        <a:rPr lang="ar-SA" sz="1600" b="1" u="sng" baseline="0" dirty="0"/>
                        <a:t>الانشطه الصفية </a:t>
                      </a:r>
                      <a:endParaRPr lang="ar-AE" sz="1600" b="1" u="sng" baseline="0" dirty="0"/>
                    </a:p>
                    <a:p>
                      <a:pPr algn="r" rtl="1"/>
                      <a:endParaRPr lang="ar-SA" sz="1600" baseline="0" dirty="0"/>
                    </a:p>
                    <a:p>
                      <a:pPr algn="r" rtl="1"/>
                      <a:r>
                        <a:rPr lang="ar-AE" sz="1600" b="0" u="none" baseline="0" dirty="0">
                          <a:latin typeface="Arial" panose="020B0604020202020204" pitchFamily="34" charset="0"/>
                          <a:cs typeface="+mn-cs"/>
                        </a:rPr>
                        <a:t>1) </a:t>
                      </a:r>
                      <a:r>
                        <a:rPr lang="ar-SA" sz="1600" b="0" u="none" baseline="0" dirty="0">
                          <a:latin typeface="Arial" panose="020B0604020202020204" pitchFamily="34" charset="0"/>
                          <a:cs typeface="+mn-cs"/>
                        </a:rPr>
                        <a:t>ا</a:t>
                      </a:r>
                      <a:r>
                        <a:rPr lang="ar-AE" sz="1600" b="0" u="none" baseline="0" dirty="0">
                          <a:latin typeface="Arial" panose="020B0604020202020204" pitchFamily="34" charset="0"/>
                          <a:cs typeface="+mn-cs"/>
                        </a:rPr>
                        <a:t>ن يتعرف الطالب على الثلاث الوان الأساسية</a:t>
                      </a:r>
                      <a:r>
                        <a:rPr lang="en-GB" sz="1600" b="0" u="non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AE" sz="1600" b="0" u="none" baseline="0" dirty="0">
                          <a:latin typeface="Arial" panose="020B0604020202020204" pitchFamily="34" charset="0"/>
                          <a:cs typeface="+mn-cs"/>
                        </a:rPr>
                        <a:t>(أحمر، أزرق، أصفر)</a:t>
                      </a:r>
                      <a:endParaRPr lang="ar-SA" sz="1600" b="0" u="none" baseline="0" dirty="0">
                        <a:latin typeface="Arial" panose="020B0604020202020204" pitchFamily="34" charset="0"/>
                        <a:cs typeface="+mn-cs"/>
                      </a:endParaRPr>
                    </a:p>
                    <a:p>
                      <a:pPr algn="r" rtl="1"/>
                      <a:endParaRPr lang="ar-AE" sz="1600" baseline="0" dirty="0"/>
                    </a:p>
                    <a:p>
                      <a:pPr algn="r" rtl="1"/>
                      <a:endParaRPr lang="ar-SA" sz="1600" baseline="0" dirty="0"/>
                    </a:p>
                    <a:p>
                      <a:pPr algn="r" rtl="1"/>
                      <a:endParaRPr lang="ar-SA" sz="1600" baseline="0" dirty="0"/>
                    </a:p>
                    <a:p>
                      <a:pPr algn="r" rtl="1"/>
                      <a:endParaRPr lang="ar-SA" sz="1600" baseline="0" dirty="0"/>
                    </a:p>
                    <a:p>
                      <a:pPr algn="r" rtl="1"/>
                      <a:endParaRPr lang="ar-SA" sz="1600" baseline="0" dirty="0"/>
                    </a:p>
                    <a:p>
                      <a:pPr algn="r" rtl="1"/>
                      <a:endParaRPr lang="ar-SA" sz="1600" baseline="0" dirty="0"/>
                    </a:p>
                    <a:p>
                      <a:pPr algn="r" rtl="1"/>
                      <a:endParaRPr lang="ar-SA" sz="1600" baseline="0" dirty="0"/>
                    </a:p>
                    <a:p>
                      <a:pPr algn="r" rtl="1"/>
                      <a:endParaRPr lang="ar-SA" sz="1600" baseline="0" dirty="0"/>
                    </a:p>
                    <a:p>
                      <a:pPr algn="r" rtl="1"/>
                      <a:endParaRPr lang="ar-SA" sz="1600" baseline="0" dirty="0"/>
                    </a:p>
                    <a:p>
                      <a:pPr algn="r" rtl="1"/>
                      <a:endParaRPr lang="ar-SA" sz="1600" baseline="0" dirty="0"/>
                    </a:p>
                    <a:p>
                      <a:pPr algn="r" rtl="1"/>
                      <a:endParaRPr lang="ar-SA" sz="1600" baseline="0" dirty="0"/>
                    </a:p>
                    <a:p>
                      <a:pPr algn="r" rtl="1"/>
                      <a:endParaRPr lang="ar-SA" sz="1600" baseline="0" dirty="0"/>
                    </a:p>
                    <a:p>
                      <a:pPr algn="r" rtl="1"/>
                      <a:endParaRPr lang="ar-AE" sz="1600" baseline="0" dirty="0"/>
                    </a:p>
                    <a:p>
                      <a:pPr algn="r" rtl="1"/>
                      <a:endParaRPr lang="ar-SA" sz="1600" b="1" u="none" baseline="0" dirty="0"/>
                    </a:p>
                    <a:p>
                      <a:pPr algn="r" rtl="1"/>
                      <a:endParaRPr lang="ar-SA" sz="1600" b="1" u="none" baseline="0" dirty="0"/>
                    </a:p>
                    <a:p>
                      <a:pPr algn="r" rtl="1"/>
                      <a:endParaRPr lang="ar-SA" sz="1600" b="1" u="none" baseline="0" dirty="0"/>
                    </a:p>
                    <a:p>
                      <a:pPr algn="r" rtl="1"/>
                      <a:endParaRPr lang="ar-SA" sz="1600" b="1" u="none" baseline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600" b="1" dirty="0"/>
                    </a:p>
                    <a:p>
                      <a:pPr algn="ctr" rtl="1"/>
                      <a:r>
                        <a:rPr lang="ar-AE" sz="1600" b="1" baseline="0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1026" name="Picture 2" descr="Red Clipart | i2Clipart - Royalty Free Public Domain Clipart">
            <a:extLst>
              <a:ext uri="{FF2B5EF4-FFF2-40B4-BE49-F238E27FC236}">
                <a16:creationId xmlns:a16="http://schemas.microsoft.com/office/drawing/2014/main" xmlns="" id="{C827B4B8-93A8-4B80-B253-C74FB794B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025" y="2838450"/>
            <a:ext cx="2438400" cy="2438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تفسير رؤية اللون الأزرق في المنام أو الحلم | أحلامك.نت">
            <a:extLst>
              <a:ext uri="{FF2B5EF4-FFF2-40B4-BE49-F238E27FC236}">
                <a16:creationId xmlns:a16="http://schemas.microsoft.com/office/drawing/2014/main" xmlns="" id="{B6EAB56E-4924-40DC-8E24-47DFA12AA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282" y="2838450"/>
            <a:ext cx="2438401" cy="2438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errari Yellow Color Scheme » Brand and Logo » SchemeColor.com">
            <a:extLst>
              <a:ext uri="{FF2B5EF4-FFF2-40B4-BE49-F238E27FC236}">
                <a16:creationId xmlns:a16="http://schemas.microsoft.com/office/drawing/2014/main" xmlns="" id="{30A8C80E-715D-4F14-A03F-CA50DB91D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540" y="2838450"/>
            <a:ext cx="2438401" cy="2438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922CB79-4488-48C8-9F4A-CDA8E8048612}"/>
              </a:ext>
            </a:extLst>
          </p:cNvPr>
          <p:cNvSpPr/>
          <p:nvPr/>
        </p:nvSpPr>
        <p:spPr>
          <a:xfrm>
            <a:off x="8286750" y="5510211"/>
            <a:ext cx="1504950" cy="5905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أحمر </a:t>
            </a:r>
            <a:endParaRPr lang="en-GB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66E2FB9-413B-4828-93A3-D73C22898193}"/>
              </a:ext>
            </a:extLst>
          </p:cNvPr>
          <p:cNvSpPr/>
          <p:nvPr/>
        </p:nvSpPr>
        <p:spPr>
          <a:xfrm>
            <a:off x="4929007" y="5510211"/>
            <a:ext cx="1504950" cy="5905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أزرق</a:t>
            </a:r>
            <a:endParaRPr lang="en-GB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AA3219D-4A9B-4EF5-9A97-FA044FBF4B1D}"/>
              </a:ext>
            </a:extLst>
          </p:cNvPr>
          <p:cNvSpPr/>
          <p:nvPr/>
        </p:nvSpPr>
        <p:spPr>
          <a:xfrm>
            <a:off x="1571265" y="5510211"/>
            <a:ext cx="1504950" cy="5905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أصفر </a:t>
            </a:r>
            <a:endParaRPr lang="en-GB" sz="24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598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352D2845-23BD-4AD0-92FE-E31E01CB110F}"/>
              </a:ext>
            </a:extLst>
          </p:cNvPr>
          <p:cNvGraphicFramePr>
            <a:graphicFrameLocks noGrp="1"/>
          </p:cNvGraphicFramePr>
          <p:nvPr/>
        </p:nvGraphicFramePr>
        <p:xfrm>
          <a:off x="285033" y="288763"/>
          <a:ext cx="11621933" cy="636921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06937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282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60821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800" kern="1200" dirty="0">
                          <a:solidFill>
                            <a:schemeClr val="tx1"/>
                          </a:solidFill>
                        </a:rPr>
                        <a:t>تسمية وسائل المواصلات</a:t>
                      </a:r>
                      <a:endParaRPr lang="ar-AE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b="1" dirty="0"/>
                        <a:t>الهدف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0821">
                <a:tc>
                  <a:txBody>
                    <a:bodyPr/>
                    <a:lstStyle/>
                    <a:p>
                      <a:pPr algn="r" rtl="1"/>
                      <a:r>
                        <a:rPr lang="ar-SA" sz="1600" b="1" dirty="0"/>
                        <a:t>انشطه</a:t>
                      </a:r>
                      <a:r>
                        <a:rPr lang="ar-SA" sz="1600" b="1" baseline="0" dirty="0"/>
                        <a:t> مهارية</a:t>
                      </a:r>
                      <a:endParaRPr lang="ar-AE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b="1" dirty="0"/>
                        <a:t>المكونات 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47568">
                <a:tc>
                  <a:txBody>
                    <a:bodyPr/>
                    <a:lstStyle/>
                    <a:p>
                      <a:pPr algn="r" rtl="1"/>
                      <a:r>
                        <a:rPr lang="ar-SA" sz="1600" b="1" u="sng" baseline="0" dirty="0"/>
                        <a:t>الانشطه الصفية </a:t>
                      </a:r>
                      <a:endParaRPr lang="ar-AE" sz="1600" b="1" u="sng" baseline="0" dirty="0"/>
                    </a:p>
                    <a:p>
                      <a:pPr algn="r" rtl="1"/>
                      <a:endParaRPr lang="ar-SA" sz="1600" baseline="0" dirty="0"/>
                    </a:p>
                    <a:p>
                      <a:pPr algn="r" rtl="1"/>
                      <a:r>
                        <a:rPr lang="ar-AE" sz="1600" baseline="0" dirty="0"/>
                        <a:t>4</a:t>
                      </a:r>
                      <a:r>
                        <a:rPr lang="ar-SA" sz="1600" baseline="0" dirty="0"/>
                        <a:t>- </a:t>
                      </a:r>
                      <a:r>
                        <a:rPr lang="ar-AE" sz="1600" baseline="0" dirty="0"/>
                        <a:t>تدريب الطالب على مطابقة الألوان بالبيئة المحيطة: </a:t>
                      </a:r>
                      <a:endParaRPr lang="ar-SA" sz="1600" baseline="0" dirty="0"/>
                    </a:p>
                    <a:p>
                      <a:pPr algn="r" rtl="1"/>
                      <a:endParaRPr lang="ar-AE" sz="1600" baseline="0" dirty="0"/>
                    </a:p>
                    <a:p>
                      <a:pPr algn="r" rtl="1"/>
                      <a:endParaRPr lang="ar-SA" sz="1600" baseline="0" dirty="0"/>
                    </a:p>
                    <a:p>
                      <a:pPr algn="r" rtl="1"/>
                      <a:endParaRPr lang="ar-SA" sz="1600" baseline="0" dirty="0"/>
                    </a:p>
                    <a:p>
                      <a:pPr algn="r" rtl="1"/>
                      <a:endParaRPr lang="ar-SA" sz="1600" baseline="0" dirty="0"/>
                    </a:p>
                    <a:p>
                      <a:pPr algn="r" rtl="1"/>
                      <a:endParaRPr lang="ar-SA" sz="1600" baseline="0" dirty="0"/>
                    </a:p>
                    <a:p>
                      <a:pPr algn="r" rtl="1"/>
                      <a:endParaRPr lang="ar-SA" sz="1600" baseline="0" dirty="0"/>
                    </a:p>
                    <a:p>
                      <a:pPr algn="r" rtl="1"/>
                      <a:endParaRPr lang="ar-SA" sz="1600" baseline="0" dirty="0"/>
                    </a:p>
                    <a:p>
                      <a:pPr algn="r" rtl="1"/>
                      <a:endParaRPr lang="ar-SA" sz="1600" baseline="0" dirty="0"/>
                    </a:p>
                    <a:p>
                      <a:pPr algn="r" rtl="1"/>
                      <a:endParaRPr lang="ar-SA" sz="1600" baseline="0" dirty="0"/>
                    </a:p>
                    <a:p>
                      <a:pPr algn="r" rtl="1"/>
                      <a:endParaRPr lang="ar-SA" sz="1600" baseline="0" dirty="0"/>
                    </a:p>
                    <a:p>
                      <a:pPr algn="r" rtl="1"/>
                      <a:endParaRPr lang="ar-SA" sz="1600" baseline="0" dirty="0"/>
                    </a:p>
                    <a:p>
                      <a:pPr algn="r" rtl="1"/>
                      <a:endParaRPr lang="ar-SA" sz="1600" baseline="0" dirty="0"/>
                    </a:p>
                    <a:p>
                      <a:pPr algn="r" rtl="1"/>
                      <a:endParaRPr lang="ar-AE" sz="1600" baseline="0" dirty="0"/>
                    </a:p>
                    <a:p>
                      <a:pPr algn="r" rtl="1"/>
                      <a:endParaRPr lang="ar-SA" sz="1600" b="1" u="none" baseline="0" dirty="0"/>
                    </a:p>
                    <a:p>
                      <a:pPr algn="r" rtl="1"/>
                      <a:endParaRPr lang="ar-SA" sz="1600" b="1" u="none" baseline="0" dirty="0"/>
                    </a:p>
                    <a:p>
                      <a:pPr algn="r" rtl="1"/>
                      <a:endParaRPr lang="ar-SA" sz="1600" b="1" u="none" baseline="0" dirty="0"/>
                    </a:p>
                    <a:p>
                      <a:pPr algn="r" rtl="1"/>
                      <a:endParaRPr lang="ar-SA" sz="1600" b="1" u="none" baseline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600" b="1" dirty="0"/>
                    </a:p>
                    <a:p>
                      <a:pPr algn="ctr" rtl="1"/>
                      <a:r>
                        <a:rPr lang="ar-AE" sz="1600" b="1" baseline="0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2050" name="Picture 2" descr="أحضر لي الأفق تي شيرت Sempiternal Sheffield Metalcore ، الهبي, التي شيرت,  قميص نشط png">
            <a:extLst>
              <a:ext uri="{FF2B5EF4-FFF2-40B4-BE49-F238E27FC236}">
                <a16:creationId xmlns:a16="http://schemas.microsoft.com/office/drawing/2014/main" xmlns="" id="{9913F4AE-21F5-4552-879A-ACF8E5AC1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70" b="97820" l="8667" r="91556">
                        <a14:foregroundMark x1="31333" y1="9573" x2="38444" y2="5972"/>
                        <a14:foregroundMark x1="38444" y1="5972" x2="47444" y2="6730"/>
                        <a14:foregroundMark x1="47444" y1="6730" x2="54222" y2="2370"/>
                        <a14:foregroundMark x1="54222" y1="2370" x2="61556" y2="5308"/>
                        <a14:foregroundMark x1="9444" y1="38294" x2="8667" y2="37915"/>
                        <a14:foregroundMark x1="90444" y1="36493" x2="91556" y2="36398"/>
                        <a14:foregroundMark x1="70556" y1="87488" x2="65000" y2="93175"/>
                        <a14:foregroundMark x1="65000" y1="93175" x2="55222" y2="91848"/>
                        <a14:foregroundMark x1="55222" y1="91848" x2="46556" y2="93460"/>
                        <a14:foregroundMark x1="46556" y1="93460" x2="40556" y2="978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14" y="2676525"/>
            <a:ext cx="2782886" cy="29146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حبر القلم: اللون النيلي وتأثيره على النفس">
            <a:extLst>
              <a:ext uri="{FF2B5EF4-FFF2-40B4-BE49-F238E27FC236}">
                <a16:creationId xmlns:a16="http://schemas.microsoft.com/office/drawing/2014/main" xmlns="" id="{D54CD51B-0544-4965-954F-FB26FBEF1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881" y="2676524"/>
            <a:ext cx="2782886" cy="29146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باقة ورد 24 وردة | أرسل في شرق القاهرة">
            <a:extLst>
              <a:ext uri="{FF2B5EF4-FFF2-40B4-BE49-F238E27FC236}">
                <a16:creationId xmlns:a16="http://schemas.microsoft.com/office/drawing/2014/main" xmlns="" id="{0F351EF8-844B-4FCC-AE5C-30566BABD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748" y="2676524"/>
            <a:ext cx="2782886" cy="29146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6143CBE-EF80-42C7-9026-D0B1F3A815F2}"/>
              </a:ext>
            </a:extLst>
          </p:cNvPr>
          <p:cNvSpPr/>
          <p:nvPr/>
        </p:nvSpPr>
        <p:spPr>
          <a:xfrm>
            <a:off x="8415658" y="5753098"/>
            <a:ext cx="1877066" cy="5905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باقة زهور </a:t>
            </a:r>
            <a:r>
              <a:rPr lang="ar-AE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حمراء</a:t>
            </a:r>
            <a:endParaRPr lang="en-GB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3C63FFC-8DFA-4E5E-8BCD-1BF4C0A65770}"/>
              </a:ext>
            </a:extLst>
          </p:cNvPr>
          <p:cNvSpPr/>
          <p:nvPr/>
        </p:nvSpPr>
        <p:spPr>
          <a:xfrm>
            <a:off x="1441924" y="5838821"/>
            <a:ext cx="1877066" cy="5905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قميص </a:t>
            </a:r>
            <a:r>
              <a:rPr lang="ar-AE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أصفر</a:t>
            </a:r>
            <a:endParaRPr lang="en-GB" sz="24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A412DEE-4FB9-4F07-BF0E-68104401E4C2}"/>
              </a:ext>
            </a:extLst>
          </p:cNvPr>
          <p:cNvSpPr/>
          <p:nvPr/>
        </p:nvSpPr>
        <p:spPr>
          <a:xfrm>
            <a:off x="4928791" y="5838821"/>
            <a:ext cx="1877066" cy="5905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سماء </a:t>
            </a:r>
            <a:r>
              <a:rPr lang="ar-AE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زرقاء</a:t>
            </a:r>
            <a:r>
              <a:rPr lang="ar-AE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833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angle 144">
            <a:extLst>
              <a:ext uri="{FF2B5EF4-FFF2-40B4-BE49-F238E27FC236}">
                <a16:creationId xmlns:a16="http://schemas.microsoft.com/office/drawing/2014/main" xmlns="" id="{A9F529C3-C941-49FD-8C67-82F134F64BD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xmlns="" id="{20586029-32A0-47E5-9AEC-AE3ABA6B94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60" name="Picture 12" descr="Pin by Ann Ball on LOVE | Free clip art, Hearts free, Clip art">
            <a:extLst>
              <a:ext uri="{FF2B5EF4-FFF2-40B4-BE49-F238E27FC236}">
                <a16:creationId xmlns:a16="http://schemas.microsoft.com/office/drawing/2014/main" xmlns="" id="{3A44600D-0C51-4F1C-BE55-67AFCF9B7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953720"/>
            <a:ext cx="5294716" cy="4950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xmlns="" id="{8C730EAB-A532-4295-A302-FB4B90DB9F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Apple Clip Art Images, Stock Photos &amp; Vectors | Shutterstock">
            <a:extLst>
              <a:ext uri="{FF2B5EF4-FFF2-40B4-BE49-F238E27FC236}">
                <a16:creationId xmlns:a16="http://schemas.microsoft.com/office/drawing/2014/main" xmlns="" id="{B972E1AF-5BDB-437D-8F58-8549C4C381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19"/>
          <a:stretch/>
        </p:blipFill>
        <p:spPr bwMode="auto">
          <a:xfrm>
            <a:off x="6253817" y="717342"/>
            <a:ext cx="5294715" cy="542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344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xmlns="" id="{C96C8BAF-68F3-4B78-B238-35DF5D8656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xmlns="" id="{4F4CD6D0-5A87-4BA2-A13A-0E40511C3C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34774" y="699565"/>
            <a:ext cx="3553132" cy="5156200"/>
            <a:chOff x="7807230" y="2012810"/>
            <a:chExt cx="3251252" cy="3459865"/>
          </a:xfrm>
        </p:grpSpPr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xmlns="" id="{5877EAC0-2063-444D-8EE9-72FED2E03B2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xmlns="" id="{2C155BF8-661A-4F4A-B4EC-923105C6922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Blue Whale Cliparts, Stock Vector And Royalty Free Blue Whale ...">
            <a:extLst>
              <a:ext uri="{FF2B5EF4-FFF2-40B4-BE49-F238E27FC236}">
                <a16:creationId xmlns:a16="http://schemas.microsoft.com/office/drawing/2014/main" xmlns="" id="{CDDE6FE7-BB8A-470B-AEC8-1526A83D5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6568" y="1672893"/>
            <a:ext cx="3209544" cy="320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5" name="Group 144">
            <a:extLst>
              <a:ext uri="{FF2B5EF4-FFF2-40B4-BE49-F238E27FC236}">
                <a16:creationId xmlns:a16="http://schemas.microsoft.com/office/drawing/2014/main" xmlns="" id="{E9537076-EF48-4F72-9164-FD8260D550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319434" y="699565"/>
            <a:ext cx="3553132" cy="5156200"/>
            <a:chOff x="7807230" y="2012810"/>
            <a:chExt cx="3251252" cy="3459865"/>
          </a:xfrm>
        </p:grpSpPr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xmlns="" id="{689673CB-C48B-4D05-B6E4-B88CD5BAA00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xmlns="" id="{96C31A20-B341-476E-8C04-A26C87E1494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30" name="Picture 6" descr="Octopus Cartoon 1600*1571 transprent Png Free Download - Blue ...">
            <a:extLst>
              <a:ext uri="{FF2B5EF4-FFF2-40B4-BE49-F238E27FC236}">
                <a16:creationId xmlns:a16="http://schemas.microsoft.com/office/drawing/2014/main" xmlns="" id="{9B89B2A0-C525-43FF-A60E-E04FCDAE1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87333" y="1708240"/>
            <a:ext cx="3209544" cy="313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9" name="Group 148">
            <a:extLst>
              <a:ext uri="{FF2B5EF4-FFF2-40B4-BE49-F238E27FC236}">
                <a16:creationId xmlns:a16="http://schemas.microsoft.com/office/drawing/2014/main" xmlns="" id="{6EFC3492-86BD-4D75-B5B4-C2DBFE0BD1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8104093" y="699565"/>
            <a:ext cx="3553132" cy="5156200"/>
            <a:chOff x="7807230" y="2012810"/>
            <a:chExt cx="3251252" cy="3459865"/>
          </a:xfrm>
        </p:grpSpPr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xmlns="" id="{F72E5074-2516-4705-BFF1-F508394A0AC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xmlns="" id="{02259E4C-F24C-4180-AEC3-76255D535E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11DE3965-3334-41C8-8BDB-408C01417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87" y="1744774"/>
            <a:ext cx="3209544" cy="306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052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A9F529C3-C941-49FD-8C67-82F134F64BD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20586029-32A0-47E5-9AEC-AE3ABA6B94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lipart Things That Are Yellow , Free Transparent Clipart - ClipartKey">
            <a:extLst>
              <a:ext uri="{FF2B5EF4-FFF2-40B4-BE49-F238E27FC236}">
                <a16:creationId xmlns:a16="http://schemas.microsoft.com/office/drawing/2014/main" xmlns="" id="{53720120-B753-4650-807B-2C59071F4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966956"/>
            <a:ext cx="5294716" cy="492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xmlns="" id="{8C730EAB-A532-4295-A302-FB4B90DB9F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Bananas Clip Art at Clker.com - vector clip art online, royalty ...">
            <a:extLst>
              <a:ext uri="{FF2B5EF4-FFF2-40B4-BE49-F238E27FC236}">
                <a16:creationId xmlns:a16="http://schemas.microsoft.com/office/drawing/2014/main" xmlns="" id="{8322E4E6-1408-4700-8423-01D55AD4A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7862" y="643467"/>
            <a:ext cx="5086625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182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AE3A9615-3E71-4AA7-8873-F22C3F1482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1091917"/>
              </p:ext>
            </p:extLst>
          </p:nvPr>
        </p:nvGraphicFramePr>
        <p:xfrm>
          <a:off x="289013" y="197496"/>
          <a:ext cx="11613973" cy="6463007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07863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76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84189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u="sng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الحصة الدراسية:</a:t>
                      </a:r>
                      <a:r>
                        <a:rPr lang="ar-AE" sz="1600" b="0" u="non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 الهدف الرئيسي هو </a:t>
                      </a:r>
                      <a:r>
                        <a:rPr lang="ar-AE" sz="16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تمييز الألوان الأساسية.</a:t>
                      </a:r>
                      <a:r>
                        <a:rPr lang="ar-AE" sz="1600" b="0" u="non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0" u="non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الهدف الآخر: مطابقة الألوان الأساسية في البيئة المحيطة.                      </a:t>
                      </a:r>
                      <a:r>
                        <a:rPr lang="ar-A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ar-A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ar-SA" sz="1600" b="0" u="none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r>
                        <a:rPr lang="ar-SA" sz="1600" b="0" u="non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ar-AE" sz="1600" b="0" u="non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تشغيل الفيديو الخاص بالدرس.</a:t>
                      </a:r>
                    </a:p>
                    <a:p>
                      <a:pPr algn="r" rtl="1"/>
                      <a:r>
                        <a:rPr lang="ar-SA" sz="1600" b="0" u="non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ar-AE" sz="1600" b="0" u="non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تنفيذ التمارين والأنشطة الصفية على كتاب الطالب وأوراق العمل.</a:t>
                      </a:r>
                    </a:p>
                    <a:p>
                      <a:pPr algn="r" rtl="1"/>
                      <a:r>
                        <a:rPr lang="ar-SA" sz="1600" b="0" u="non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ar-AE" sz="1600" b="0" u="non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عرض صور الألوان الأساسية.</a:t>
                      </a:r>
                    </a:p>
                    <a:p>
                      <a:pPr algn="r" rtl="1"/>
                      <a:r>
                        <a:rPr lang="ar-SA" sz="1600" b="0" u="non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ar-AE" sz="1600" b="0" u="non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يبتكر المدرس أنشطة وتمارين إضافية.</a:t>
                      </a:r>
                      <a:endParaRPr lang="ar-SA" sz="1600" b="0" u="none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AE" sz="1600" b="0" u="none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r>
                        <a:rPr lang="ar-AE" sz="1600" b="1" u="sng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النشاط الرياضي</a:t>
                      </a:r>
                      <a:r>
                        <a:rPr lang="ar-AE" sz="1600" b="1" u="non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ar-AE" sz="1600" b="0" u="non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تقديم طبق فاكهة و خضروات لتمييز الألوان و مطابقتها، مطابقة الألوان بالبيئة المحيطة. </a:t>
                      </a:r>
                    </a:p>
                    <a:p>
                      <a:pPr algn="r" rtl="1"/>
                      <a:r>
                        <a:rPr lang="ar-AE" sz="1600" b="1" u="sng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النشاط الفني</a:t>
                      </a:r>
                      <a:r>
                        <a:rPr lang="ar-AE" sz="1600" b="1" u="non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ar-AE" sz="16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تقديم بعض الأوراق الملونة مع الرسوم التوضيحية بالأبيض والأسود واطلب منه تلوينها بالأقلام الملونة. طلاء كرات بيضاء بألوان مختلفة، وذلك باستخدام الطلاء الاكريليك للتعرف على الألوان .</a:t>
                      </a:r>
                      <a:endParaRPr lang="ar-AE" sz="1600" b="0" u="none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r>
                        <a:rPr lang="ar-AE" sz="1600" b="1" u="sng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النشاط الموسيقى</a:t>
                      </a:r>
                      <a:r>
                        <a:rPr lang="ar-AE" sz="1600" b="1" u="non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ar-AE" sz="1600" b="0" u="non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أنشودة الألوان الاساسية.</a:t>
                      </a:r>
                    </a:p>
                    <a:p>
                      <a:pPr algn="r" rtl="1"/>
                      <a:r>
                        <a:rPr lang="en-GB" sz="1600" b="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https://www.youtube.com/watch?v=_VyUj4S5YyI</a:t>
                      </a:r>
                      <a:endParaRPr lang="ar-AE" sz="1600" b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6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/>
                      <a:r>
                        <a:rPr lang="ar-AE" sz="16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دليل للمعلم</a:t>
                      </a:r>
                    </a:p>
                    <a:p>
                      <a:pPr algn="ctr" rtl="1"/>
                      <a:endParaRPr lang="ar-AE" sz="16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220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تطلب الأسرة من البحث فالمنزل عن الألوان الأساسية (</a:t>
                      </a:r>
                      <a:r>
                        <a:rPr lang="ar-AE" sz="1600" b="0" u="non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أحمر، أزرق، أصفر)</a:t>
                      </a:r>
                      <a:endParaRPr lang="ar-AE" sz="16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متابعة التمارين الإلكترونية مع الطالب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الواجب المنزلي 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56696">
                <a:tc>
                  <a:txBody>
                    <a:bodyPr/>
                    <a:lstStyle/>
                    <a:p>
                      <a:pPr algn="r" rtl="1"/>
                      <a:r>
                        <a:rPr lang="ar-AE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مجموعة تدريبات على الايباد تتضمن:</a:t>
                      </a:r>
                    </a:p>
                    <a:p>
                      <a:pPr marL="285750" indent="-285750" algn="r" rtl="1">
                        <a:buFont typeface="Courier New" panose="02070309020205020404" pitchFamily="49" charset="0"/>
                        <a:buChar char="o"/>
                      </a:pPr>
                      <a:r>
                        <a:rPr lang="en-GB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https://apps.apple.com/ae/app/kids-coloring-book-edupaint/id622792668</a:t>
                      </a:r>
                      <a:r>
                        <a:rPr lang="ar-AE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85750" indent="-285750" algn="r" rtl="1">
                        <a:buFont typeface="Courier New" panose="02070309020205020404" pitchFamily="49" charset="0"/>
                        <a:buChar char="o"/>
                      </a:pPr>
                      <a:r>
                        <a:rPr lang="en-GB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https://apps.apple.com/ae/app/bubble-tea/id1490632518</a:t>
                      </a:r>
                      <a:r>
                        <a:rPr lang="ar-AE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تمارين الكترونية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2206">
                <a:tc>
                  <a:txBody>
                    <a:bodyPr/>
                    <a:lstStyle/>
                    <a:p>
                      <a:pPr algn="r" rtl="1"/>
                      <a:r>
                        <a:rPr lang="ar-AE" sz="16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متوسط: </a:t>
                      </a:r>
                      <a:r>
                        <a:rPr lang="ar-AE" sz="16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أن يتمكن الطالب من تمييز الألوان الأساسية بمساعدة جزئية </a:t>
                      </a:r>
                      <a:r>
                        <a:rPr lang="ar-AE" sz="16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جيد: </a:t>
                      </a:r>
                      <a:r>
                        <a:rPr lang="ar-AE" sz="16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أن يتمكن الطالب من تمييز الألوان بدون مساعدة </a:t>
                      </a:r>
                      <a:r>
                        <a:rPr lang="ar-AE" sz="16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مرتفع: </a:t>
                      </a:r>
                      <a:r>
                        <a:rPr lang="ar-AE" sz="16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أن يتمكن الطالب من تمييز الألوان الأساسية من البيئة المحيطة.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التقييم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990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d Clipart | i2Clipart - Royalty Free Public Domain Clipart">
            <a:extLst>
              <a:ext uri="{FF2B5EF4-FFF2-40B4-BE49-F238E27FC236}">
                <a16:creationId xmlns:a16="http://schemas.microsoft.com/office/drawing/2014/main" xmlns="" id="{4C687243-2176-4EB9-B4B5-D929A8E34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192" y="4753610"/>
            <a:ext cx="400050" cy="400050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Red Clipart | i2Clipart - Royalty Free Public Domain Clipart">
            <a:extLst>
              <a:ext uri="{FF2B5EF4-FFF2-40B4-BE49-F238E27FC236}">
                <a16:creationId xmlns:a16="http://schemas.microsoft.com/office/drawing/2014/main" xmlns="" id="{55746AFC-DE5E-47E6-8998-2AA0FF65E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332" y="2298700"/>
            <a:ext cx="400050" cy="400050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Red Clipart | i2Clipart - Royalty Free Public Domain Clipart">
            <a:extLst>
              <a:ext uri="{FF2B5EF4-FFF2-40B4-BE49-F238E27FC236}">
                <a16:creationId xmlns:a16="http://schemas.microsoft.com/office/drawing/2014/main" xmlns="" id="{BE9E5EF0-435A-4674-A665-DCDC51F00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683" y="2698750"/>
            <a:ext cx="400050" cy="400050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Red Clipart | i2Clipart - Royalty Free Public Domain Clipart">
            <a:extLst>
              <a:ext uri="{FF2B5EF4-FFF2-40B4-BE49-F238E27FC236}">
                <a16:creationId xmlns:a16="http://schemas.microsoft.com/office/drawing/2014/main" xmlns="" id="{52272202-876D-4F6D-A573-DCCFBA95F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916" y="1270772"/>
            <a:ext cx="400050" cy="400050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Red Clipart | i2Clipart - Royalty Free Public Domain Clipart">
            <a:extLst>
              <a:ext uri="{FF2B5EF4-FFF2-40B4-BE49-F238E27FC236}">
                <a16:creationId xmlns:a16="http://schemas.microsoft.com/office/drawing/2014/main" xmlns="" id="{35F256C2-8A27-458A-8F08-7BAE61025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533" y="3963035"/>
            <a:ext cx="400050" cy="400050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تفسير رؤية اللون الأزرق في المنام أو الحلم | أحلامك.نت">
            <a:extLst>
              <a:ext uri="{FF2B5EF4-FFF2-40B4-BE49-F238E27FC236}">
                <a16:creationId xmlns:a16="http://schemas.microsoft.com/office/drawing/2014/main" xmlns="" id="{3B713B7F-A65A-4176-8192-D8FF247C6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583" y="1351666"/>
            <a:ext cx="433568" cy="433568"/>
          </a:xfrm>
          <a:prstGeom prst="ellipse">
            <a:avLst/>
          </a:prstGeom>
          <a:ln w="63500" cap="rnd">
            <a:solidFill>
              <a:srgbClr val="0000FD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تفسير رؤية اللون الأزرق في المنام أو الحلم | أحلامك.نت">
            <a:extLst>
              <a:ext uri="{FF2B5EF4-FFF2-40B4-BE49-F238E27FC236}">
                <a16:creationId xmlns:a16="http://schemas.microsoft.com/office/drawing/2014/main" xmlns="" id="{F9E536EB-1A42-4C8C-A877-A8DDFAA57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583" y="2622550"/>
            <a:ext cx="433568" cy="433568"/>
          </a:xfrm>
          <a:prstGeom prst="ellipse">
            <a:avLst/>
          </a:prstGeom>
          <a:ln w="63500" cap="rnd">
            <a:solidFill>
              <a:srgbClr val="0000FD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تفسير رؤية اللون الأزرق في المنام أو الحلم | أحلامك.نت">
            <a:extLst>
              <a:ext uri="{FF2B5EF4-FFF2-40B4-BE49-F238E27FC236}">
                <a16:creationId xmlns:a16="http://schemas.microsoft.com/office/drawing/2014/main" xmlns="" id="{3EBF4FB8-9E40-42C4-BA92-3123B4DEA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357" y="3429000"/>
            <a:ext cx="433568" cy="433568"/>
          </a:xfrm>
          <a:prstGeom prst="ellipse">
            <a:avLst/>
          </a:prstGeom>
          <a:ln w="63500" cap="rnd">
            <a:solidFill>
              <a:srgbClr val="0000FD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تفسير رؤية اللون الأزرق في المنام أو الحلم | أحلامك.نت">
            <a:extLst>
              <a:ext uri="{FF2B5EF4-FFF2-40B4-BE49-F238E27FC236}">
                <a16:creationId xmlns:a16="http://schemas.microsoft.com/office/drawing/2014/main" xmlns="" id="{5564F5C3-34F2-477F-9ACB-533450A12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467" y="4953635"/>
            <a:ext cx="433568" cy="433568"/>
          </a:xfrm>
          <a:prstGeom prst="ellipse">
            <a:avLst/>
          </a:prstGeom>
          <a:ln w="63500" cap="rnd">
            <a:solidFill>
              <a:srgbClr val="0000FD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تفسير رؤية اللون الأزرق في المنام أو الحلم | أحلامك.نت">
            <a:extLst>
              <a:ext uri="{FF2B5EF4-FFF2-40B4-BE49-F238E27FC236}">
                <a16:creationId xmlns:a16="http://schemas.microsoft.com/office/drawing/2014/main" xmlns="" id="{D7A97085-1905-4072-8796-A3DCBDC7C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348" y="3729492"/>
            <a:ext cx="433568" cy="433568"/>
          </a:xfrm>
          <a:prstGeom prst="ellipse">
            <a:avLst/>
          </a:prstGeom>
          <a:ln w="63500" cap="rnd">
            <a:solidFill>
              <a:srgbClr val="0000FD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Ferrari Yellow Color Scheme » Brand and Logo » SchemeColor.com">
            <a:extLst>
              <a:ext uri="{FF2B5EF4-FFF2-40B4-BE49-F238E27FC236}">
                <a16:creationId xmlns:a16="http://schemas.microsoft.com/office/drawing/2014/main" xmlns="" id="{6F170FD7-3815-4D17-91B5-651385344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1" y="4320042"/>
            <a:ext cx="433568" cy="433568"/>
          </a:xfrm>
          <a:prstGeom prst="ellipse">
            <a:avLst/>
          </a:prstGeom>
          <a:ln w="63500" cap="rnd">
            <a:solidFill>
              <a:srgbClr val="FFF2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Ferrari Yellow Color Scheme » Brand and Logo » SchemeColor.com">
            <a:extLst>
              <a:ext uri="{FF2B5EF4-FFF2-40B4-BE49-F238E27FC236}">
                <a16:creationId xmlns:a16="http://schemas.microsoft.com/office/drawing/2014/main" xmlns="" id="{18E5CB7A-A61E-474F-87F1-675650930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467" y="2265182"/>
            <a:ext cx="433568" cy="433568"/>
          </a:xfrm>
          <a:prstGeom prst="ellipse">
            <a:avLst/>
          </a:prstGeom>
          <a:ln w="63500" cap="rnd">
            <a:solidFill>
              <a:srgbClr val="FFF2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Ferrari Yellow Color Scheme » Brand and Logo » SchemeColor.com">
            <a:extLst>
              <a:ext uri="{FF2B5EF4-FFF2-40B4-BE49-F238E27FC236}">
                <a16:creationId xmlns:a16="http://schemas.microsoft.com/office/drawing/2014/main" xmlns="" id="{FBB8CE58-1425-4C17-8AFD-5BC1C2D2F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865" y="2839334"/>
            <a:ext cx="433568" cy="433568"/>
          </a:xfrm>
          <a:prstGeom prst="ellipse">
            <a:avLst/>
          </a:prstGeom>
          <a:ln w="63500" cap="rnd">
            <a:solidFill>
              <a:srgbClr val="FFF2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Ferrari Yellow Color Scheme » Brand and Logo » SchemeColor.com">
            <a:extLst>
              <a:ext uri="{FF2B5EF4-FFF2-40B4-BE49-F238E27FC236}">
                <a16:creationId xmlns:a16="http://schemas.microsoft.com/office/drawing/2014/main" xmlns="" id="{42BDCBCE-9207-4457-AC9F-386F13BB6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217" y="2265182"/>
            <a:ext cx="433568" cy="433568"/>
          </a:xfrm>
          <a:prstGeom prst="ellipse">
            <a:avLst/>
          </a:prstGeom>
          <a:ln w="63500" cap="rnd">
            <a:solidFill>
              <a:srgbClr val="FFF2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Ferrari Yellow Color Scheme » Brand and Logo » SchemeColor.com">
            <a:extLst>
              <a:ext uri="{FF2B5EF4-FFF2-40B4-BE49-F238E27FC236}">
                <a16:creationId xmlns:a16="http://schemas.microsoft.com/office/drawing/2014/main" xmlns="" id="{ECA513EE-160B-4B08-BE07-A15CF8614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525" y="4415927"/>
            <a:ext cx="433568" cy="433568"/>
          </a:xfrm>
          <a:prstGeom prst="ellipse">
            <a:avLst/>
          </a:prstGeom>
          <a:ln w="63500" cap="rnd">
            <a:solidFill>
              <a:srgbClr val="FFF2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C61821C2-823B-47E1-B108-514D80D624A9}"/>
              </a:ext>
            </a:extLst>
          </p:cNvPr>
          <p:cNvSpPr/>
          <p:nvPr/>
        </p:nvSpPr>
        <p:spPr>
          <a:xfrm>
            <a:off x="7808731" y="581022"/>
            <a:ext cx="3074543" cy="68974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صنف الألوان المتطابقة </a:t>
            </a:r>
            <a:endParaRPr lang="en-GB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4755D797-2C44-402F-84B7-F5519932DF75}"/>
              </a:ext>
            </a:extLst>
          </p:cNvPr>
          <p:cNvSpPr/>
          <p:nvPr/>
        </p:nvSpPr>
        <p:spPr>
          <a:xfrm>
            <a:off x="7945983" y="3372484"/>
            <a:ext cx="3277085" cy="1409701"/>
          </a:xfrm>
          <a:prstGeom prst="rect">
            <a:avLst/>
          </a:prstGeom>
          <a:solidFill>
            <a:schemeClr val="bg1"/>
          </a:solidFill>
          <a:ln w="28575">
            <a:solidFill>
              <a:srgbClr val="FFF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5AA70BEF-495C-41FB-BFFA-66CA8199A783}"/>
              </a:ext>
            </a:extLst>
          </p:cNvPr>
          <p:cNvSpPr/>
          <p:nvPr/>
        </p:nvSpPr>
        <p:spPr>
          <a:xfrm>
            <a:off x="7945983" y="1689098"/>
            <a:ext cx="3277085" cy="1409702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91570AF1-B038-414C-8EC8-886305058A59}"/>
              </a:ext>
            </a:extLst>
          </p:cNvPr>
          <p:cNvSpPr/>
          <p:nvPr/>
        </p:nvSpPr>
        <p:spPr>
          <a:xfrm>
            <a:off x="7945982" y="5055869"/>
            <a:ext cx="3277085" cy="140970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243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lephants free to color for kids - Elephants Kids Coloring Pages">
            <a:extLst>
              <a:ext uri="{FF2B5EF4-FFF2-40B4-BE49-F238E27FC236}">
                <a16:creationId xmlns:a16="http://schemas.microsoft.com/office/drawing/2014/main" xmlns="" id="{B3161068-4A3B-4AD2-8097-B67E9BA8C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160" y="0"/>
            <a:ext cx="62382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425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314</Words>
  <Application>Microsoft Office PowerPoint</Application>
  <PresentationFormat>Widescreen</PresentationFormat>
  <Paragraphs>102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Aishah AL Thabahi</dc:creator>
  <cp:lastModifiedBy>Microsoft account</cp:lastModifiedBy>
  <cp:revision>7</cp:revision>
  <dcterms:created xsi:type="dcterms:W3CDTF">2020-08-13T03:57:05Z</dcterms:created>
  <dcterms:modified xsi:type="dcterms:W3CDTF">2020-08-19T19:07:48Z</dcterms:modified>
</cp:coreProperties>
</file>