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72" r:id="rId3"/>
    <p:sldId id="271" r:id="rId4"/>
    <p:sldId id="285" r:id="rId5"/>
    <p:sldId id="291" r:id="rId6"/>
    <p:sldId id="286" r:id="rId7"/>
    <p:sldId id="292" r:id="rId8"/>
    <p:sldId id="293" r:id="rId9"/>
    <p:sldId id="290" r:id="rId10"/>
    <p:sldId id="294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4660"/>
  </p:normalViewPr>
  <p:slideViewPr>
    <p:cSldViewPr snapToGrid="0">
      <p:cViewPr varScale="1">
        <p:scale>
          <a:sx n="71" d="100"/>
          <a:sy n="71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EEBB-B021-4DBA-AABE-636AB428DB99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18A0-CE7B-4971-8982-DF01BF1D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4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85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69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9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49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8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7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3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2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3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3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9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6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49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E0DA-B9D8-4720-88A7-3D08CF8A8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3mftBvRmv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JuiIpfBj8k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ANChOA4SyL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517432"/>
              </p:ext>
            </p:extLst>
          </p:nvPr>
        </p:nvGraphicFramePr>
        <p:xfrm>
          <a:off x="186812" y="348172"/>
          <a:ext cx="11621933" cy="60816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155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74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2322535"/>
                <a:gridCol w="2322535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7427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02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المراجعة: </a:t>
                      </a:r>
                      <a:r>
                        <a:rPr lang="ar-AE" dirty="0" smtClean="0"/>
                        <a:t>(شيخة السويدي+ابراهيم  الزعبي)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الإعداد : (لطيفة حميد الكتبي 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 الهدف : 3168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التوجه إلى مكان الشيء المرغوب وإحضاره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02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الفئة العمرية: 11-12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مستوى الشدة</a:t>
                      </a:r>
                      <a:r>
                        <a:rPr lang="ar-AE"/>
                        <a:t>: </a:t>
                      </a:r>
                      <a:r>
                        <a:rPr lang="ar-AE" smtClean="0"/>
                        <a:t>(،</a:t>
                      </a:r>
                      <a:r>
                        <a:rPr lang="ar-AE" dirty="0"/>
                        <a:t>شديد)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(توحد)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4801487">
                <a:tc gridSpan="4">
                  <a:txBody>
                    <a:bodyPr/>
                    <a:lstStyle/>
                    <a:p>
                      <a:pPr algn="r" rtl="1"/>
                      <a:r>
                        <a:rPr lang="ar-AE" sz="2000" b="1" dirty="0"/>
                        <a:t>درس : </a:t>
                      </a:r>
                      <a:r>
                        <a:rPr lang="ar-SA" sz="2000" b="1" dirty="0"/>
                        <a:t>كيف اخذ الكع</a:t>
                      </a:r>
                      <a:r>
                        <a:rPr lang="ar-AE" sz="2000" b="1" dirty="0"/>
                        <a:t>ك ؟</a:t>
                      </a:r>
                    </a:p>
                    <a:p>
                      <a:pPr algn="r" rtl="1"/>
                      <a:r>
                        <a:rPr lang="ar-AE" sz="2000" b="1" dirty="0"/>
                        <a:t>في يوم من الأيام ، ذهب حمد الى بيت جده . </a:t>
                      </a:r>
                    </a:p>
                    <a:p>
                      <a:pPr algn="r" rtl="1"/>
                      <a:r>
                        <a:rPr lang="ar-AE" sz="2000" b="1" dirty="0"/>
                        <a:t>في بيت جده هناك العديد من الاكل اللذيذ و الشهي على الطاولة. </a:t>
                      </a:r>
                    </a:p>
                    <a:p>
                      <a:pPr algn="r" rtl="1"/>
                      <a:r>
                        <a:rPr lang="ar-AE" sz="2000" b="1" dirty="0"/>
                        <a:t>مثل : الفواكه المشكلة ، الخبز الساخن ، الكعك الشهي ، الدجاج المشوي </a:t>
                      </a:r>
                    </a:p>
                    <a:p>
                      <a:pPr algn="r" rtl="1"/>
                      <a:r>
                        <a:rPr lang="ar-AE" sz="2000" b="1" dirty="0"/>
                        <a:t>خجل حمد ان يأخذ شي من الطاولة فرآه جده و قال : ابني حمد خذ من الطاولة ما تشتهي .</a:t>
                      </a:r>
                    </a:p>
                    <a:p>
                      <a:pPr algn="r" rtl="1"/>
                      <a:r>
                        <a:rPr lang="ar-AE" sz="2000" b="1" dirty="0"/>
                        <a:t>فذهب حمد و اخذ من الكعك و قال : شكرا يا جدي </a:t>
                      </a:r>
                    </a:p>
                    <a:p>
                      <a:pPr algn="r" rtl="1"/>
                      <a:r>
                        <a:rPr lang="ar-AE" sz="2000" b="1" dirty="0"/>
                        <a:t>قال الجد : ابني حمد ان كنت تريد شيء ما اذهب و خذه ولو كان هناك احد استأذن منه .</a:t>
                      </a:r>
                    </a:p>
                    <a:p>
                      <a:pPr algn="r" rtl="1"/>
                      <a:r>
                        <a:rPr lang="ar-AE" sz="2000" b="1" dirty="0"/>
                        <a:t>قال حمد : حاظر يا جدي الكعك لذيذ جدا شكرا يا اطيب جد في العالم .</a:t>
                      </a:r>
                    </a:p>
                    <a:p>
                      <a:pPr algn="r" rtl="1"/>
                      <a:endParaRPr lang="ar-AE" sz="2000" b="1" dirty="0"/>
                    </a:p>
                    <a:p>
                      <a:pPr algn="r" rtl="1"/>
                      <a:endParaRPr lang="ar-SA" sz="1600" b="1" baseline="0" dirty="0"/>
                    </a:p>
                    <a:p>
                      <a:pPr algn="r" rtl="1"/>
                      <a:r>
                        <a:rPr lang="ar-SA" sz="1600" b="1" baseline="0" dirty="0">
                          <a:highlight>
                            <a:srgbClr val="FFFF00"/>
                          </a:highlight>
                        </a:rPr>
                        <a:t>انا اريد !!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مربع نص 4">
            <a:extLst>
              <a:ext uri="{FF2B5EF4-FFF2-40B4-BE49-F238E27FC236}">
                <a16:creationId xmlns="" xmlns:a16="http://schemas.microsoft.com/office/drawing/2014/main" id="{11F53777-0DDF-4ECE-98C7-930608973A1F}"/>
              </a:ext>
            </a:extLst>
          </p:cNvPr>
          <p:cNvSpPr txBox="1"/>
          <p:nvPr/>
        </p:nvSpPr>
        <p:spPr>
          <a:xfrm>
            <a:off x="5714225" y="5705668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https://www.youtube.com/watch?v=13mftBvRmvM</a:t>
            </a:r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3062135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="" xmlns:a16="http://schemas.microsoft.com/office/drawing/2014/main" id="{8FF5407E-0A57-4BD9-9888-898AF614ED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39" t="36520" r="71888" b="43497"/>
          <a:stretch/>
        </p:blipFill>
        <p:spPr>
          <a:xfrm>
            <a:off x="1384915" y="2965141"/>
            <a:ext cx="1837679" cy="12872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صورة 2">
            <a:extLst>
              <a:ext uri="{FF2B5EF4-FFF2-40B4-BE49-F238E27FC236}">
                <a16:creationId xmlns="" xmlns:a16="http://schemas.microsoft.com/office/drawing/2014/main" id="{F170E8B1-CCCE-4F74-BAE7-FBA6FFA35D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40" t="35680" r="40281" b="41303"/>
          <a:stretch/>
        </p:blipFill>
        <p:spPr>
          <a:xfrm>
            <a:off x="7901126" y="2965141"/>
            <a:ext cx="1544714" cy="12872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صورة 3">
            <a:extLst>
              <a:ext uri="{FF2B5EF4-FFF2-40B4-BE49-F238E27FC236}">
                <a16:creationId xmlns="" xmlns:a16="http://schemas.microsoft.com/office/drawing/2014/main" id="{97C6CAEF-AAE2-45AA-93E2-99D6DB8AC4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950" t="37557" r="6542" b="43395"/>
          <a:stretch/>
        </p:blipFill>
        <p:spPr>
          <a:xfrm>
            <a:off x="4789503" y="2965141"/>
            <a:ext cx="1544714" cy="12872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صورة 4">
            <a:extLst>
              <a:ext uri="{FF2B5EF4-FFF2-40B4-BE49-F238E27FC236}">
                <a16:creationId xmlns="" xmlns:a16="http://schemas.microsoft.com/office/drawing/2014/main" id="{E3BA9890-1107-4AE5-9AF4-2EDD5894F9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406" t="68586" r="38798" b="10061"/>
          <a:stretch/>
        </p:blipFill>
        <p:spPr>
          <a:xfrm>
            <a:off x="7901126" y="4669655"/>
            <a:ext cx="1544714" cy="12872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صورة 5">
            <a:extLst>
              <a:ext uri="{FF2B5EF4-FFF2-40B4-BE49-F238E27FC236}">
                <a16:creationId xmlns="" xmlns:a16="http://schemas.microsoft.com/office/drawing/2014/main" id="{86063909-EAEC-4748-9A72-4D897EC9EA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194" t="67775" r="7977" b="10122"/>
          <a:stretch/>
        </p:blipFill>
        <p:spPr>
          <a:xfrm>
            <a:off x="4789503" y="4669504"/>
            <a:ext cx="1544714" cy="12874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صورة 6">
            <a:extLst>
              <a:ext uri="{FF2B5EF4-FFF2-40B4-BE49-F238E27FC236}">
                <a16:creationId xmlns="" xmlns:a16="http://schemas.microsoft.com/office/drawing/2014/main" id="{4B098F0E-E375-4EC5-B3D9-054A38AB3D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26" t="69340" r="71374" b="9517"/>
          <a:stretch/>
        </p:blipFill>
        <p:spPr>
          <a:xfrm>
            <a:off x="1384915" y="4669504"/>
            <a:ext cx="1837678" cy="12872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مربع نص 8">
            <a:extLst>
              <a:ext uri="{FF2B5EF4-FFF2-40B4-BE49-F238E27FC236}">
                <a16:creationId xmlns="" xmlns:a16="http://schemas.microsoft.com/office/drawing/2014/main" id="{6C2448FF-7FDF-4B69-BB7B-29AB916843F2}"/>
              </a:ext>
            </a:extLst>
          </p:cNvPr>
          <p:cNvSpPr txBox="1"/>
          <p:nvPr/>
        </p:nvSpPr>
        <p:spPr>
          <a:xfrm>
            <a:off x="2640481" y="1154096"/>
            <a:ext cx="584275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3200" dirty="0"/>
              <a:t>أنا أريد أن ألعب 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="" xmlns:a16="http://schemas.microsoft.com/office/drawing/2014/main" id="{494211DD-912C-4A35-BC03-030CCA0DC45A}"/>
              </a:ext>
            </a:extLst>
          </p:cNvPr>
          <p:cNvSpPr/>
          <p:nvPr/>
        </p:nvSpPr>
        <p:spPr>
          <a:xfrm>
            <a:off x="3888420" y="722094"/>
            <a:ext cx="2334827" cy="144877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2540096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67298" y="1734438"/>
            <a:ext cx="5044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rgbClr val="FF0000"/>
                </a:solidFill>
                <a:latin typeface="Roboto"/>
                <a:cs typeface="+mj-cs"/>
              </a:rPr>
              <a:t>نشيد لو سمحت  </a:t>
            </a:r>
            <a:endParaRPr lang="en-GB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69481" y="219809"/>
            <a:ext cx="3984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3200" dirty="0">
                <a:solidFill>
                  <a:srgbClr val="FF0000"/>
                </a:solidFill>
              </a:rPr>
              <a:t>أغاني </a:t>
            </a:r>
            <a:r>
              <a:rPr lang="ar-SA" sz="3200" dirty="0" err="1">
                <a:solidFill>
                  <a:srgbClr val="FF0000"/>
                </a:solidFill>
              </a:rPr>
              <a:t>وفيديوات</a:t>
            </a:r>
            <a:r>
              <a:rPr lang="ar-SA" sz="3200" dirty="0">
                <a:solidFill>
                  <a:srgbClr val="FF0000"/>
                </a:solidFill>
              </a:rPr>
              <a:t> تعليمية  : 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="" xmlns:a16="http://schemas.microsoft.com/office/drawing/2014/main" id="{8D1B0092-319B-4B97-8A0A-C83933AFD71D}"/>
              </a:ext>
            </a:extLst>
          </p:cNvPr>
          <p:cNvSpPr txBox="1"/>
          <p:nvPr/>
        </p:nvSpPr>
        <p:spPr>
          <a:xfrm>
            <a:off x="2139518" y="3033624"/>
            <a:ext cx="876226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FF0000"/>
                </a:solidFill>
                <a:effectLst/>
                <a:latin typeface="Roboto"/>
              </a:rPr>
              <a:t>Please and Thank You Song |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Roboto"/>
              </a:rPr>
              <a:t>CoComelon</a:t>
            </a:r>
            <a:r>
              <a:rPr lang="en-US" b="0" i="0" dirty="0">
                <a:solidFill>
                  <a:srgbClr val="FF0000"/>
                </a:solidFill>
                <a:effectLst/>
                <a:latin typeface="Roboto"/>
              </a:rPr>
              <a:t> Nursery Rhymes &amp; Kids Songs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/>
            </a:r>
            <a:br>
              <a:rPr lang="en-US" b="0" i="0" dirty="0">
                <a:solidFill>
                  <a:srgbClr val="000000"/>
                </a:solidFill>
                <a:effectLst/>
                <a:latin typeface="Roboto"/>
              </a:rPr>
            </a:br>
            <a:r>
              <a:rPr lang="ar-AE" sz="3600" b="0" i="0" dirty="0">
                <a:solidFill>
                  <a:srgbClr val="000000"/>
                </a:solidFill>
                <a:effectLst/>
                <a:latin typeface="Roboto"/>
              </a:rPr>
              <a:t/>
            </a:r>
            <a:br>
              <a:rPr lang="ar-AE" sz="3600" b="0" i="0" dirty="0">
                <a:solidFill>
                  <a:srgbClr val="000000"/>
                </a:solidFill>
                <a:effectLst/>
                <a:latin typeface="Roboto"/>
              </a:rPr>
            </a:br>
            <a:endParaRPr lang="ar-AE" sz="3600" b="0" i="0" dirty="0">
              <a:solidFill>
                <a:srgbClr val="FF0000"/>
              </a:solidFill>
              <a:effectLst/>
              <a:latin typeface="Roboto"/>
            </a:endParaRPr>
          </a:p>
        </p:txBody>
      </p:sp>
      <p:pic>
        <p:nvPicPr>
          <p:cNvPr id="1026" name="Picture 2" descr="Free download Child Cartoon png. - CleanPNG / KissPNG">
            <a:extLst>
              <a:ext uri="{FF2B5EF4-FFF2-40B4-BE49-F238E27FC236}">
                <a16:creationId xmlns="" xmlns:a16="http://schemas.microsoft.com/office/drawing/2014/main" id="{55CE94A7-D9B6-401E-974A-B967C9FDA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5308">
            <a:off x="498406" y="4530063"/>
            <a:ext cx="1871201" cy="19007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مربع نص 8">
            <a:extLst>
              <a:ext uri="{FF2B5EF4-FFF2-40B4-BE49-F238E27FC236}">
                <a16:creationId xmlns="" xmlns:a16="http://schemas.microsoft.com/office/drawing/2014/main" id="{329B5575-957F-4333-B506-0A80A3C72C96}"/>
              </a:ext>
            </a:extLst>
          </p:cNvPr>
          <p:cNvSpPr txBox="1"/>
          <p:nvPr/>
        </p:nvSpPr>
        <p:spPr>
          <a:xfrm>
            <a:off x="3313590" y="2103770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https://www.youtube.com/watch?v=XJuiIpfBj8k</a:t>
            </a:r>
            <a:endParaRPr lang="ar-AE" dirty="0"/>
          </a:p>
        </p:txBody>
      </p:sp>
      <p:sp>
        <p:nvSpPr>
          <p:cNvPr id="12" name="مربع نص 11">
            <a:extLst>
              <a:ext uri="{FF2B5EF4-FFF2-40B4-BE49-F238E27FC236}">
                <a16:creationId xmlns="" xmlns:a16="http://schemas.microsoft.com/office/drawing/2014/main" id="{FE0657BB-A744-4951-81DE-ED014C876284}"/>
              </a:ext>
            </a:extLst>
          </p:cNvPr>
          <p:cNvSpPr txBox="1"/>
          <p:nvPr/>
        </p:nvSpPr>
        <p:spPr>
          <a:xfrm>
            <a:off x="3048740" y="3541455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https://www.youtube.com/watch?v=ANChOA4SyL0</a:t>
            </a:r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1001043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93528"/>
              </p:ext>
            </p:extLst>
          </p:nvPr>
        </p:nvGraphicFramePr>
        <p:xfrm>
          <a:off x="124287" y="163443"/>
          <a:ext cx="11754915" cy="765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60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88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1040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التوجه إلى مكان الشيء المرغوب وإحضاره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0400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71738">
                <a:tc>
                  <a:txBody>
                    <a:bodyPr/>
                    <a:lstStyle/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الأنشطة الصفية: </a:t>
                      </a:r>
                    </a:p>
                    <a:p>
                      <a:pPr algn="r" rtl="1"/>
                      <a:endParaRPr lang="en-US" sz="1600" b="1" u="sng" baseline="0" dirty="0"/>
                    </a:p>
                    <a:p>
                      <a:pPr algn="r" rtl="1"/>
                      <a:r>
                        <a:rPr lang="ar-SA" sz="1600" b="1" u="none" baseline="0" dirty="0"/>
                        <a:t>1 – عمل أوراق عمل.</a:t>
                      </a:r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r>
                        <a:rPr lang="ar-SA" sz="1600" b="1" u="none" baseline="0" dirty="0"/>
                        <a:t>2- اعمال يدوية مبتكرة .</a:t>
                      </a:r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r>
                        <a:rPr lang="ar-SA" sz="1600" b="1" u="none" baseline="0" dirty="0"/>
                        <a:t>3- حل أنشطة حول هذا الدرس .</a:t>
                      </a:r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مستطيل 7">
            <a:extLst>
              <a:ext uri="{FF2B5EF4-FFF2-40B4-BE49-F238E27FC236}">
                <a16:creationId xmlns="" xmlns:a16="http://schemas.microsoft.com/office/drawing/2014/main" id="{943F7B11-799E-4ECC-8E7A-E1280C0757BB}"/>
              </a:ext>
            </a:extLst>
          </p:cNvPr>
          <p:cNvSpPr/>
          <p:nvPr/>
        </p:nvSpPr>
        <p:spPr>
          <a:xfrm>
            <a:off x="5039833" y="6209414"/>
            <a:ext cx="2441238" cy="4851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188546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AE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211176"/>
              </p:ext>
            </p:extLst>
          </p:nvPr>
        </p:nvGraphicFramePr>
        <p:xfrm>
          <a:off x="246850" y="461667"/>
          <a:ext cx="11613973" cy="6255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63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6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18640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u="sng" baseline="0" dirty="0">
                          <a:solidFill>
                            <a:srgbClr val="FF0000"/>
                          </a:solidFill>
                        </a:rPr>
                        <a:t>الحصة الدراسية: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</a:rPr>
                        <a:t>:  </a:t>
                      </a:r>
                      <a:r>
                        <a:rPr lang="ar-AE" sz="1600" b="0" u="none" baseline="0" dirty="0"/>
                        <a:t>الهدف الرئيسي هو ان يستطيع الطالب يأخذ الشيء المرغوب و اح</a:t>
                      </a:r>
                      <a:r>
                        <a:rPr lang="ar-SA" sz="1600" b="0" u="none" baseline="0" dirty="0"/>
                        <a:t>ض</a:t>
                      </a:r>
                      <a:r>
                        <a:rPr lang="ar-AE" sz="1600" b="0" u="none" baseline="0" dirty="0"/>
                        <a:t>اره  .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      أهداف أخرى: أن ي</a:t>
                      </a:r>
                      <a:r>
                        <a:rPr lang="ar-SA" sz="1600" b="0" u="none" baseline="0" dirty="0"/>
                        <a:t>تعرف الطالب على طريقة الطلب </a:t>
                      </a:r>
                      <a:r>
                        <a:rPr lang="ar-AE" sz="1600" b="0" u="none" baseline="0" dirty="0"/>
                        <a:t>.  ان يكون( شكرا) و ( لو سمحت) .</a:t>
                      </a:r>
                      <a:endParaRPr lang="ar-SA" sz="1600" b="0" u="none" baseline="0" dirty="0"/>
                    </a:p>
                    <a:p>
                      <a:pPr algn="r" rtl="1"/>
                      <a:r>
                        <a:rPr lang="ar-SA" sz="1600" b="0" u="none" baseline="0" dirty="0"/>
                        <a:t>1</a:t>
                      </a:r>
                      <a:r>
                        <a:rPr lang="ar-AE" sz="1600" b="0" u="none" baseline="0" dirty="0"/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2</a:t>
                      </a:r>
                      <a:r>
                        <a:rPr lang="ar-AE" sz="1600" b="0" u="none" baseline="0" dirty="0"/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3</a:t>
                      </a:r>
                      <a:r>
                        <a:rPr lang="ar-AE" sz="1600" b="0" u="none" baseline="0" dirty="0"/>
                        <a:t>- عرض فيديو تعليمي عن الدرس. 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4</a:t>
                      </a:r>
                      <a:r>
                        <a:rPr lang="ar-AE" sz="1600" b="0" u="none" baseline="0" dirty="0"/>
                        <a:t>- يبتكر المدرس أنشطة وتمارين إضافية</a:t>
                      </a:r>
                      <a:endParaRPr lang="ar-SA" sz="1600" b="0" u="none" baseline="0" dirty="0"/>
                    </a:p>
                    <a:p>
                      <a:pPr algn="r" rtl="1"/>
                      <a:endParaRPr lang="ar-AE" sz="1600" b="0" u="none" baseline="0" dirty="0"/>
                    </a:p>
                    <a:p>
                      <a:pPr algn="r" rtl="1"/>
                      <a:r>
                        <a:rPr lang="ar-AE" sz="1600" b="1" u="sng" baseline="0" dirty="0">
                          <a:solidFill>
                            <a:srgbClr val="FF0000"/>
                          </a:solidFill>
                        </a:rPr>
                        <a:t>النشاط الرياضي : </a:t>
                      </a:r>
                      <a:r>
                        <a:rPr lang="ar-AE" sz="1600" b="1" u="sng" baseline="0" dirty="0">
                          <a:solidFill>
                            <a:schemeClr val="tx1"/>
                          </a:solidFill>
                        </a:rPr>
                        <a:t>يقوم المعلم </a:t>
                      </a:r>
                      <a:r>
                        <a:rPr lang="ar-AE" sz="1600" b="1" u="sng" baseline="0" dirty="0" err="1">
                          <a:solidFill>
                            <a:schemeClr val="tx1"/>
                          </a:solidFill>
                        </a:rPr>
                        <a:t>بتخبأه</a:t>
                      </a:r>
                      <a:r>
                        <a:rPr lang="ar-AE" sz="1600" b="1" u="sng" baseline="0" dirty="0">
                          <a:solidFill>
                            <a:schemeClr val="tx1"/>
                          </a:solidFill>
                        </a:rPr>
                        <a:t> شي مفضل للطالب و يطلب من الطالب البحث عنه  .</a:t>
                      </a:r>
                      <a:endParaRPr lang="ar-SA" sz="16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r>
                        <a:rPr lang="ar-AE" sz="1600" b="1" u="sng" baseline="0" dirty="0">
                          <a:solidFill>
                            <a:srgbClr val="FF0000"/>
                          </a:solidFill>
                        </a:rPr>
                        <a:t>النشاط الفني</a:t>
                      </a:r>
                      <a:r>
                        <a:rPr lang="ar-AE" sz="1600" b="1" u="none" baseline="0" dirty="0"/>
                        <a:t>: </a:t>
                      </a:r>
                      <a:r>
                        <a:rPr lang="ar-AE" sz="1600" baseline="0" dirty="0"/>
                        <a:t>.تلوين رسومات فيها اشكال مفضله للطالب  . </a:t>
                      </a:r>
                    </a:p>
                    <a:p>
                      <a:pPr algn="r" rtl="1"/>
                      <a:r>
                        <a:rPr lang="ar-AE" sz="1600" b="1" u="sng" baseline="0" dirty="0">
                          <a:solidFill>
                            <a:srgbClr val="FF0000"/>
                          </a:solidFill>
                        </a:rPr>
                        <a:t>النشاط الموسيقى</a:t>
                      </a:r>
                      <a:r>
                        <a:rPr lang="ar-AE" sz="1600" b="1" u="none" baseline="0" dirty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ar-AE" sz="1600" b="1" u="none" baseline="0" dirty="0">
                          <a:solidFill>
                            <a:schemeClr val="tx1"/>
                          </a:solidFill>
                        </a:rPr>
                        <a:t>الاستماع لأناشيد الخاصة بهذا الدرس </a:t>
                      </a:r>
                      <a:r>
                        <a:rPr lang="ar-AE" sz="1600" u="none" baseline="0" dirty="0"/>
                        <a:t>.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aseline="0" dirty="0"/>
                        <a:t> حل أوراق عمل تخص هذا الدرس 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الواجب المنزلي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16378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تمارين تتضمن : </a:t>
                      </a:r>
                    </a:p>
                    <a:p>
                      <a:pPr algn="r" rtl="1"/>
                      <a:r>
                        <a:rPr lang="ar-SA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لعبه البحث عن شيء .</a:t>
                      </a:r>
                    </a:p>
                    <a:p>
                      <a:pPr algn="r" rtl="1"/>
                      <a:r>
                        <a:rPr lang="ar-SA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الاستماع الى القصص التي تخص هذا الدرس  </a:t>
                      </a:r>
                      <a:r>
                        <a:rPr lang="ar-SA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تمارين الكترونية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/>
                        <a:t>متوسط: </a:t>
                      </a:r>
                      <a:r>
                        <a:rPr lang="ar-AE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ان يختار الطالب صورة الشيء المرغوب بمساعده جسدية و لفظية  </a:t>
                      </a:r>
                      <a:r>
                        <a:rPr lang="ar-AE" sz="1600" b="1" baseline="0" dirty="0"/>
                        <a:t>جيد: </a:t>
                      </a:r>
                      <a:r>
                        <a:rPr lang="ar-SA" sz="1600" baseline="0" dirty="0"/>
                        <a:t>ان ي</a:t>
                      </a:r>
                      <a:r>
                        <a:rPr lang="ar-AE" sz="1600" baseline="0" dirty="0"/>
                        <a:t>ستطيع الطالب اختيار او اخذ صورة الشيء المرغوب بحث لفظي .</a:t>
                      </a:r>
                      <a:r>
                        <a:rPr lang="ar-AE" sz="1600" b="1" baseline="0" dirty="0"/>
                        <a:t>مرتفع: </a:t>
                      </a:r>
                      <a:r>
                        <a:rPr lang="ar-SA" sz="1600" baseline="0" dirty="0"/>
                        <a:t>ان يأخذ الطالب الشيء المرغوب او يختار الصورة بدون مساعدة . 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46051" y="0"/>
            <a:ext cx="8158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التوجه إلى مكان الشيء المرغوب وإحضاره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942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="" xmlns:a16="http://schemas.microsoft.com/office/drawing/2014/main" id="{14A25CB2-9C25-490F-AB73-498F798830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303" t="2603" r="4043" b="74564"/>
          <a:stretch/>
        </p:blipFill>
        <p:spPr>
          <a:xfrm>
            <a:off x="9250532" y="3971851"/>
            <a:ext cx="1331651" cy="15180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صورة 2">
            <a:extLst>
              <a:ext uri="{FF2B5EF4-FFF2-40B4-BE49-F238E27FC236}">
                <a16:creationId xmlns="" xmlns:a16="http://schemas.microsoft.com/office/drawing/2014/main" id="{B9AD9BA2-E2CC-4750-8766-A7E5C5C20B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42" t="36352" r="70641" b="42344"/>
          <a:stretch/>
        </p:blipFill>
        <p:spPr>
          <a:xfrm>
            <a:off x="9215911" y="1651248"/>
            <a:ext cx="1366272" cy="15180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مربع نص 6">
            <a:extLst>
              <a:ext uri="{FF2B5EF4-FFF2-40B4-BE49-F238E27FC236}">
                <a16:creationId xmlns="" xmlns:a16="http://schemas.microsoft.com/office/drawing/2014/main" id="{AB42E441-E00E-4CF6-8DBF-DEBADD0DD771}"/>
              </a:ext>
            </a:extLst>
          </p:cNvPr>
          <p:cNvSpPr txBox="1"/>
          <p:nvPr/>
        </p:nvSpPr>
        <p:spPr>
          <a:xfrm>
            <a:off x="9028072" y="3275859"/>
            <a:ext cx="174194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dirty="0"/>
              <a:t>أريد هذا الشيء 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="" xmlns:a16="http://schemas.microsoft.com/office/drawing/2014/main" id="{3BCD439A-83C2-484C-8F52-B63F127DD5DA}"/>
              </a:ext>
            </a:extLst>
          </p:cNvPr>
          <p:cNvSpPr txBox="1"/>
          <p:nvPr/>
        </p:nvSpPr>
        <p:spPr>
          <a:xfrm>
            <a:off x="9045382" y="5596462"/>
            <a:ext cx="174194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dirty="0"/>
              <a:t>لا أريد هذا الشيء 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="" xmlns:a16="http://schemas.microsoft.com/office/drawing/2014/main" id="{E3B0150A-06A5-43B6-893D-C675E590525E}"/>
              </a:ext>
            </a:extLst>
          </p:cNvPr>
          <p:cNvSpPr txBox="1"/>
          <p:nvPr/>
        </p:nvSpPr>
        <p:spPr>
          <a:xfrm>
            <a:off x="6365289" y="210565"/>
            <a:ext cx="577048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/>
              <a:t>اختار ماذا اريد من الفواكه والتي لا اريدها اوصلها برمز لا اريد :</a:t>
            </a:r>
          </a:p>
        </p:txBody>
      </p:sp>
      <p:pic>
        <p:nvPicPr>
          <p:cNvPr id="12" name="صورة 11">
            <a:extLst>
              <a:ext uri="{FF2B5EF4-FFF2-40B4-BE49-F238E27FC236}">
                <a16:creationId xmlns="" xmlns:a16="http://schemas.microsoft.com/office/drawing/2014/main" id="{A8B417D1-ED81-4B68-809B-26D28B3304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467" t="22325" r="5346" b="64591"/>
          <a:stretch/>
        </p:blipFill>
        <p:spPr>
          <a:xfrm>
            <a:off x="866866" y="5260770"/>
            <a:ext cx="923278" cy="790112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="" xmlns:a16="http://schemas.microsoft.com/office/drawing/2014/main" id="{5BA8F6FE-21B3-4C36-8A97-15BDBC581E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995" t="43054" r="52000" b="44451"/>
          <a:stretch/>
        </p:blipFill>
        <p:spPr>
          <a:xfrm>
            <a:off x="786441" y="6035416"/>
            <a:ext cx="1020932" cy="754603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="" xmlns:a16="http://schemas.microsoft.com/office/drawing/2014/main" id="{1F1914E7-53BA-424C-A9AA-B08E256224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225" t="64289" r="8728" b="24979"/>
          <a:stretch/>
        </p:blipFill>
        <p:spPr>
          <a:xfrm>
            <a:off x="731929" y="972833"/>
            <a:ext cx="1129956" cy="970436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="" xmlns:a16="http://schemas.microsoft.com/office/drawing/2014/main" id="{05CF4B72-7811-4DDB-BEFC-3A8863E9C0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452" t="23097" r="54031" b="65289"/>
          <a:stretch/>
        </p:blipFill>
        <p:spPr>
          <a:xfrm>
            <a:off x="697840" y="4461778"/>
            <a:ext cx="1164045" cy="867544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="" xmlns:a16="http://schemas.microsoft.com/office/drawing/2014/main" id="{B587A79D-35B6-4D4C-906F-DE2673958E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243" t="64096" r="30405" b="24143"/>
          <a:stretch/>
        </p:blipFill>
        <p:spPr>
          <a:xfrm>
            <a:off x="442995" y="37303"/>
            <a:ext cx="1645239" cy="1064585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="" xmlns:a16="http://schemas.microsoft.com/office/drawing/2014/main" id="{AFA19147-2B7D-45FC-9AD7-70E6EBDE83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41" t="42649" r="78441" b="43679"/>
          <a:stretch/>
        </p:blipFill>
        <p:spPr>
          <a:xfrm>
            <a:off x="693493" y="2703348"/>
            <a:ext cx="1270024" cy="1075960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="" xmlns:a16="http://schemas.microsoft.com/office/drawing/2014/main" id="{B25A1CCC-8543-4268-A46C-4D5D6A7D52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728" t="22804" r="29415" b="64700"/>
          <a:stretch/>
        </p:blipFill>
        <p:spPr>
          <a:xfrm>
            <a:off x="812853" y="3784785"/>
            <a:ext cx="905522" cy="754602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="" xmlns:a16="http://schemas.microsoft.com/office/drawing/2014/main" id="{99722FFF-EF76-4998-B820-53FC6FEF46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152" t="84106" r="43157" b="3986"/>
          <a:stretch/>
        </p:blipFill>
        <p:spPr>
          <a:xfrm>
            <a:off x="730742" y="1815755"/>
            <a:ext cx="1195527" cy="95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682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مجموعة 10">
            <a:extLst>
              <a:ext uri="{FF2B5EF4-FFF2-40B4-BE49-F238E27FC236}">
                <a16:creationId xmlns="" xmlns:a16="http://schemas.microsoft.com/office/drawing/2014/main" id="{38625B98-ECDE-4BAA-94D5-CAFFD62AFA04}"/>
              </a:ext>
            </a:extLst>
          </p:cNvPr>
          <p:cNvGrpSpPr/>
          <p:nvPr/>
        </p:nvGrpSpPr>
        <p:grpSpPr>
          <a:xfrm>
            <a:off x="550414" y="471581"/>
            <a:ext cx="5362113" cy="6182973"/>
            <a:chOff x="550414" y="471581"/>
            <a:chExt cx="5362113" cy="6182973"/>
          </a:xfrm>
        </p:grpSpPr>
        <p:pic>
          <p:nvPicPr>
            <p:cNvPr id="3" name="صورة 2">
              <a:extLst>
                <a:ext uri="{FF2B5EF4-FFF2-40B4-BE49-F238E27FC236}">
                  <a16:creationId xmlns="" xmlns:a16="http://schemas.microsoft.com/office/drawing/2014/main" id="{424028BA-B1C8-4824-ABAA-94A150F11D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414" y="471581"/>
              <a:ext cx="5362113" cy="6151161"/>
            </a:xfrm>
            <a:prstGeom prst="rect">
              <a:avLst/>
            </a:prstGeom>
          </p:spPr>
        </p:pic>
        <p:sp>
          <p:nvSpPr>
            <p:cNvPr id="5" name="مستطيل 4">
              <a:extLst>
                <a:ext uri="{FF2B5EF4-FFF2-40B4-BE49-F238E27FC236}">
                  <a16:creationId xmlns="" xmlns:a16="http://schemas.microsoft.com/office/drawing/2014/main" id="{3FA59A34-0B1D-49ED-AED8-B23958D047A5}"/>
                </a:ext>
              </a:extLst>
            </p:cNvPr>
            <p:cNvSpPr/>
            <p:nvPr/>
          </p:nvSpPr>
          <p:spPr>
            <a:xfrm>
              <a:off x="4572000" y="1686757"/>
              <a:ext cx="1340527" cy="38262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AE"/>
            </a:p>
          </p:txBody>
        </p:sp>
        <p:sp>
          <p:nvSpPr>
            <p:cNvPr id="7" name="مستطيل 6">
              <a:extLst>
                <a:ext uri="{FF2B5EF4-FFF2-40B4-BE49-F238E27FC236}">
                  <a16:creationId xmlns="" xmlns:a16="http://schemas.microsoft.com/office/drawing/2014/main" id="{C357A77A-D359-4ED4-9E32-E8D117158862}"/>
                </a:ext>
              </a:extLst>
            </p:cNvPr>
            <p:cNvSpPr/>
            <p:nvPr/>
          </p:nvSpPr>
          <p:spPr>
            <a:xfrm>
              <a:off x="618234" y="1686757"/>
              <a:ext cx="1340527" cy="38262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AE"/>
            </a:p>
          </p:txBody>
        </p:sp>
        <p:sp>
          <p:nvSpPr>
            <p:cNvPr id="9" name="مستطيل 8">
              <a:extLst>
                <a:ext uri="{FF2B5EF4-FFF2-40B4-BE49-F238E27FC236}">
                  <a16:creationId xmlns="" xmlns:a16="http://schemas.microsoft.com/office/drawing/2014/main" id="{944A9CFE-1F73-412B-9FC2-D5B5C218CF2A}"/>
                </a:ext>
              </a:extLst>
            </p:cNvPr>
            <p:cNvSpPr/>
            <p:nvPr/>
          </p:nvSpPr>
          <p:spPr>
            <a:xfrm>
              <a:off x="618234" y="5481222"/>
              <a:ext cx="5294293" cy="1173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AE"/>
            </a:p>
          </p:txBody>
        </p:sp>
      </p:grpSp>
      <p:pic>
        <p:nvPicPr>
          <p:cNvPr id="10" name="صورة 9">
            <a:extLst>
              <a:ext uri="{FF2B5EF4-FFF2-40B4-BE49-F238E27FC236}">
                <a16:creationId xmlns="" xmlns:a16="http://schemas.microsoft.com/office/drawing/2014/main" id="{5C4C1FE7-43C8-4B66-8578-9BA5DDE348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9475" y="604563"/>
            <a:ext cx="5080987" cy="5648873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="" xmlns:a16="http://schemas.microsoft.com/office/drawing/2014/main" id="{C50693E6-AD02-4B42-B37E-DDD43408175B}"/>
              </a:ext>
            </a:extLst>
          </p:cNvPr>
          <p:cNvSpPr txBox="1"/>
          <p:nvPr/>
        </p:nvSpPr>
        <p:spPr>
          <a:xfrm>
            <a:off x="5656797" y="392382"/>
            <a:ext cx="58309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dirty="0"/>
              <a:t>انا اقص و الصق ماذا أريد ان اخذ من الثلاجة و الصقها في المربع  : </a:t>
            </a:r>
          </a:p>
        </p:txBody>
      </p:sp>
    </p:spTree>
    <p:extLst>
      <p:ext uri="{BB962C8B-B14F-4D97-AF65-F5344CB8AC3E}">
        <p14:creationId xmlns:p14="http://schemas.microsoft.com/office/powerpoint/2010/main" val="17415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مجموعة 21">
            <a:extLst>
              <a:ext uri="{FF2B5EF4-FFF2-40B4-BE49-F238E27FC236}">
                <a16:creationId xmlns="" xmlns:a16="http://schemas.microsoft.com/office/drawing/2014/main" id="{A8E1E03F-1967-49D4-86BE-2027CC7F9C5A}"/>
              </a:ext>
            </a:extLst>
          </p:cNvPr>
          <p:cNvGrpSpPr/>
          <p:nvPr/>
        </p:nvGrpSpPr>
        <p:grpSpPr>
          <a:xfrm>
            <a:off x="2133600" y="64933"/>
            <a:ext cx="7312241" cy="6728134"/>
            <a:chOff x="1473693" y="129866"/>
            <a:chExt cx="7723573" cy="6728134"/>
          </a:xfrm>
        </p:grpSpPr>
        <p:grpSp>
          <p:nvGrpSpPr>
            <p:cNvPr id="8" name="مجموعة 7">
              <a:extLst>
                <a:ext uri="{FF2B5EF4-FFF2-40B4-BE49-F238E27FC236}">
                  <a16:creationId xmlns="" xmlns:a16="http://schemas.microsoft.com/office/drawing/2014/main" id="{D424A755-EDC1-47D9-96C3-0861A8217126}"/>
                </a:ext>
              </a:extLst>
            </p:cNvPr>
            <p:cNvGrpSpPr/>
            <p:nvPr/>
          </p:nvGrpSpPr>
          <p:grpSpPr>
            <a:xfrm>
              <a:off x="1473693" y="129866"/>
              <a:ext cx="7723573" cy="6728134"/>
              <a:chOff x="452761" y="129866"/>
              <a:chExt cx="6986726" cy="6728134"/>
            </a:xfrm>
          </p:grpSpPr>
          <p:pic>
            <p:nvPicPr>
              <p:cNvPr id="4" name="صورة 3">
                <a:extLst>
                  <a:ext uri="{FF2B5EF4-FFF2-40B4-BE49-F238E27FC236}">
                    <a16:creationId xmlns="" xmlns:a16="http://schemas.microsoft.com/office/drawing/2014/main" id="{51216A37-B8C1-4418-A17E-E4631617C4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52761" y="129866"/>
                <a:ext cx="6986726" cy="6728134"/>
              </a:xfrm>
              <a:prstGeom prst="rect">
                <a:avLst/>
              </a:prstGeom>
            </p:spPr>
          </p:pic>
          <p:sp>
            <p:nvSpPr>
              <p:cNvPr id="5" name="مستطيل 4">
                <a:extLst>
                  <a:ext uri="{FF2B5EF4-FFF2-40B4-BE49-F238E27FC236}">
                    <a16:creationId xmlns="" xmlns:a16="http://schemas.microsoft.com/office/drawing/2014/main" id="{C9842C49-0B4E-4E11-8863-49BECA32F20D}"/>
                  </a:ext>
                </a:extLst>
              </p:cNvPr>
              <p:cNvSpPr/>
              <p:nvPr/>
            </p:nvSpPr>
            <p:spPr>
              <a:xfrm>
                <a:off x="2459115" y="319596"/>
                <a:ext cx="4731798" cy="10209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AE" dirty="0"/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="" xmlns:a16="http://schemas.microsoft.com/office/drawing/2014/main" id="{F1773648-0B8D-40A5-89ED-8F0C17DF0FBA}"/>
                  </a:ext>
                </a:extLst>
              </p:cNvPr>
              <p:cNvSpPr/>
              <p:nvPr/>
            </p:nvSpPr>
            <p:spPr>
              <a:xfrm>
                <a:off x="2725445" y="665124"/>
                <a:ext cx="1220679" cy="10209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AE" dirty="0"/>
              </a:p>
            </p:txBody>
          </p:sp>
          <p:sp>
            <p:nvSpPr>
              <p:cNvPr id="2" name="مربع نص 1">
                <a:extLst>
                  <a:ext uri="{FF2B5EF4-FFF2-40B4-BE49-F238E27FC236}">
                    <a16:creationId xmlns="" xmlns:a16="http://schemas.microsoft.com/office/drawing/2014/main" id="{0A721BA5-1A42-4EA9-92A1-5AEEAC95C0C1}"/>
                  </a:ext>
                </a:extLst>
              </p:cNvPr>
              <p:cNvSpPr txBox="1"/>
              <p:nvPr/>
            </p:nvSpPr>
            <p:spPr>
              <a:xfrm>
                <a:off x="2459115" y="669563"/>
                <a:ext cx="4208016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/>
                <a:r>
                  <a:rPr lang="ar-AE" dirty="0"/>
                  <a:t>ألون ألعاب المسبح التي أريد اللعب بها :</a:t>
                </a:r>
              </a:p>
            </p:txBody>
          </p:sp>
        </p:grpSp>
        <p:sp>
          <p:nvSpPr>
            <p:cNvPr id="9" name="مستطيل 8">
              <a:extLst>
                <a:ext uri="{FF2B5EF4-FFF2-40B4-BE49-F238E27FC236}">
                  <a16:creationId xmlns="" xmlns:a16="http://schemas.microsoft.com/office/drawing/2014/main" id="{C89303BE-0F5F-47AD-8F39-8CD5053032A3}"/>
                </a:ext>
              </a:extLst>
            </p:cNvPr>
            <p:cNvSpPr/>
            <p:nvPr/>
          </p:nvSpPr>
          <p:spPr>
            <a:xfrm>
              <a:off x="2183907" y="1686056"/>
              <a:ext cx="878889" cy="2492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AE"/>
            </a:p>
          </p:txBody>
        </p:sp>
        <p:sp>
          <p:nvSpPr>
            <p:cNvPr id="10" name="مستطيل 9">
              <a:extLst>
                <a:ext uri="{FF2B5EF4-FFF2-40B4-BE49-F238E27FC236}">
                  <a16:creationId xmlns="" xmlns:a16="http://schemas.microsoft.com/office/drawing/2014/main" id="{08A73891-A395-4908-89B7-0921D8CE9954}"/>
                </a:ext>
              </a:extLst>
            </p:cNvPr>
            <p:cNvSpPr/>
            <p:nvPr/>
          </p:nvSpPr>
          <p:spPr>
            <a:xfrm>
              <a:off x="2821634" y="3304362"/>
              <a:ext cx="1492914" cy="2492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AE"/>
            </a:p>
          </p:txBody>
        </p:sp>
        <p:sp>
          <p:nvSpPr>
            <p:cNvPr id="12" name="مستطيل 11">
              <a:extLst>
                <a:ext uri="{FF2B5EF4-FFF2-40B4-BE49-F238E27FC236}">
                  <a16:creationId xmlns="" xmlns:a16="http://schemas.microsoft.com/office/drawing/2014/main" id="{C361063D-BD10-4C4A-AC20-EA1CF6627E9D}"/>
                </a:ext>
              </a:extLst>
            </p:cNvPr>
            <p:cNvSpPr/>
            <p:nvPr/>
          </p:nvSpPr>
          <p:spPr>
            <a:xfrm>
              <a:off x="2050742" y="4522081"/>
              <a:ext cx="1189608" cy="2492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AE"/>
            </a:p>
          </p:txBody>
        </p:sp>
        <p:sp>
          <p:nvSpPr>
            <p:cNvPr id="14" name="مستطيل 13">
              <a:extLst>
                <a:ext uri="{FF2B5EF4-FFF2-40B4-BE49-F238E27FC236}">
                  <a16:creationId xmlns="" xmlns:a16="http://schemas.microsoft.com/office/drawing/2014/main" id="{FEC3ECD5-1D41-4FD9-A62D-0860442AEA80}"/>
                </a:ext>
              </a:extLst>
            </p:cNvPr>
            <p:cNvSpPr/>
            <p:nvPr/>
          </p:nvSpPr>
          <p:spPr>
            <a:xfrm>
              <a:off x="5212672" y="4825399"/>
              <a:ext cx="1189608" cy="2492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AE"/>
            </a:p>
          </p:txBody>
        </p:sp>
        <p:sp>
          <p:nvSpPr>
            <p:cNvPr id="16" name="مستطيل 15">
              <a:extLst>
                <a:ext uri="{FF2B5EF4-FFF2-40B4-BE49-F238E27FC236}">
                  <a16:creationId xmlns="" xmlns:a16="http://schemas.microsoft.com/office/drawing/2014/main" id="{9243177E-5AED-4FBF-A4C3-3930DC35DE75}"/>
                </a:ext>
              </a:extLst>
            </p:cNvPr>
            <p:cNvSpPr/>
            <p:nvPr/>
          </p:nvSpPr>
          <p:spPr>
            <a:xfrm>
              <a:off x="2592280" y="6413766"/>
              <a:ext cx="1189608" cy="2492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AE"/>
            </a:p>
          </p:txBody>
        </p:sp>
        <p:sp>
          <p:nvSpPr>
            <p:cNvPr id="18" name="مستطيل 17">
              <a:extLst>
                <a:ext uri="{FF2B5EF4-FFF2-40B4-BE49-F238E27FC236}">
                  <a16:creationId xmlns="" xmlns:a16="http://schemas.microsoft.com/office/drawing/2014/main" id="{2C57C477-6B9C-4718-9003-B60DAE476A7E}"/>
                </a:ext>
              </a:extLst>
            </p:cNvPr>
            <p:cNvSpPr/>
            <p:nvPr/>
          </p:nvSpPr>
          <p:spPr>
            <a:xfrm>
              <a:off x="6988206" y="2709049"/>
              <a:ext cx="1189608" cy="2492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AE"/>
            </a:p>
          </p:txBody>
        </p:sp>
        <p:sp>
          <p:nvSpPr>
            <p:cNvPr id="20" name="مستطيل 19">
              <a:extLst>
                <a:ext uri="{FF2B5EF4-FFF2-40B4-BE49-F238E27FC236}">
                  <a16:creationId xmlns="" xmlns:a16="http://schemas.microsoft.com/office/drawing/2014/main" id="{259F396F-D534-43B8-B5D4-46DFC2840714}"/>
                </a:ext>
              </a:extLst>
            </p:cNvPr>
            <p:cNvSpPr/>
            <p:nvPr/>
          </p:nvSpPr>
          <p:spPr>
            <a:xfrm>
              <a:off x="7583010" y="4950037"/>
              <a:ext cx="1189608" cy="2492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AE"/>
            </a:p>
          </p:txBody>
        </p:sp>
      </p:grpSp>
    </p:spTree>
    <p:extLst>
      <p:ext uri="{BB962C8B-B14F-4D97-AF65-F5344CB8AC3E}">
        <p14:creationId xmlns:p14="http://schemas.microsoft.com/office/powerpoint/2010/main" val="4153420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="" xmlns:a16="http://schemas.microsoft.com/office/drawing/2014/main" id="{0131FFD2-8993-4470-95E5-ED51C1E2EA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67" t="36278" r="3596" b="2820"/>
          <a:stretch/>
        </p:blipFill>
        <p:spPr>
          <a:xfrm>
            <a:off x="2775751" y="755056"/>
            <a:ext cx="6208450" cy="5717219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="" xmlns:a16="http://schemas.microsoft.com/office/drawing/2014/main" id="{F1E91DC1-04F5-4A6E-9106-022E65757A48}"/>
              </a:ext>
            </a:extLst>
          </p:cNvPr>
          <p:cNvSpPr txBox="1"/>
          <p:nvPr/>
        </p:nvSpPr>
        <p:spPr>
          <a:xfrm>
            <a:off x="5554462" y="385725"/>
            <a:ext cx="58309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dirty="0"/>
              <a:t>أوصل كل عصفور بالكعك الذي يريده : </a:t>
            </a:r>
          </a:p>
        </p:txBody>
      </p:sp>
    </p:spTree>
    <p:extLst>
      <p:ext uri="{BB962C8B-B14F-4D97-AF65-F5344CB8AC3E}">
        <p14:creationId xmlns:p14="http://schemas.microsoft.com/office/powerpoint/2010/main" val="3514445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="" xmlns:a16="http://schemas.microsoft.com/office/drawing/2014/main" id="{6DBC53C4-53E5-46AB-8880-4A31DB9E5B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510"/>
          <a:stretch/>
        </p:blipFill>
        <p:spPr>
          <a:xfrm>
            <a:off x="1707078" y="0"/>
            <a:ext cx="8034290" cy="6746240"/>
          </a:xfrm>
          <a:prstGeom prst="rect">
            <a:avLst/>
          </a:prstGeom>
        </p:spPr>
      </p:pic>
      <p:sp>
        <p:nvSpPr>
          <p:cNvPr id="3" name="مستطيل 2">
            <a:extLst>
              <a:ext uri="{FF2B5EF4-FFF2-40B4-BE49-F238E27FC236}">
                <a16:creationId xmlns="" xmlns:a16="http://schemas.microsoft.com/office/drawing/2014/main" id="{DEED7989-4B5A-44B9-94BD-F25B5D89C04C}"/>
              </a:ext>
            </a:extLst>
          </p:cNvPr>
          <p:cNvSpPr/>
          <p:nvPr/>
        </p:nvSpPr>
        <p:spPr>
          <a:xfrm>
            <a:off x="5987495" y="682298"/>
            <a:ext cx="3178206" cy="21217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dirty="0">
                <a:solidFill>
                  <a:schemeClr val="tx1"/>
                </a:solidFill>
              </a:rPr>
              <a:t>جدتي تريد ان تأكل</a:t>
            </a:r>
          </a:p>
          <a:p>
            <a:pPr algn="ctr"/>
            <a:r>
              <a:rPr lang="ar-AE" dirty="0">
                <a:solidFill>
                  <a:schemeClr val="tx1"/>
                </a:solidFill>
              </a:rPr>
              <a:t>السلطة </a:t>
            </a:r>
          </a:p>
          <a:p>
            <a:pPr algn="ctr"/>
            <a:r>
              <a:rPr lang="ar-AE" dirty="0">
                <a:solidFill>
                  <a:schemeClr val="tx1"/>
                </a:solidFill>
              </a:rPr>
              <a:t>الدجاج </a:t>
            </a:r>
          </a:p>
          <a:p>
            <a:pPr algn="ctr"/>
            <a:r>
              <a:rPr lang="ar-AE" dirty="0">
                <a:solidFill>
                  <a:schemeClr val="tx1"/>
                </a:solidFill>
              </a:rPr>
              <a:t>اضع دائرة حولهن : </a:t>
            </a:r>
          </a:p>
        </p:txBody>
      </p:sp>
    </p:spTree>
    <p:extLst>
      <p:ext uri="{BB962C8B-B14F-4D97-AF65-F5344CB8AC3E}">
        <p14:creationId xmlns:p14="http://schemas.microsoft.com/office/powerpoint/2010/main" val="1920630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مجموعة 8">
            <a:extLst>
              <a:ext uri="{FF2B5EF4-FFF2-40B4-BE49-F238E27FC236}">
                <a16:creationId xmlns="" xmlns:a16="http://schemas.microsoft.com/office/drawing/2014/main" id="{00BEC6EC-BE02-48AE-A100-DF012BA6076D}"/>
              </a:ext>
            </a:extLst>
          </p:cNvPr>
          <p:cNvGrpSpPr/>
          <p:nvPr/>
        </p:nvGrpSpPr>
        <p:grpSpPr>
          <a:xfrm>
            <a:off x="2998272" y="276342"/>
            <a:ext cx="5615396" cy="6305315"/>
            <a:chOff x="2006353" y="994300"/>
            <a:chExt cx="4669655" cy="5863700"/>
          </a:xfrm>
        </p:grpSpPr>
        <p:pic>
          <p:nvPicPr>
            <p:cNvPr id="2050" name="Picture 2" descr="Аппликации: Я - повар">
              <a:extLst>
                <a:ext uri="{FF2B5EF4-FFF2-40B4-BE49-F238E27FC236}">
                  <a16:creationId xmlns="" xmlns:a16="http://schemas.microsoft.com/office/drawing/2014/main" id="{FB7E1280-E8A3-49A9-9B0B-8AA995DE76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6049" y="1066961"/>
              <a:ext cx="4092607" cy="57910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مستطيل 5">
              <a:extLst>
                <a:ext uri="{FF2B5EF4-FFF2-40B4-BE49-F238E27FC236}">
                  <a16:creationId xmlns="" xmlns:a16="http://schemas.microsoft.com/office/drawing/2014/main" id="{883A42E4-2302-4908-B424-6B3AEE14557D}"/>
                </a:ext>
              </a:extLst>
            </p:cNvPr>
            <p:cNvSpPr/>
            <p:nvPr/>
          </p:nvSpPr>
          <p:spPr>
            <a:xfrm>
              <a:off x="2006353" y="994300"/>
              <a:ext cx="4669655" cy="5504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AE" dirty="0"/>
            </a:p>
          </p:txBody>
        </p:sp>
        <p:sp>
          <p:nvSpPr>
            <p:cNvPr id="7" name="مستطيل 6">
              <a:extLst>
                <a:ext uri="{FF2B5EF4-FFF2-40B4-BE49-F238E27FC236}">
                  <a16:creationId xmlns="" xmlns:a16="http://schemas.microsoft.com/office/drawing/2014/main" id="{D52450C3-A909-479E-A8E0-3FBD585F3109}"/>
                </a:ext>
              </a:extLst>
            </p:cNvPr>
            <p:cNvSpPr/>
            <p:nvPr/>
          </p:nvSpPr>
          <p:spPr>
            <a:xfrm>
              <a:off x="2310018" y="1505780"/>
              <a:ext cx="523783" cy="3728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AE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="" xmlns:a16="http://schemas.microsoft.com/office/drawing/2014/main" id="{83CA00DA-0C62-43AC-8493-420F5DB09535}"/>
              </a:ext>
            </a:extLst>
          </p:cNvPr>
          <p:cNvSpPr txBox="1"/>
          <p:nvPr/>
        </p:nvSpPr>
        <p:spPr>
          <a:xfrm>
            <a:off x="5698214" y="2351782"/>
            <a:ext cx="583090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3200" dirty="0"/>
              <a:t>أنا اختار طبقي : </a:t>
            </a:r>
          </a:p>
          <a:p>
            <a:pPr algn="r"/>
            <a:r>
              <a:rPr lang="ar-AE" sz="3200" dirty="0"/>
              <a:t>قص و لصق </a:t>
            </a:r>
          </a:p>
        </p:txBody>
      </p:sp>
    </p:spTree>
    <p:extLst>
      <p:ext uri="{BB962C8B-B14F-4D97-AF65-F5344CB8AC3E}">
        <p14:creationId xmlns:p14="http://schemas.microsoft.com/office/powerpoint/2010/main" val="526409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18411</TotalTime>
  <Words>481</Words>
  <Application>Microsoft Office PowerPoint</Application>
  <PresentationFormat>Widescreen</PresentationFormat>
  <Paragraphs>98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A. Ibrahim</dc:creator>
  <cp:lastModifiedBy>Microsoft account</cp:lastModifiedBy>
  <cp:revision>119</cp:revision>
  <dcterms:created xsi:type="dcterms:W3CDTF">2020-07-06T20:23:02Z</dcterms:created>
  <dcterms:modified xsi:type="dcterms:W3CDTF">2020-08-19T15:51:22Z</dcterms:modified>
</cp:coreProperties>
</file>