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1" r:id="rId2"/>
    <p:sldId id="283" r:id="rId3"/>
    <p:sldId id="285" r:id="rId4"/>
    <p:sldId id="286" r:id="rId5"/>
    <p:sldId id="292" r:id="rId6"/>
    <p:sldId id="282" r:id="rId7"/>
    <p:sldId id="29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45644-13DC-471E-8F7D-10C312B07462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67EB9-D352-4BC5-B1CC-1C9D92F71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9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0C8F7-8467-3041-A730-392BF4A7A9E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014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0C8F7-8467-3041-A730-392BF4A7A9E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930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0C8F7-8467-3041-A730-392BF4A7A9E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0C8F7-8467-3041-A730-392BF4A7A9E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610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0C8F7-8467-3041-A730-392BF4A7A9E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0C8F7-8467-3041-A730-392BF4A7A9E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783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0C8F7-8467-3041-A730-392BF4A7A9E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A856-0BDF-4568-86F0-3922840392A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E7AC-905E-49D1-879D-856763DDB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80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A856-0BDF-4568-86F0-3922840392A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E7AC-905E-49D1-879D-856763DDB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42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A856-0BDF-4568-86F0-3922840392A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E7AC-905E-49D1-879D-856763DDB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A856-0BDF-4568-86F0-3922840392A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E7AC-905E-49D1-879D-856763DDB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4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A856-0BDF-4568-86F0-3922840392A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E7AC-905E-49D1-879D-856763DDB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3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A856-0BDF-4568-86F0-3922840392A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E7AC-905E-49D1-879D-856763DDB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48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A856-0BDF-4568-86F0-3922840392A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E7AC-905E-49D1-879D-856763DDB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08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A856-0BDF-4568-86F0-3922840392A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E7AC-905E-49D1-879D-856763DDB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75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A856-0BDF-4568-86F0-3922840392A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E7AC-905E-49D1-879D-856763DDB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44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A856-0BDF-4568-86F0-3922840392A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E7AC-905E-49D1-879D-856763DDB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77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A856-0BDF-4568-86F0-3922840392A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E7AC-905E-49D1-879D-856763DDB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94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8A856-0BDF-4568-86F0-3922840392A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FE7AC-905E-49D1-879D-856763DDB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6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130">
            <a:extLst>
              <a:ext uri="{FF2B5EF4-FFF2-40B4-BE49-F238E27FC236}">
                <a16:creationId xmlns:a16="http://schemas.microsoft.com/office/drawing/2014/main" xmlns="" id="{71641884-0B02-D64F-9E47-168CF16D0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50" y="141637"/>
            <a:ext cx="1610729" cy="44372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811BFA29-58B3-1A4C-B538-D44BCC939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80403"/>
            <a:ext cx="12192000" cy="2162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75065" y="226345"/>
            <a:ext cx="27655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1600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طريقة إعداد درس بناء برج من مكعبين أو أكثر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998336"/>
              </p:ext>
            </p:extLst>
          </p:nvPr>
        </p:nvGraphicFramePr>
        <p:xfrm>
          <a:off x="246848" y="692757"/>
          <a:ext cx="11621935" cy="55621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90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36710">
                  <a:extLst>
                    <a:ext uri="{9D8B030D-6E8A-4147-A177-3AD203B41FA5}">
                      <a16:colId xmlns:a16="http://schemas.microsoft.com/office/drawing/2014/main" xmlns="" val="1658835478"/>
                    </a:ext>
                  </a:extLst>
                </a:gridCol>
                <a:gridCol w="2727896"/>
                <a:gridCol w="2727896">
                  <a:extLst>
                    <a:ext uri="{9D8B030D-6E8A-4147-A177-3AD203B41FA5}">
                      <a16:colId xmlns:a16="http://schemas.microsoft.com/office/drawing/2014/main" xmlns="" val="2370899618"/>
                    </a:ext>
                  </a:extLst>
                </a:gridCol>
                <a:gridCol w="7103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588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 </a:t>
                      </a:r>
                      <a:r>
                        <a:rPr lang="ar-AE" sz="14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(أ. شيخة عبيد </a:t>
                      </a:r>
                      <a:r>
                        <a:rPr lang="ar-AE" sz="14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السويدي+ ابراهيم  الزعبي </a:t>
                      </a:r>
                      <a:r>
                        <a:rPr lang="ar-AE" sz="14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endParaRPr lang="en-US" sz="14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 (مروة</a:t>
                      </a:r>
                      <a:r>
                        <a:rPr lang="ar-AE" sz="140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فاروق السيد موسى</a:t>
                      </a:r>
                      <a:r>
                        <a:rPr lang="ar-AE" sz="14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endParaRPr lang="en-US" sz="14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</a:t>
                      </a:r>
                      <a:r>
                        <a:rPr lang="ar-AE" sz="14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الهدف :  3184  </a:t>
                      </a:r>
                      <a:endParaRPr lang="en-US" sz="14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بناء برج من مكعبين أو أكثر</a:t>
                      </a:r>
                      <a:endParaRPr lang="en-US" sz="14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43374475"/>
                  </a:ext>
                </a:extLst>
              </a:tr>
              <a:tr h="37588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العمرية: (3-4)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( متوسط)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( توحد) </a:t>
                      </a:r>
                      <a:endParaRPr lang="en-US" sz="14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68152">
                <a:tc gridSpan="4">
                  <a:txBody>
                    <a:bodyPr/>
                    <a:lstStyle/>
                    <a:p>
                      <a:pPr algn="r" rtl="1"/>
                      <a:r>
                        <a:rPr lang="ar-AE" sz="1400" b="1" u="sng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درس عيد الميلاد </a:t>
                      </a:r>
                      <a:endParaRPr lang="ar-AE" sz="1400" b="1" u="sng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just" rtl="1">
                        <a:lnSpc>
                          <a:spcPct val="150000"/>
                        </a:lnSpc>
                      </a:pPr>
                      <a:r>
                        <a:rPr lang="ar-AE" sz="14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ذهبت مريم مع أمها وأبيها</a:t>
                      </a:r>
                      <a:r>
                        <a:rPr lang="ar-AE" sz="140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لشراء زينة وكعكة عيد الميلاد ، وعند عودتهم للمنزل ساعدت مريم والديها</a:t>
                      </a:r>
                    </a:p>
                    <a:p>
                      <a:pPr algn="just" rtl="1">
                        <a:lnSpc>
                          <a:spcPct val="150000"/>
                        </a:lnSpc>
                      </a:pPr>
                      <a:r>
                        <a:rPr lang="ar-AE" sz="140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في تعليق الزينة ونفخ البالونات ، وفي الساعة السادسة حضرأصدقاء مريم ومعهم أجمل الهدايا لصديقتهم الجميلة </a:t>
                      </a:r>
                    </a:p>
                    <a:p>
                      <a:pPr algn="just" rtl="1">
                        <a:lnSpc>
                          <a:spcPct val="150000"/>
                        </a:lnSpc>
                      </a:pPr>
                      <a:r>
                        <a:rPr lang="ar-AE" sz="140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أطفئت الأنوار وأضيئت الشموع واحتفلت مريم مع أصدقائها بإتمامها ست سنوات ، فرحت مريم بهدايا أصدقائها </a:t>
                      </a:r>
                    </a:p>
                    <a:p>
                      <a:pPr algn="just" rtl="1">
                        <a:lnSpc>
                          <a:spcPct val="150000"/>
                        </a:lnSpc>
                      </a:pPr>
                      <a:r>
                        <a:rPr lang="ar-AE" sz="140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وخاصة المكعبات فتحت صندوق المكعبات وأخرجتها واحدة تلو الآخرى وتسابقت مع أصدقائها في بناء أعلى برج</a:t>
                      </a:r>
                    </a:p>
                    <a:p>
                      <a:pPr algn="just" rtl="1">
                        <a:lnSpc>
                          <a:spcPct val="150000"/>
                        </a:lnSpc>
                      </a:pPr>
                      <a:r>
                        <a:rPr lang="ar-AE" sz="140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 المكعبات </a:t>
                      </a:r>
                      <a:endParaRPr lang="en-US" sz="1400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just" rtl="1">
                        <a:lnSpc>
                          <a:spcPct val="150000"/>
                        </a:lnSpc>
                      </a:pPr>
                      <a:endParaRPr lang="en-US" sz="1400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just" rtl="1">
                        <a:lnSpc>
                          <a:spcPct val="150000"/>
                        </a:lnSpc>
                      </a:pPr>
                      <a:endParaRPr lang="ar-AE" sz="1400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just" rtl="1">
                        <a:lnSpc>
                          <a:spcPct val="150000"/>
                        </a:lnSpc>
                      </a:pPr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u="sng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الأنشطة الصفية: </a:t>
                      </a:r>
                    </a:p>
                    <a:p>
                      <a:pPr algn="r" rtl="1"/>
                      <a:r>
                        <a:rPr lang="ar-AE" sz="140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 مجموعة من علب الطعام الفارغة وعلى الطالب تكديسها فوق بعضها واحدة تلو الآخرى</a:t>
                      </a:r>
                    </a:p>
                    <a:p>
                      <a:pPr algn="r" rtl="1"/>
                      <a:r>
                        <a:rPr lang="ar-AE" sz="140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2- يقوم الطالب ببناء ثلاث بنايات مختلفة من المكعبات متبعاً نموذج</a:t>
                      </a:r>
                    </a:p>
                    <a:p>
                      <a:pPr algn="r" rtl="1"/>
                      <a:r>
                        <a:rPr lang="ar-AE" sz="14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3-</a:t>
                      </a:r>
                      <a:r>
                        <a:rPr lang="ar-AE" sz="140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صورة  مكعب مرسوم بشكل منقط وعلى الطالب أن يقوم بتوصيل النقاط للحصول على شكل المكعب</a:t>
                      </a:r>
                    </a:p>
                    <a:p>
                      <a:pPr algn="r" rtl="1"/>
                      <a:r>
                        <a:rPr lang="ar-AE" sz="140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4- صور فيها سلوك صحيح وسلوك خاطئ مثل طفل يضع مكعب في فمه وطفل يبني برج من المكعبات ومطلوب من الطالب وضع إشارة (صح) أو (</a:t>
                      </a:r>
                      <a:r>
                        <a:rPr lang="en-US" sz="140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X</a:t>
                      </a:r>
                      <a:r>
                        <a:rPr lang="ar-AE" sz="140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2631779" y="3553944"/>
            <a:ext cx="2078378" cy="138627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2483" y="3561087"/>
            <a:ext cx="2090662" cy="137913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5471" y="3561087"/>
            <a:ext cx="2176983" cy="138803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28" name="Group 27"/>
          <p:cNvGrpSpPr/>
          <p:nvPr/>
        </p:nvGrpSpPr>
        <p:grpSpPr>
          <a:xfrm>
            <a:off x="2713523" y="5326878"/>
            <a:ext cx="882862" cy="610143"/>
            <a:chOff x="2647133" y="5337437"/>
            <a:chExt cx="882862" cy="610143"/>
          </a:xfrm>
        </p:grpSpPr>
        <p:sp>
          <p:nvSpPr>
            <p:cNvPr id="15" name="Cube 14"/>
            <p:cNvSpPr/>
            <p:nvPr/>
          </p:nvSpPr>
          <p:spPr>
            <a:xfrm>
              <a:off x="2856629" y="5745358"/>
              <a:ext cx="223317" cy="202222"/>
            </a:xfrm>
            <a:prstGeom prst="cub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647133" y="5337437"/>
              <a:ext cx="882862" cy="610143"/>
              <a:chOff x="3938954" y="5040295"/>
              <a:chExt cx="882862" cy="610143"/>
            </a:xfrm>
          </p:grpSpPr>
          <p:sp>
            <p:nvSpPr>
              <p:cNvPr id="14" name="Cube 13"/>
              <p:cNvSpPr/>
              <p:nvPr/>
            </p:nvSpPr>
            <p:spPr>
              <a:xfrm>
                <a:off x="3938954" y="5448216"/>
                <a:ext cx="223317" cy="202222"/>
              </a:xfrm>
              <a:prstGeom prst="cub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78280" y="5430632"/>
                <a:ext cx="237765" cy="213378"/>
              </a:xfrm>
              <a:prstGeom prst="rect">
                <a:avLst/>
              </a:prstGeom>
            </p:spPr>
          </p:pic>
          <p:sp>
            <p:nvSpPr>
              <p:cNvPr id="17" name="Cube 16"/>
              <p:cNvSpPr/>
              <p:nvPr/>
            </p:nvSpPr>
            <p:spPr>
              <a:xfrm>
                <a:off x="4598499" y="5430632"/>
                <a:ext cx="223317" cy="202222"/>
              </a:xfrm>
              <a:prstGeom prst="cub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Cube 17"/>
              <p:cNvSpPr/>
              <p:nvPr/>
            </p:nvSpPr>
            <p:spPr>
              <a:xfrm>
                <a:off x="4143384" y="5240049"/>
                <a:ext cx="223317" cy="202222"/>
              </a:xfrm>
              <a:prstGeom prst="cub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77557" y="5230748"/>
                <a:ext cx="237765" cy="213378"/>
              </a:xfrm>
              <a:prstGeom prst="rect">
                <a:avLst/>
              </a:prstGeom>
            </p:spPr>
          </p:pic>
          <p:sp>
            <p:nvSpPr>
              <p:cNvPr id="20" name="Cube 19"/>
              <p:cNvSpPr/>
              <p:nvPr/>
            </p:nvSpPr>
            <p:spPr>
              <a:xfrm>
                <a:off x="4295206" y="5040295"/>
                <a:ext cx="223317" cy="202222"/>
              </a:xfrm>
              <a:prstGeom prst="cub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905376" y="5337437"/>
            <a:ext cx="293675" cy="617266"/>
            <a:chOff x="2517506" y="5078615"/>
            <a:chExt cx="293675" cy="61726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73416" y="5078615"/>
              <a:ext cx="237765" cy="21337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17506" y="5482503"/>
              <a:ext cx="237765" cy="21337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44746" y="5291146"/>
              <a:ext cx="237765" cy="213378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1712672" y="5326190"/>
            <a:ext cx="482444" cy="628513"/>
            <a:chOff x="3131042" y="5045765"/>
            <a:chExt cx="482444" cy="62851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31042" y="5460900"/>
              <a:ext cx="237765" cy="21337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64635" y="5459887"/>
              <a:ext cx="237765" cy="21337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39274" y="5244836"/>
              <a:ext cx="237765" cy="21337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75721" y="5244836"/>
              <a:ext cx="237765" cy="21337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54897" y="5045765"/>
              <a:ext cx="237765" cy="2133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0382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130">
            <a:extLst>
              <a:ext uri="{FF2B5EF4-FFF2-40B4-BE49-F238E27FC236}">
                <a16:creationId xmlns:a16="http://schemas.microsoft.com/office/drawing/2014/main" xmlns="" id="{71641884-0B02-D64F-9E47-168CF16D0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50" y="141637"/>
            <a:ext cx="1610729" cy="44372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811BFA29-58B3-1A4C-B538-D44BCC939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49142"/>
            <a:ext cx="12192000" cy="2162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78069" y="98386"/>
            <a:ext cx="12202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تابع درس التسوق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508713"/>
              </p:ext>
            </p:extLst>
          </p:nvPr>
        </p:nvGraphicFramePr>
        <p:xfrm>
          <a:off x="246850" y="711199"/>
          <a:ext cx="11511561" cy="52469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911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03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94885">
                <a:tc>
                  <a:txBody>
                    <a:bodyPr/>
                    <a:lstStyle/>
                    <a:p>
                      <a:pPr algn="r" rtl="1"/>
                      <a:r>
                        <a:rPr lang="ar-AE" sz="1600" b="1" u="sng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 الدراسية:</a:t>
                      </a:r>
                      <a:r>
                        <a:rPr lang="ar-AE" sz="1600" b="0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 </a:t>
                      </a:r>
                      <a:r>
                        <a:rPr lang="ar-AE" sz="1400" b="0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 الرئيسي هو أن يتمكن الطالب من بناء برج من مكعبين أو أكثر</a:t>
                      </a:r>
                    </a:p>
                    <a:p>
                      <a:pPr algn="r" rtl="1"/>
                      <a:r>
                        <a:rPr lang="ar-AE" sz="1400" b="0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          أهداف أخرى: أن يستطيع الطالب بناء نماذج مختلفة من المكعبات دون مساعدة.</a:t>
                      </a:r>
                    </a:p>
                    <a:p>
                      <a:pPr algn="r" rtl="1"/>
                      <a:r>
                        <a:rPr lang="ar-AE" sz="1400" b="0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 قراءة الدرس بطريقة معبرة للطلبة عدة مرات مع الإشارة إلى الصور في كتاب الطالب.</a:t>
                      </a:r>
                    </a:p>
                    <a:p>
                      <a:pPr algn="r" rtl="1"/>
                      <a:r>
                        <a:rPr lang="ar-AE" sz="1400" b="0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2- تشغيل الفيديو الخاص بالدرس.</a:t>
                      </a:r>
                    </a:p>
                    <a:p>
                      <a:pPr algn="r" rtl="1"/>
                      <a:r>
                        <a:rPr lang="ar-AE" sz="1400" b="0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3- تنفيذ التمارين والأنشطة الصفية على كتاب الطالب وأوراق العمل.</a:t>
                      </a:r>
                    </a:p>
                    <a:p>
                      <a:pPr algn="r" rtl="1"/>
                      <a:r>
                        <a:rPr lang="ar-AE" sz="1400" b="0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4- وضع مكعبات مختلفة الحجم وعلى الطالب بناء برج من 10 مكعبات</a:t>
                      </a:r>
                    </a:p>
                    <a:p>
                      <a:pPr algn="r" rtl="1"/>
                      <a:r>
                        <a:rPr lang="ar-AE" sz="1400" b="0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5- يبتكر المدرس أنشطة وتمارين إضافية.</a:t>
                      </a:r>
                    </a:p>
                    <a:p>
                      <a:pPr algn="r" rtl="1"/>
                      <a:r>
                        <a:rPr lang="ar-AE" sz="1600" b="1" u="sng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حصة الرياضة:</a:t>
                      </a:r>
                      <a:r>
                        <a:rPr lang="ar-AE" sz="16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40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وعائين كبيرين فيهما عدد متساوي من المكعبات ، ويقوم المعلم بعمل مسابقة محددة بالوقت بين الطلبة من الأسرع في بناء أعلى برج من المكعبات </a:t>
                      </a:r>
                    </a:p>
                    <a:p>
                      <a:pPr algn="r" rtl="1"/>
                      <a:r>
                        <a:rPr lang="ar-AE" sz="1400" b="1" u="sng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حصة الفن: </a:t>
                      </a:r>
                      <a:r>
                        <a:rPr lang="ar-AE" sz="140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تلوين مجسم المكعب بالألوان الأساسية (أحمر ,أصفر,أزرق , أخضر)</a:t>
                      </a:r>
                    </a:p>
                    <a:p>
                      <a:pPr algn="r" rtl="1"/>
                      <a:r>
                        <a:rPr lang="ar-AE" sz="1400" b="1" u="sng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حصة الموسيقى: </a:t>
                      </a:r>
                      <a:r>
                        <a:rPr lang="ar-AE" sz="140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أنشودة المكعبات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70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u="sng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تطلب الأسرة من الطالب</a:t>
                      </a:r>
                      <a:r>
                        <a:rPr lang="ar-AE" sz="160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 </a:t>
                      </a:r>
                      <a:r>
                        <a:rPr lang="ar-AE" sz="140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بناء برج من المكعبات بطريقة التكديس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2- بناء برج من10مكعبات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3- بناء منزل من المكعبات متبعاً نموذج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AE" sz="1600" u="sng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مجموعة تدريبات على الايباد تتضمن:</a:t>
                      </a:r>
                    </a:p>
                    <a:p>
                      <a:pPr algn="r" rtl="1"/>
                      <a:r>
                        <a:rPr lang="ar-AE" sz="140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 بناء برج من 10 مكعبات</a:t>
                      </a:r>
                    </a:p>
                    <a:p>
                      <a:pPr algn="r" rtl="1"/>
                      <a:r>
                        <a:rPr lang="ar-AE" sz="140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2- توصيل المكعبات حسب اللون </a:t>
                      </a:r>
                    </a:p>
                    <a:p>
                      <a:pPr algn="r" rtl="1"/>
                      <a:r>
                        <a:rPr lang="ar-AE" sz="140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4- وضع إشارة صح وإشارة خطأ على عدد من الصور حسب السلوك المناسب فيها.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متوسط: </a:t>
                      </a:r>
                      <a:r>
                        <a:rPr lang="ar-AE" sz="140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بناء برج من مكعبين أو أكثر ،   </a:t>
                      </a: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جيد: </a:t>
                      </a:r>
                      <a:r>
                        <a:rPr lang="ar-AE" sz="140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بناء بناية من المكعبات متبعاً نموذج،       </a:t>
                      </a: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مرتفع: </a:t>
                      </a:r>
                      <a:r>
                        <a:rPr lang="ar-AE" sz="1400" b="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ابتكار أبنية مختلفة من المكعبات</a:t>
                      </a:r>
                      <a:endParaRPr lang="ar-AE" sz="1400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6938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130">
            <a:extLst>
              <a:ext uri="{FF2B5EF4-FFF2-40B4-BE49-F238E27FC236}">
                <a16:creationId xmlns:a16="http://schemas.microsoft.com/office/drawing/2014/main" xmlns="" id="{71641884-0B02-D64F-9E47-168CF16D0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50" y="141637"/>
            <a:ext cx="1610729" cy="44372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811BFA29-58B3-1A4C-B538-D44BCC939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49142"/>
            <a:ext cx="12192000" cy="2162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040579" y="757824"/>
            <a:ext cx="23615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1600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صل النقاط لتحصل على شكل المكعب </a:t>
            </a:r>
          </a:p>
        </p:txBody>
      </p:sp>
      <p:sp>
        <p:nvSpPr>
          <p:cNvPr id="3" name="Cube 2"/>
          <p:cNvSpPr/>
          <p:nvPr/>
        </p:nvSpPr>
        <p:spPr>
          <a:xfrm>
            <a:off x="4563208" y="1819226"/>
            <a:ext cx="3385038" cy="3596054"/>
          </a:xfrm>
          <a:prstGeom prst="cube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63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130">
            <a:extLst>
              <a:ext uri="{FF2B5EF4-FFF2-40B4-BE49-F238E27FC236}">
                <a16:creationId xmlns:a16="http://schemas.microsoft.com/office/drawing/2014/main" xmlns="" id="{71641884-0B02-D64F-9E47-168CF16D0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50" y="141637"/>
            <a:ext cx="1610729" cy="44372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811BFA29-58B3-1A4C-B538-D44BCC939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49142"/>
            <a:ext cx="12192000" cy="2162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4188" y="1861036"/>
            <a:ext cx="3447074" cy="24139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3372" y="1861036"/>
            <a:ext cx="3405554" cy="24139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181970" y="1002756"/>
            <a:ext cx="5795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1600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ضع علامة صح على السلوك الصحيح وعلامة خطأ على السلوك الخاطئ</a:t>
            </a:r>
            <a:endParaRPr lang="en-US" sz="1600" u="sng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115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130">
            <a:extLst>
              <a:ext uri="{FF2B5EF4-FFF2-40B4-BE49-F238E27FC236}">
                <a16:creationId xmlns:a16="http://schemas.microsoft.com/office/drawing/2014/main" xmlns="" id="{71641884-0B02-D64F-9E47-168CF16D0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50" y="141637"/>
            <a:ext cx="1610729" cy="44372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811BFA29-58B3-1A4C-B538-D44BCC939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49142"/>
            <a:ext cx="12192000" cy="2162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881804" y="659742"/>
            <a:ext cx="37401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1600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لون المكعب التالي بالألوان الأساسية (أحمر,أصفر,أزرق ,أخضر)</a:t>
            </a:r>
          </a:p>
        </p:txBody>
      </p:sp>
      <p:sp>
        <p:nvSpPr>
          <p:cNvPr id="4" name="Cube 3"/>
          <p:cNvSpPr/>
          <p:nvPr/>
        </p:nvSpPr>
        <p:spPr>
          <a:xfrm>
            <a:off x="3985847" y="1719385"/>
            <a:ext cx="3720122" cy="3735754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09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130">
            <a:extLst>
              <a:ext uri="{FF2B5EF4-FFF2-40B4-BE49-F238E27FC236}">
                <a16:creationId xmlns:a16="http://schemas.microsoft.com/office/drawing/2014/main" xmlns="" id="{71641884-0B02-D64F-9E47-168CF16D0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50" y="141637"/>
            <a:ext cx="1610729" cy="44372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811BFA29-58B3-1A4C-B538-D44BCC939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49142"/>
            <a:ext cx="12192000" cy="2162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06858" y="585364"/>
            <a:ext cx="11881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1600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الدراسية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5769" y="1570082"/>
            <a:ext cx="4629793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تتكون كل وحدة دراسية من 4 – 5  دروس مثل :</a:t>
            </a:r>
          </a:p>
          <a:p>
            <a:pPr algn="r" rtl="1"/>
            <a:r>
              <a:rPr lang="ar-AE" sz="1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- درس تكديس المكعبات .</a:t>
            </a:r>
          </a:p>
          <a:p>
            <a:pPr algn="r" rtl="1"/>
            <a:r>
              <a:rPr lang="ar-AE" sz="1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- درس بناء برج من مكعبين أو أكثر</a:t>
            </a:r>
          </a:p>
          <a:p>
            <a:pPr algn="r" rtl="1"/>
            <a:r>
              <a:rPr lang="ar-AE" sz="1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- درس تقليد بناء نموذج من المكعبات</a:t>
            </a:r>
          </a:p>
          <a:p>
            <a:pPr algn="r" rtl="1"/>
            <a:r>
              <a:rPr lang="ar-AE" sz="1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- درس بناء نماذج مختلفة من المكعبات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تتضمن أنشطة الدروس تمارين للدروس السابقة في الوحدة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نهاية الوحدة يتم تنظيم نشاط لا صفي.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النشاط اللاصفي يتم توظيف معارف الطلبة لدروس الوحدة الدراسية بشكل عملي.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 : النشاط اللاصفي هو زيارة محل الليجو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خلال الزيارة سيتعرف الطلبة على :</a:t>
            </a:r>
          </a:p>
          <a:p>
            <a:pPr algn="r" rtl="1"/>
            <a:r>
              <a:rPr lang="ar-AE" sz="1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- أشكال الليجو المختلفة (كبيرة – صغيرة – بسيطة- معقدة)</a:t>
            </a:r>
          </a:p>
          <a:p>
            <a:pPr algn="r" rtl="1"/>
            <a:r>
              <a:rPr lang="ar-AE" sz="1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- الليجو مقسم حسب العمر </a:t>
            </a:r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809" y="759997"/>
            <a:ext cx="417195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85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130">
            <a:extLst>
              <a:ext uri="{FF2B5EF4-FFF2-40B4-BE49-F238E27FC236}">
                <a16:creationId xmlns:a16="http://schemas.microsoft.com/office/drawing/2014/main" xmlns="" id="{71641884-0B02-D64F-9E47-168CF16D0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50" y="141637"/>
            <a:ext cx="1610729" cy="44372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811BFA29-58B3-1A4C-B538-D44BCC939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49142"/>
            <a:ext cx="12192000" cy="2162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828591" y="1539760"/>
            <a:ext cx="9173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1600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أغاني أطفال </a:t>
            </a:r>
            <a:endParaRPr lang="en-US" sz="1600" u="sng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AE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AE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88209" y="2186091"/>
            <a:ext cx="514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https://www.youtube.com/watch?v=iWnCYwOVoMo</a:t>
            </a:r>
          </a:p>
        </p:txBody>
      </p:sp>
    </p:spTree>
    <p:extLst>
      <p:ext uri="{BB962C8B-B14F-4D97-AF65-F5344CB8AC3E}">
        <p14:creationId xmlns:p14="http://schemas.microsoft.com/office/powerpoint/2010/main" val="2212563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573</Words>
  <Application>Microsoft Office PowerPoint</Application>
  <PresentationFormat>Widescreen</PresentationFormat>
  <Paragraphs>79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Salma Mubarak Mohamed Al Mansoori</dc:creator>
  <cp:lastModifiedBy>Microsoft account</cp:lastModifiedBy>
  <cp:revision>103</cp:revision>
  <dcterms:created xsi:type="dcterms:W3CDTF">2020-04-05T15:27:03Z</dcterms:created>
  <dcterms:modified xsi:type="dcterms:W3CDTF">2020-08-17T18:56:54Z</dcterms:modified>
</cp:coreProperties>
</file>