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2" r:id="rId5"/>
    <p:sldId id="265" r:id="rId6"/>
    <p:sldId id="261" r:id="rId7"/>
    <p:sldId id="264" r:id="rId8"/>
    <p:sldId id="263" r:id="rId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405BD14-5ACC-4CEA-B4C8-887339268FA3}"/>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xmlns="" id="{4DB4D2BB-BE34-484C-979B-7A67340CFB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xmlns="" id="{E4C13A1A-A029-465D-905D-D01C9CCEE71F}"/>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5" name="عنصر نائب للتذييل 4">
            <a:extLst>
              <a:ext uri="{FF2B5EF4-FFF2-40B4-BE49-F238E27FC236}">
                <a16:creationId xmlns:a16="http://schemas.microsoft.com/office/drawing/2014/main" xmlns="" id="{BF14D3BF-E361-4B42-975C-82F36AC4580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D132EDAA-730B-43AF-90BE-BE3269CA6FF7}"/>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57638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8B7D3D8-34F4-4ACD-AA37-55267FCD3585}"/>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1317A80D-1377-4132-BB28-D72BC53C4BA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6AA6EB0F-FA75-4AC6-95A1-4AC160374286}"/>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5" name="عنصر نائب للتذييل 4">
            <a:extLst>
              <a:ext uri="{FF2B5EF4-FFF2-40B4-BE49-F238E27FC236}">
                <a16:creationId xmlns:a16="http://schemas.microsoft.com/office/drawing/2014/main" xmlns="" id="{7BB44816-DA47-44D1-9818-E5B13D8692F3}"/>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DA6556E0-2570-45D2-A465-1B16788C10C1}"/>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400077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660B5465-FB0E-4B75-885B-6F1B7C8648D7}"/>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AD7B606B-FDD1-4BFE-A9F1-E1F0692405A2}"/>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FB1D5C26-E615-4076-A373-525159D2F0B4}"/>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5" name="عنصر نائب للتذييل 4">
            <a:extLst>
              <a:ext uri="{FF2B5EF4-FFF2-40B4-BE49-F238E27FC236}">
                <a16:creationId xmlns:a16="http://schemas.microsoft.com/office/drawing/2014/main" xmlns="" id="{71768C05-B9ED-4CB8-BA76-7B75842791C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B963E583-C2AC-45F0-8CF1-B7ACBA53F2BD}"/>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24610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5A44E3A-087C-4ADF-A666-E8FBA60C0986}"/>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BC01C10B-8AF5-4CBA-9A0B-F4E7F2128958}"/>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C77121B2-2CC2-474F-8398-292F85D96FBB}"/>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5" name="عنصر نائب للتذييل 4">
            <a:extLst>
              <a:ext uri="{FF2B5EF4-FFF2-40B4-BE49-F238E27FC236}">
                <a16:creationId xmlns:a16="http://schemas.microsoft.com/office/drawing/2014/main" xmlns="" id="{02DA2F35-8164-4AB2-9CF4-5C6D21CE6EB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D7C8C3A1-451A-4FC0-8201-B2DB3D8C3CA3}"/>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166557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4DD747F-54C4-4C4D-908A-6533AB3C43D3}"/>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5D780811-0F64-4048-8075-7986A24486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99612464-C7B7-4212-8068-C18C60E05ACD}"/>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5" name="عنصر نائب للتذييل 4">
            <a:extLst>
              <a:ext uri="{FF2B5EF4-FFF2-40B4-BE49-F238E27FC236}">
                <a16:creationId xmlns:a16="http://schemas.microsoft.com/office/drawing/2014/main" xmlns="" id="{79D587EF-EC71-4B22-B82C-BEF2455DDEF9}"/>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085F04B7-D5B0-405A-A27E-947AAC5B2BDB}"/>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185814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89BFF80-D7A5-4E4A-A803-40270CDF00E3}"/>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C6FD2A36-D7D7-4C1C-8C7A-D661B1246947}"/>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xmlns="" id="{EE48198C-00B1-4647-8142-7E8BCE1CA528}"/>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xmlns="" id="{65331B58-AA09-436C-A44A-C639E52D02FC}"/>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6" name="عنصر نائب للتذييل 5">
            <a:extLst>
              <a:ext uri="{FF2B5EF4-FFF2-40B4-BE49-F238E27FC236}">
                <a16:creationId xmlns:a16="http://schemas.microsoft.com/office/drawing/2014/main" xmlns="" id="{66DBA668-1BF1-487B-9F4E-662EF7277996}"/>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FB2CAEC5-5F7F-4CD5-AB60-FDD66366F4C8}"/>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119003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F30F22A-066A-49CB-AF42-1D9602FC8FEB}"/>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A7AFBC5E-4F40-4BAE-97C9-2388647EE3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0665F0AF-C864-48CC-9F5B-B3F737CDE8A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xmlns="" id="{43DC8788-410E-463E-82D7-2948F8EC76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FA4D4F37-1763-4603-944C-2CCAF85952FB}"/>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xmlns="" id="{1E0AA48D-FA60-4045-BF68-61860282EFA6}"/>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8" name="عنصر نائب للتذييل 7">
            <a:extLst>
              <a:ext uri="{FF2B5EF4-FFF2-40B4-BE49-F238E27FC236}">
                <a16:creationId xmlns:a16="http://schemas.microsoft.com/office/drawing/2014/main" xmlns="" id="{8BD30173-08E1-45F0-AA4F-E866F332DCA2}"/>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xmlns="" id="{D0A1E0E4-3F46-4255-ABEE-A12131820657}"/>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1633161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4762D7A-1946-4906-A5DB-087FB191325B}"/>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xmlns="" id="{E741ADB8-E44C-4887-8948-8A63441FF819}"/>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4" name="عنصر نائب للتذييل 3">
            <a:extLst>
              <a:ext uri="{FF2B5EF4-FFF2-40B4-BE49-F238E27FC236}">
                <a16:creationId xmlns:a16="http://schemas.microsoft.com/office/drawing/2014/main" xmlns="" id="{EBB16D9B-224B-4D53-8112-2D78C0AE30C6}"/>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xmlns="" id="{1DCECBDC-A481-4039-BEA8-95D714E200A9}"/>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317022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3E273605-8198-4047-B550-20DBF08B55E9}"/>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3" name="عنصر نائب للتذييل 2">
            <a:extLst>
              <a:ext uri="{FF2B5EF4-FFF2-40B4-BE49-F238E27FC236}">
                <a16:creationId xmlns:a16="http://schemas.microsoft.com/office/drawing/2014/main" xmlns="" id="{16989873-8647-435E-A2EE-9A4C50E1268D}"/>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xmlns="" id="{88D97A09-B368-4C39-B6C7-3CD38C7A6B0A}"/>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3194941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D7BF873-ED9C-4F50-9050-F00CAA3CE550}"/>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E4CE7FC6-568B-4E27-996E-D5F14B339C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xmlns="" id="{ADE9D1A3-18B6-4224-B13B-B6530DBCE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C2CD1605-9860-4AB3-9480-35E57270456A}"/>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6" name="عنصر نائب للتذييل 5">
            <a:extLst>
              <a:ext uri="{FF2B5EF4-FFF2-40B4-BE49-F238E27FC236}">
                <a16:creationId xmlns:a16="http://schemas.microsoft.com/office/drawing/2014/main" xmlns="" id="{81AB1762-E96F-464B-BEA0-F3E288073F44}"/>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12CFB207-9ED5-4495-A108-73FC34346B27}"/>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2574645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E84A6C3-4042-433B-8D86-A84B682CA754}"/>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xmlns="" id="{A313D749-3846-4F7A-BAE7-59A07A6E41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xmlns="" id="{19938E92-9E48-4EC1-813E-D50D4990B2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F6AE09FF-9318-44C8-B2C5-F2C8FB2FF7B2}"/>
              </a:ext>
            </a:extLst>
          </p:cNvPr>
          <p:cNvSpPr>
            <a:spLocks noGrp="1"/>
          </p:cNvSpPr>
          <p:nvPr>
            <p:ph type="dt" sz="half" idx="10"/>
          </p:nvPr>
        </p:nvSpPr>
        <p:spPr/>
        <p:txBody>
          <a:bodyPr/>
          <a:lstStyle/>
          <a:p>
            <a:fld id="{C8A8AD96-E535-4DB8-AD09-A6F0F674BFB5}" type="datetimeFigureOut">
              <a:rPr lang="ar-SA" smtClean="0"/>
              <a:t>29/12/1441</a:t>
            </a:fld>
            <a:endParaRPr lang="ar-SA"/>
          </a:p>
        </p:txBody>
      </p:sp>
      <p:sp>
        <p:nvSpPr>
          <p:cNvPr id="6" name="عنصر نائب للتذييل 5">
            <a:extLst>
              <a:ext uri="{FF2B5EF4-FFF2-40B4-BE49-F238E27FC236}">
                <a16:creationId xmlns:a16="http://schemas.microsoft.com/office/drawing/2014/main" xmlns="" id="{7DF788D0-546F-42C8-9408-085C924FCD80}"/>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A6ABBE2E-306A-4E45-BF9C-169A9B9C0E9F}"/>
              </a:ext>
            </a:extLst>
          </p:cNvPr>
          <p:cNvSpPr>
            <a:spLocks noGrp="1"/>
          </p:cNvSpPr>
          <p:nvPr>
            <p:ph type="sldNum" sz="quarter" idx="12"/>
          </p:nvPr>
        </p:nvSpPr>
        <p:spPr/>
        <p:txBody>
          <a:bodyPr/>
          <a:lstStyle/>
          <a:p>
            <a:fld id="{89530703-90D2-4BFA-8ADD-19BE16E97715}" type="slidenum">
              <a:rPr lang="ar-SA" smtClean="0"/>
              <a:t>‹#›</a:t>
            </a:fld>
            <a:endParaRPr lang="ar-SA"/>
          </a:p>
        </p:txBody>
      </p:sp>
    </p:spTree>
    <p:extLst>
      <p:ext uri="{BB962C8B-B14F-4D97-AF65-F5344CB8AC3E}">
        <p14:creationId xmlns:p14="http://schemas.microsoft.com/office/powerpoint/2010/main" val="1262144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C5CDCB23-D6A0-4608-A364-BB2F2AC0DA7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01704D9B-A259-477E-B7E8-BDE8D1937F8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56E90322-CB99-491D-A1DE-E8A926D7293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8A8AD96-E535-4DB8-AD09-A6F0F674BFB5}" type="datetimeFigureOut">
              <a:rPr lang="ar-SA" smtClean="0"/>
              <a:t>29/12/1441</a:t>
            </a:fld>
            <a:endParaRPr lang="ar-SA"/>
          </a:p>
        </p:txBody>
      </p:sp>
      <p:sp>
        <p:nvSpPr>
          <p:cNvPr id="5" name="عنصر نائب للتذييل 4">
            <a:extLst>
              <a:ext uri="{FF2B5EF4-FFF2-40B4-BE49-F238E27FC236}">
                <a16:creationId xmlns:a16="http://schemas.microsoft.com/office/drawing/2014/main" xmlns="" id="{33648173-418F-42E7-B3DB-BAB25AC171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xmlns="" id="{2C62BE5D-5DFF-45D2-BBC1-C63F13E2369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530703-90D2-4BFA-8ADD-19BE16E97715}" type="slidenum">
              <a:rPr lang="ar-SA" smtClean="0"/>
              <a:t>‹#›</a:t>
            </a:fld>
            <a:endParaRPr lang="ar-SA"/>
          </a:p>
        </p:txBody>
      </p:sp>
    </p:spTree>
    <p:extLst>
      <p:ext uri="{BB962C8B-B14F-4D97-AF65-F5344CB8AC3E}">
        <p14:creationId xmlns:p14="http://schemas.microsoft.com/office/powerpoint/2010/main" val="2984059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youtu.be/W6410et3lq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
            <a:extLst>
              <a:ext uri="{FF2B5EF4-FFF2-40B4-BE49-F238E27FC236}">
                <a16:creationId xmlns:a16="http://schemas.microsoft.com/office/drawing/2014/main" xmlns="" id="{2BB764D0-DBEE-4B9A-9BFB-893E53795E50}"/>
              </a:ext>
            </a:extLst>
          </p:cNvPr>
          <p:cNvGraphicFramePr>
            <a:graphicFrameLocks noGrp="1"/>
          </p:cNvGraphicFramePr>
          <p:nvPr>
            <p:extLst>
              <p:ext uri="{D42A27DB-BD31-4B8C-83A1-F6EECF244321}">
                <p14:modId xmlns:p14="http://schemas.microsoft.com/office/powerpoint/2010/main" val="403677989"/>
              </p:ext>
            </p:extLst>
          </p:nvPr>
        </p:nvGraphicFramePr>
        <p:xfrm>
          <a:off x="186812" y="348172"/>
          <a:ext cx="11621933" cy="6020687"/>
        </p:xfrm>
        <a:graphic>
          <a:graphicData uri="http://schemas.openxmlformats.org/drawingml/2006/table">
            <a:tbl>
              <a:tblPr firstRow="1" bandRow="1"/>
              <a:tblGrid>
                <a:gridCol w="3509047">
                  <a:extLst>
                    <a:ext uri="{9D8B030D-6E8A-4147-A177-3AD203B41FA5}">
                      <a16:colId xmlns:a16="http://schemas.microsoft.com/office/drawing/2014/main" xmlns="" val="20000"/>
                    </a:ext>
                  </a:extLst>
                </a:gridCol>
                <a:gridCol w="2713536">
                  <a:extLst>
                    <a:ext uri="{9D8B030D-6E8A-4147-A177-3AD203B41FA5}">
                      <a16:colId xmlns:a16="http://schemas.microsoft.com/office/drawing/2014/main" xmlns="" val="2032493190"/>
                    </a:ext>
                  </a:extLst>
                </a:gridCol>
                <a:gridCol w="2339768"/>
                <a:gridCol w="2339768">
                  <a:extLst>
                    <a:ext uri="{9D8B030D-6E8A-4147-A177-3AD203B41FA5}">
                      <a16:colId xmlns:a16="http://schemas.microsoft.com/office/drawing/2014/main" xmlns="" val="4078435238"/>
                    </a:ext>
                  </a:extLst>
                </a:gridCol>
                <a:gridCol w="719814">
                  <a:extLst>
                    <a:ext uri="{9D8B030D-6E8A-4147-A177-3AD203B41FA5}">
                      <a16:colId xmlns:a16="http://schemas.microsoft.com/office/drawing/2014/main" xmlns="" val="20001"/>
                    </a:ext>
                  </a:extLst>
                </a:gridCol>
              </a:tblGrid>
              <a:tr h="420274">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المراجعة:</a:t>
                      </a:r>
                      <a:r>
                        <a:rPr lang="ar-SA" dirty="0"/>
                        <a:t> </a:t>
                      </a:r>
                      <a:r>
                        <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شيخة </a:t>
                      </a:r>
                      <a:r>
                        <a:rPr kumimoji="0" lang="ar-SA" sz="2000" b="1" i="0" u="none" strike="noStrike" kern="1200" cap="none" spc="0" normalizeH="0" baseline="0" noProof="0" dirty="0" smtClean="0">
                          <a:ln>
                            <a:noFill/>
                          </a:ln>
                          <a:solidFill>
                            <a:prstClr val="black"/>
                          </a:solidFill>
                          <a:effectLst/>
                          <a:uLnTx/>
                          <a:uFillTx/>
                          <a:latin typeface="Sakkal Majalla" panose="02000000000000000000" pitchFamily="2" charset="-78"/>
                          <a:ea typeface="+mn-ea"/>
                          <a:cs typeface="Sakkal Majalla" panose="02000000000000000000" pitchFamily="2" charset="-78"/>
                        </a:rPr>
                        <a:t>السويدي</a:t>
                      </a:r>
                      <a:r>
                        <a:rPr kumimoji="0" lang="ar-AE" sz="2000" b="1" i="0" u="none" strike="noStrike" kern="1200" cap="none" spc="0" normalizeH="0" baseline="0" noProof="0" dirty="0" smtClean="0">
                          <a:ln>
                            <a:noFill/>
                          </a:ln>
                          <a:solidFill>
                            <a:prstClr val="black"/>
                          </a:solidFill>
                          <a:effectLst/>
                          <a:uLnTx/>
                          <a:uFillTx/>
                          <a:latin typeface="Sakkal Majalla" panose="02000000000000000000" pitchFamily="2" charset="-78"/>
                          <a:ea typeface="+mn-ea"/>
                          <a:cs typeface="Sakkal Majalla" panose="02000000000000000000" pitchFamily="2" charset="-78"/>
                        </a:rPr>
                        <a:t>+ ابراهيم الزعبي</a:t>
                      </a:r>
                      <a:endParaRPr lang="en-US" dirty="0"/>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الإعداد :</a:t>
                      </a:r>
                      <a:r>
                        <a:rPr lang="ar-SA" dirty="0"/>
                        <a:t> </a:t>
                      </a:r>
                      <a:r>
                        <a:rPr lang="ar-SA" b="1" dirty="0"/>
                        <a:t>ايمان عبدالله </a:t>
                      </a:r>
                      <a:r>
                        <a:rPr lang="ar-SA" b="1" dirty="0" smtClean="0"/>
                        <a:t>ال</a:t>
                      </a:r>
                      <a:r>
                        <a:rPr lang="ar-AE" b="1" dirty="0" smtClean="0"/>
                        <a:t>عبر</a:t>
                      </a:r>
                      <a:r>
                        <a:rPr lang="ar-AE" b="1" baseline="0" dirty="0" smtClean="0"/>
                        <a:t>ي</a:t>
                      </a:r>
                      <a:endParaRPr lang="en-US" b="1" dirty="0"/>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رقم  الهدف : 3197</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وضع الكرات الملونة في الصندوق</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420274">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الفئة </a:t>
                      </a:r>
                      <a:r>
                        <a:rPr lang="ar-AE" dirty="0" smtClean="0"/>
                        <a:t>العمرية:5-6</a:t>
                      </a:r>
                      <a:r>
                        <a:rPr lang="ar-AE" baseline="0" dirty="0" smtClean="0"/>
                        <a:t> سنوات</a:t>
                      </a:r>
                      <a:r>
                        <a:rPr lang="en-US" baseline="0" dirty="0" smtClean="0"/>
                        <a:t> – </a:t>
                      </a:r>
                      <a:r>
                        <a:rPr lang="ar-AE" baseline="0" dirty="0" smtClean="0"/>
                        <a:t>مهارات الحركة الصغرى</a:t>
                      </a:r>
                      <a:endParaRPr lang="ar-AE" dirty="0"/>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مستوى الشدة: (</a:t>
                      </a:r>
                      <a:r>
                        <a:rPr lang="ar-SA" dirty="0"/>
                        <a:t>بحاجة لدعم شديد</a:t>
                      </a:r>
                      <a:r>
                        <a:rPr lang="ar-AE" dirty="0"/>
                        <a:t>) </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dirty="0"/>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فئة الإعاقة : </a:t>
                      </a:r>
                      <a:r>
                        <a:rPr lang="ar-SA" dirty="0"/>
                        <a:t>اضطراب طيف التوحد</a:t>
                      </a:r>
                      <a:endParaRPr lang="en-US" dirty="0"/>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بيانات الهدف</a:t>
                      </a:r>
                      <a:endParaRPr lang="en-US" b="1" dirty="0"/>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812628275"/>
                  </a:ext>
                </a:extLst>
              </a:tr>
              <a:tr h="4801487">
                <a:tc gridSpan="4">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r>
                        <a:rPr lang="ar-AE" sz="1600" baseline="0" dirty="0" smtClean="0"/>
                        <a:t>فيديو:</a:t>
                      </a:r>
                      <a:endParaRPr lang="ar-SA" sz="1600" baseline="0" dirty="0"/>
                    </a:p>
                    <a:p>
                      <a:pPr algn="r" rtl="1"/>
                      <a:r>
                        <a:rPr lang="en-US" sz="1600" baseline="0" dirty="0" smtClean="0">
                          <a:hlinkClick r:id="rId2"/>
                        </a:rPr>
                        <a:t>https://youtu.be/W6410et3lqE</a:t>
                      </a:r>
                      <a:r>
                        <a:rPr lang="ar-AE" sz="1600" baseline="0" dirty="0" smtClean="0"/>
                        <a:t> </a:t>
                      </a:r>
                      <a:endParaRPr lang="ar-SA" sz="1600" baseline="0" dirty="0"/>
                    </a:p>
                    <a:p>
                      <a:pPr algn="r" rtl="1"/>
                      <a:endParaRPr lang="ar-SA" sz="1600" baseline="0" dirty="0"/>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AE" sz="1600" b="1" dirty="0"/>
                    </a:p>
                    <a:p>
                      <a:pPr algn="ctr" rtl="1"/>
                      <a:r>
                        <a:rPr lang="ar-AE" sz="1600" b="1" dirty="0"/>
                        <a:t>كتاب</a:t>
                      </a:r>
                      <a:r>
                        <a:rPr lang="ar-AE" sz="1600" b="1" baseline="0" dirty="0"/>
                        <a:t> الطالب </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3" name="مربع نص 2">
            <a:extLst>
              <a:ext uri="{FF2B5EF4-FFF2-40B4-BE49-F238E27FC236}">
                <a16:creationId xmlns:a16="http://schemas.microsoft.com/office/drawing/2014/main" xmlns="" id="{F1F0B1A9-0BF7-443D-85C9-17E8380B4D8C}"/>
              </a:ext>
            </a:extLst>
          </p:cNvPr>
          <p:cNvSpPr txBox="1"/>
          <p:nvPr/>
        </p:nvSpPr>
        <p:spPr>
          <a:xfrm>
            <a:off x="1625032" y="2079990"/>
            <a:ext cx="9104812" cy="1231106"/>
          </a:xfrm>
          <a:prstGeom prst="rect">
            <a:avLst/>
          </a:prstGeom>
          <a:noFill/>
        </p:spPr>
        <p:txBody>
          <a:bodyPr wrap="square" rtlCol="1">
            <a:spAutoFit/>
          </a:bodyPr>
          <a:lstStyle/>
          <a:p>
            <a:r>
              <a:rPr lang="ar-SA" sz="2000" b="1" dirty="0"/>
              <a:t>درس </a:t>
            </a:r>
            <a:r>
              <a:rPr lang="ar-SA" sz="2000" b="1" dirty="0" smtClean="0"/>
              <a:t>:</a:t>
            </a:r>
            <a:r>
              <a:rPr lang="ar-AE" sz="2000" b="1" dirty="0" smtClean="0"/>
              <a:t>الكرات الملونة</a:t>
            </a:r>
            <a:endParaRPr lang="ar-SA" sz="2000" b="1" dirty="0"/>
          </a:p>
          <a:p>
            <a:r>
              <a:rPr lang="ar-AE" dirty="0" smtClean="0"/>
              <a:t>طلبت مريم من والدتها الذهاب للعب مع صديقاتها في الحديقه ومن بين العابهم الكثيره كانت لعبة اختيار الكرات الملونه ووضعها في الصندوق هي بداية لعبهم وكانت مريم هي الاول في لعب الكرات الملونه بسبب اختيارها للوان المناسبه ووضعها في الصندوق.</a:t>
            </a:r>
            <a:endParaRPr lang="ar-SA"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172" y="3215613"/>
            <a:ext cx="4574862" cy="2487581"/>
          </a:xfrm>
          <a:prstGeom prst="rect">
            <a:avLst/>
          </a:prstGeom>
        </p:spPr>
      </p:pic>
    </p:spTree>
    <p:extLst>
      <p:ext uri="{BB962C8B-B14F-4D97-AF65-F5344CB8AC3E}">
        <p14:creationId xmlns:p14="http://schemas.microsoft.com/office/powerpoint/2010/main" val="35951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
            <a:extLst>
              <a:ext uri="{FF2B5EF4-FFF2-40B4-BE49-F238E27FC236}">
                <a16:creationId xmlns:a16="http://schemas.microsoft.com/office/drawing/2014/main" xmlns="" id="{F3D2F412-3C2C-4A6D-90F4-EFF561DFD81A}"/>
              </a:ext>
            </a:extLst>
          </p:cNvPr>
          <p:cNvGraphicFramePr>
            <a:graphicFrameLocks noGrp="1"/>
          </p:cNvGraphicFramePr>
          <p:nvPr>
            <p:extLst>
              <p:ext uri="{D42A27DB-BD31-4B8C-83A1-F6EECF244321}">
                <p14:modId xmlns:p14="http://schemas.microsoft.com/office/powerpoint/2010/main" val="3513654737"/>
              </p:ext>
            </p:extLst>
          </p:nvPr>
        </p:nvGraphicFramePr>
        <p:xfrm>
          <a:off x="136478" y="607982"/>
          <a:ext cx="11621933" cy="7759508"/>
        </p:xfrm>
        <a:graphic>
          <a:graphicData uri="http://schemas.openxmlformats.org/drawingml/2006/table">
            <a:tbl>
              <a:tblPr firstRow="1" bandRow="1"/>
              <a:tblGrid>
                <a:gridCol w="10693709">
                  <a:extLst>
                    <a:ext uri="{9D8B030D-6E8A-4147-A177-3AD203B41FA5}">
                      <a16:colId xmlns:a16="http://schemas.microsoft.com/office/drawing/2014/main" xmlns="" val="20000"/>
                    </a:ext>
                  </a:extLst>
                </a:gridCol>
                <a:gridCol w="928224">
                  <a:extLst>
                    <a:ext uri="{9D8B030D-6E8A-4147-A177-3AD203B41FA5}">
                      <a16:colId xmlns:a16="http://schemas.microsoft.com/office/drawing/2014/main" xmlns="" val="20001"/>
                    </a:ext>
                  </a:extLst>
                </a:gridCol>
              </a:tblGrid>
              <a:tr h="420274">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وضع الكرات الملونة في الصندوق</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420274">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r" rtl="1"/>
                      <a:r>
                        <a:rPr lang="ar-SA" sz="1600" b="1" dirty="0"/>
                        <a:t>انشطه</a:t>
                      </a:r>
                      <a:r>
                        <a:rPr lang="ar-SA" sz="1600" b="1" baseline="0" dirty="0"/>
                        <a:t> مهارية</a:t>
                      </a:r>
                      <a:endParaRPr lang="ar-AE" sz="1600" b="1" dirty="0"/>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r>
                        <a:rPr lang="ar-AE" b="1" dirty="0"/>
                        <a:t>المكونات </a:t>
                      </a:r>
                      <a:endParaRPr lang="en-US" b="1" dirty="0"/>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801487">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A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600" b="1" i="0" u="sng" strike="noStrike" kern="1200" cap="none" spc="0" normalizeH="0" baseline="0" noProof="0" dirty="0">
                          <a:ln>
                            <a:noFill/>
                          </a:ln>
                          <a:solidFill>
                            <a:prstClr val="black"/>
                          </a:solidFill>
                          <a:effectLst/>
                          <a:uLnTx/>
                          <a:uFillTx/>
                          <a:latin typeface="Calibri" panose="020F0502020204030204"/>
                          <a:ea typeface="+mn-ea"/>
                          <a:cs typeface="+mn-cs"/>
                        </a:rPr>
                        <a:t>الأنشطة الصفية: </a:t>
                      </a:r>
                      <a:endParaRPr kumimoji="0" lang="ar-SA" sz="16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6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1- وضع </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الكرات الملونة </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امام </a:t>
                      </a: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الطالبة </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تطبيق عملي</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ووضع الكرات في الصندوق.</a:t>
                      </a:r>
                      <a:endPar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2- نشاط </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التعرف</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على الالوان.</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3-تميز بين </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الالوان</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4- توصيل </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بين</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الصور(الكرات)</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بمكانها الصحيحه</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5- الاشارة الي صورة الصحيحة عندما يطلب منه ذلك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6-   تلوين صور </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الكرات الملونة</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SA" sz="1600" baseline="0" dirty="0"/>
                    </a:p>
                    <a:p>
                      <a:pPr algn="r" rtl="1"/>
                      <a:endParaRPr lang="ar-AE" sz="1600" baseline="0" dirty="0"/>
                    </a:p>
                    <a:p>
                      <a:pPr algn="r" rtl="1"/>
                      <a:endParaRPr lang="ar-SA" sz="1600" b="1" u="none" baseline="0" dirty="0"/>
                    </a:p>
                    <a:p>
                      <a:pPr algn="r" rtl="1"/>
                      <a:endParaRPr lang="ar-SA" sz="1600" b="1" u="none" baseline="0" dirty="0"/>
                    </a:p>
                    <a:p>
                      <a:pPr algn="r" rtl="1"/>
                      <a:endParaRPr lang="ar-SA" sz="1600" b="1" u="none" baseline="0" dirty="0"/>
                    </a:p>
                    <a:p>
                      <a:pPr algn="r" rtl="1"/>
                      <a:endParaRPr lang="ar-SA" sz="1600" b="1" u="none" baseline="0" dirty="0"/>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AE" sz="1600" b="1" dirty="0"/>
                    </a:p>
                    <a:p>
                      <a:pPr algn="ctr" rtl="1"/>
                      <a:r>
                        <a:rPr lang="ar-AE" sz="1600" b="1" baseline="0" dirty="0"/>
                        <a:t> </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10" name="TextBox 9"/>
          <p:cNvSpPr txBox="1"/>
          <p:nvPr/>
        </p:nvSpPr>
        <p:spPr>
          <a:xfrm>
            <a:off x="3593206" y="3902299"/>
            <a:ext cx="2434107" cy="369332"/>
          </a:xfrm>
          <a:prstGeom prst="rect">
            <a:avLst/>
          </a:prstGeom>
          <a:noFill/>
        </p:spPr>
        <p:txBody>
          <a:bodyPr wrap="square" rtlCol="0">
            <a:spAutoFit/>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413" y="2849451"/>
            <a:ext cx="2322576" cy="3657600"/>
          </a:xfrm>
          <a:prstGeom prst="rect">
            <a:avLst/>
          </a:prstGeom>
        </p:spPr>
      </p:pic>
    </p:spTree>
    <p:extLst>
      <p:ext uri="{BB962C8B-B14F-4D97-AF65-F5344CB8AC3E}">
        <p14:creationId xmlns:p14="http://schemas.microsoft.com/office/powerpoint/2010/main" val="2855954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
            <a:extLst>
              <a:ext uri="{FF2B5EF4-FFF2-40B4-BE49-F238E27FC236}">
                <a16:creationId xmlns:a16="http://schemas.microsoft.com/office/drawing/2014/main" xmlns="" id="{5F118D0A-AB8A-4BAD-95E7-65AB6AA28096}"/>
              </a:ext>
            </a:extLst>
          </p:cNvPr>
          <p:cNvGraphicFramePr>
            <a:graphicFrameLocks noGrp="1"/>
          </p:cNvGraphicFramePr>
          <p:nvPr>
            <p:extLst>
              <p:ext uri="{D42A27DB-BD31-4B8C-83A1-F6EECF244321}">
                <p14:modId xmlns:p14="http://schemas.microsoft.com/office/powerpoint/2010/main" val="835606033"/>
              </p:ext>
            </p:extLst>
          </p:nvPr>
        </p:nvGraphicFramePr>
        <p:xfrm>
          <a:off x="528033" y="452912"/>
          <a:ext cx="11100970" cy="6244097"/>
        </p:xfrm>
        <a:graphic>
          <a:graphicData uri="http://schemas.openxmlformats.org/drawingml/2006/table">
            <a:tbl>
              <a:tblPr firstRow="1" bandRow="1"/>
              <a:tblGrid>
                <a:gridCol w="10309867">
                  <a:extLst>
                    <a:ext uri="{9D8B030D-6E8A-4147-A177-3AD203B41FA5}">
                      <a16:colId xmlns:a16="http://schemas.microsoft.com/office/drawing/2014/main" xmlns="" val="20000"/>
                    </a:ext>
                  </a:extLst>
                </a:gridCol>
                <a:gridCol w="791103">
                  <a:extLst>
                    <a:ext uri="{9D8B030D-6E8A-4147-A177-3AD203B41FA5}">
                      <a16:colId xmlns:a16="http://schemas.microsoft.com/office/drawing/2014/main" xmlns="" val="20001"/>
                    </a:ext>
                  </a:extLst>
                </a:gridCol>
              </a:tblGrid>
              <a:tr h="3714257">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0" u="sng" baseline="0" dirty="0">
                          <a:solidFill>
                            <a:srgbClr val="FF0000"/>
                          </a:solidFill>
                          <a:latin typeface="Sakkal Majalla" panose="02000000000000000000" pitchFamily="2" charset="-78"/>
                          <a:cs typeface="Sakkal Majalla" panose="02000000000000000000" pitchFamily="2" charset="-78"/>
                        </a:rPr>
                        <a:t>الحصة الدراسية</a:t>
                      </a:r>
                      <a:r>
                        <a:rPr lang="ar-AE" sz="1600" b="0" u="sng" baseline="0" dirty="0">
                          <a:latin typeface="Sakkal Majalla" panose="02000000000000000000" pitchFamily="2" charset="-78"/>
                          <a:cs typeface="Sakkal Majalla" panose="02000000000000000000" pitchFamily="2" charset="-78"/>
                        </a:rPr>
                        <a:t>:</a:t>
                      </a:r>
                      <a:r>
                        <a:rPr lang="en-US" sz="1600" b="0" u="none" baseline="0" dirty="0">
                          <a:latin typeface="Sakkal Majalla" panose="02000000000000000000" pitchFamily="2" charset="-78"/>
                          <a:cs typeface="Sakkal Majalla" panose="02000000000000000000" pitchFamily="2" charset="-78"/>
                        </a:rPr>
                        <a:t> </a:t>
                      </a:r>
                      <a:r>
                        <a:rPr lang="ar-AE" sz="1600" b="0" u="none" baseline="0" dirty="0">
                          <a:latin typeface="Sakkal Majalla" panose="02000000000000000000" pitchFamily="2" charset="-78"/>
                          <a:cs typeface="Sakkal Majalla" panose="02000000000000000000" pitchFamily="2" charset="-78"/>
                        </a:rPr>
                        <a:t> </a:t>
                      </a:r>
                      <a:r>
                        <a:rPr lang="ar-AE" sz="1600" b="1" u="none" baseline="0" dirty="0">
                          <a:latin typeface="Sakkal Majalla" panose="02000000000000000000" pitchFamily="2" charset="-78"/>
                          <a:cs typeface="Sakkal Majalla" panose="02000000000000000000" pitchFamily="2" charset="-78"/>
                        </a:rPr>
                        <a:t>الهدف الرئيسي</a:t>
                      </a:r>
                      <a:r>
                        <a:rPr lang="ar-EG" sz="1600" b="1" u="none" baseline="0" dirty="0">
                          <a:latin typeface="Sakkal Majalla" panose="02000000000000000000" pitchFamily="2" charset="-78"/>
                          <a:cs typeface="Sakkal Majalla" panose="02000000000000000000" pitchFamily="2" charset="-78"/>
                        </a:rPr>
                        <a:t> </a:t>
                      </a:r>
                      <a:r>
                        <a:rPr lang="ar-SA" sz="1600" b="1" u="none" baseline="0" dirty="0">
                          <a:latin typeface="Sakkal Majalla" panose="02000000000000000000" pitchFamily="2" charset="-78"/>
                          <a:cs typeface="Sakkal Majalla" panose="02000000000000000000" pitchFamily="2" charset="-78"/>
                        </a:rPr>
                        <a:t>: </a:t>
                      </a: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ان </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تستخد</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م الكرات الملونة</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الاحمر,اخضر,اصفر,ازرق</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دون مساعدة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الاهداف الفرعية : التدريب على مهارة الحركة الدقيقة من خلال </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وضع الكرات الملونة في الصندوق </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ar-SA" sz="1600" b="1" i="0" u="none" strike="noStrike" kern="1200" cap="none" spc="0" normalizeH="0" baseline="0" noProof="0" dirty="0">
                          <a:ln>
                            <a:noFill/>
                          </a:ln>
                          <a:solidFill>
                            <a:prstClr val="black"/>
                          </a:solidFill>
                          <a:effectLst/>
                          <a:uLnTx/>
                          <a:uFillTx/>
                          <a:latin typeface="Calibri" panose="020F0502020204030204"/>
                          <a:ea typeface="+mn-ea"/>
                          <a:cs typeface="+mn-cs"/>
                        </a:rPr>
                        <a:t>التدريب </a:t>
                      </a:r>
                      <a:r>
                        <a:rPr kumimoji="0" lang="ar-SA" sz="1600" b="1" i="0" u="none" strike="noStrike" kern="1200" cap="none" spc="0" normalizeH="0" baseline="0" noProof="0" dirty="0" smtClean="0">
                          <a:ln>
                            <a:noFill/>
                          </a:ln>
                          <a:solidFill>
                            <a:prstClr val="black"/>
                          </a:solidFill>
                          <a:effectLst/>
                          <a:uLnTx/>
                          <a:uFillTx/>
                          <a:latin typeface="Calibri" panose="020F0502020204030204"/>
                          <a:ea typeface="+mn-ea"/>
                          <a:cs typeface="+mn-cs"/>
                        </a:rPr>
                        <a:t>على</a:t>
                      </a:r>
                      <a:r>
                        <a:rPr kumimoji="0" lang="ar-A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وضع الكرات في الصندوق.</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AE" sz="1600" b="0" u="none" baseline="0" dirty="0">
                        <a:latin typeface="Sakkal Majalla" panose="02000000000000000000" pitchFamily="2" charset="-78"/>
                        <a:cs typeface="Sakkal Majalla" panose="02000000000000000000" pitchFamily="2" charset="-78"/>
                      </a:endParaRPr>
                    </a:p>
                    <a:p>
                      <a:pPr marL="285750" marR="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EG" sz="1600" b="0" u="none" baseline="0" dirty="0">
                          <a:latin typeface="Sakkal Majalla" panose="02000000000000000000" pitchFamily="2" charset="-78"/>
                          <a:cs typeface="Sakkal Majalla" panose="02000000000000000000" pitchFamily="2" charset="-78"/>
                        </a:rPr>
                        <a:t>تهيئة الطالب للمهارة من خلال سرد القصة</a:t>
                      </a:r>
                      <a:r>
                        <a:rPr lang="ar-AE" sz="1600" b="0" u="none" baseline="0" dirty="0">
                          <a:latin typeface="Sakkal Majalla" panose="02000000000000000000" pitchFamily="2" charset="-78"/>
                          <a:cs typeface="Sakkal Majalla" panose="02000000000000000000" pitchFamily="2" charset="-78"/>
                        </a:rPr>
                        <a:t> وفيديو تعليمي </a:t>
                      </a:r>
                      <a:endParaRPr lang="ar-EG" sz="1600" b="0" u="none" baseline="0" dirty="0">
                        <a:latin typeface="Sakkal Majalla" panose="02000000000000000000" pitchFamily="2" charset="-78"/>
                        <a:cs typeface="Sakkal Majalla" panose="02000000000000000000" pitchFamily="2" charset="-78"/>
                      </a:endParaRP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EG" sz="1600" b="0" u="none" baseline="0" dirty="0">
                          <a:latin typeface="Sakkal Majalla" panose="02000000000000000000" pitchFamily="2" charset="-78"/>
                          <a:cs typeface="Sakkal Majalla" panose="02000000000000000000" pitchFamily="2" charset="-78"/>
                        </a:rPr>
                        <a:t>إعداد بطاقات مصورة لتحليل المهارة الى خطوات </a:t>
                      </a:r>
                    </a:p>
                    <a:p>
                      <a:pPr marL="342900" indent="-342900" algn="r" rtl="1">
                        <a:buFont typeface="Arial" panose="020B0604020202020204" pitchFamily="34" charset="0"/>
                        <a:buChar char="•"/>
                      </a:pPr>
                      <a:r>
                        <a:rPr lang="ar-EG" sz="1600" b="0" u="none" baseline="0" dirty="0">
                          <a:latin typeface="Sakkal Majalla" panose="02000000000000000000" pitchFamily="2" charset="-78"/>
                          <a:cs typeface="Sakkal Majalla" panose="02000000000000000000" pitchFamily="2" charset="-78"/>
                        </a:rPr>
                        <a:t>إعداد انشطة عملية لتطبيق المهارة</a:t>
                      </a:r>
                      <a:r>
                        <a:rPr lang="ar-SA" sz="1600" b="0" u="none" baseline="0" dirty="0">
                          <a:latin typeface="Sakkal Majalla" panose="02000000000000000000" pitchFamily="2" charset="-78"/>
                          <a:cs typeface="Sakkal Majalla" panose="02000000000000000000" pitchFamily="2" charset="-78"/>
                        </a:rPr>
                        <a:t> </a:t>
                      </a:r>
                      <a:r>
                        <a:rPr lang="ar-SA" sz="1600" b="0" u="none" baseline="0" dirty="0" smtClean="0">
                          <a:latin typeface="Sakkal Majalla" panose="02000000000000000000" pitchFamily="2" charset="-78"/>
                          <a:cs typeface="Sakkal Majalla" panose="02000000000000000000" pitchFamily="2" charset="-78"/>
                        </a:rPr>
                        <a:t>باستخدام</a:t>
                      </a:r>
                      <a:r>
                        <a:rPr lang="ar-AE" sz="1600" b="0" u="none" baseline="0" dirty="0" smtClean="0">
                          <a:latin typeface="Sakkal Majalla" panose="02000000000000000000" pitchFamily="2" charset="-78"/>
                          <a:cs typeface="Sakkal Majalla" panose="02000000000000000000" pitchFamily="2" charset="-78"/>
                        </a:rPr>
                        <a:t> الكرات الملونة.</a:t>
                      </a:r>
                      <a:r>
                        <a:rPr lang="ar-SA" sz="1600" b="0" u="none" baseline="0" dirty="0" smtClean="0">
                          <a:latin typeface="Sakkal Majalla" panose="02000000000000000000" pitchFamily="2" charset="-78"/>
                          <a:cs typeface="Sakkal Majalla" panose="02000000000000000000" pitchFamily="2" charset="-78"/>
                        </a:rPr>
                        <a:t> </a:t>
                      </a:r>
                      <a:endParaRPr lang="ar-AE" sz="1600" b="0" u="none" baseline="0" dirty="0" smtClean="0">
                        <a:latin typeface="Sakkal Majalla" panose="02000000000000000000" pitchFamily="2" charset="-78"/>
                        <a:cs typeface="Sakkal Majalla" panose="02000000000000000000" pitchFamily="2" charset="-78"/>
                      </a:endParaRPr>
                    </a:p>
                    <a:p>
                      <a:pPr marL="342900" indent="-342900" algn="r" rtl="1">
                        <a:buFont typeface="Arial" panose="020B0604020202020204" pitchFamily="34" charset="0"/>
                        <a:buChar char="•"/>
                      </a:pPr>
                      <a:r>
                        <a:rPr lang="ar-EG" sz="1600" b="0" u="none" baseline="0" dirty="0" smtClean="0">
                          <a:latin typeface="Sakkal Majalla" panose="02000000000000000000" pitchFamily="2" charset="-78"/>
                          <a:cs typeface="Sakkal Majalla" panose="02000000000000000000" pitchFamily="2" charset="-78"/>
                        </a:rPr>
                        <a:t>تطبيق </a:t>
                      </a:r>
                      <a:r>
                        <a:rPr lang="ar-EG" sz="1600" b="0" u="none" baseline="0" dirty="0">
                          <a:latin typeface="Sakkal Majalla" panose="02000000000000000000" pitchFamily="2" charset="-78"/>
                          <a:cs typeface="Sakkal Majalla" panose="02000000000000000000" pitchFamily="2" charset="-78"/>
                        </a:rPr>
                        <a:t>الانشطة الصفية مستخدماً كتاب الطالب و اوراق العمل.</a:t>
                      </a:r>
                    </a:p>
                    <a:p>
                      <a:pPr marL="342900" indent="-342900" algn="r" rtl="1">
                        <a:buFont typeface="Arial" panose="020B0604020202020204" pitchFamily="34" charset="0"/>
                        <a:buChar char="•"/>
                      </a:pPr>
                      <a:r>
                        <a:rPr lang="ar-EG" sz="1600" b="0" u="none" baseline="0" dirty="0">
                          <a:latin typeface="Sakkal Majalla" panose="02000000000000000000" pitchFamily="2" charset="-78"/>
                          <a:cs typeface="Sakkal Majalla" panose="02000000000000000000" pitchFamily="2" charset="-78"/>
                        </a:rPr>
                        <a:t>إعداد انشطة  إضافية من ابتكار المعلم .</a:t>
                      </a:r>
                      <a:endParaRPr lang="ar-EG" sz="1600" b="1" u="none" baseline="0" dirty="0">
                        <a:latin typeface="Sakkal Majalla" panose="02000000000000000000" pitchFamily="2" charset="-78"/>
                        <a:cs typeface="Sakkal Majalla" panose="02000000000000000000" pitchFamily="2" charset="-78"/>
                      </a:endParaRPr>
                    </a:p>
                    <a:p>
                      <a:pPr algn="r" rtl="1"/>
                      <a:endParaRPr lang="ar-AE" sz="1600" b="0" u="none" baseline="0" dirty="0" smtClean="0">
                        <a:latin typeface="Sakkal Majalla" panose="02000000000000000000" pitchFamily="2" charset="-78"/>
                        <a:cs typeface="Sakkal Majalla" panose="02000000000000000000" pitchFamily="2" charset="-78"/>
                      </a:endParaRPr>
                    </a:p>
                    <a:p>
                      <a:pPr algn="r" rtl="1"/>
                      <a:r>
                        <a:rPr lang="ar-AE" sz="1600" b="0" u="sng" baseline="0" dirty="0" smtClean="0">
                          <a:solidFill>
                            <a:srgbClr val="FF0000"/>
                          </a:solidFill>
                          <a:latin typeface="Sakkal Majalla" panose="02000000000000000000" pitchFamily="2" charset="-78"/>
                          <a:cs typeface="Sakkal Majalla" panose="02000000000000000000" pitchFamily="2" charset="-78"/>
                        </a:rPr>
                        <a:t>النشاط الرياضي</a:t>
                      </a:r>
                      <a:r>
                        <a:rPr lang="ar-AE" sz="1600" b="0" u="none" baseline="0" dirty="0" smtClean="0">
                          <a:solidFill>
                            <a:srgbClr val="FF0000"/>
                          </a:solidFill>
                          <a:latin typeface="Sakkal Majalla" panose="02000000000000000000" pitchFamily="2" charset="-78"/>
                          <a:cs typeface="Sakkal Majalla" panose="02000000000000000000" pitchFamily="2" charset="-78"/>
                        </a:rPr>
                        <a:t>  : </a:t>
                      </a:r>
                      <a:r>
                        <a:rPr lang="ar-AE" sz="1600" b="0" u="none" baseline="0" dirty="0" smtClean="0">
                          <a:solidFill>
                            <a:schemeClr val="tx1"/>
                          </a:solidFill>
                          <a:latin typeface="Sakkal Majalla" panose="02000000000000000000" pitchFamily="2" charset="-78"/>
                          <a:cs typeface="Sakkal Majalla" panose="02000000000000000000" pitchFamily="2" charset="-78"/>
                        </a:rPr>
                        <a:t>الركض الى الصندوق لوضع الكرات الملونة.</a:t>
                      </a:r>
                      <a:endParaRPr lang="ar-AE" sz="1600" b="0"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600" b="0" u="sng" baseline="0" dirty="0" smtClean="0">
                          <a:solidFill>
                            <a:srgbClr val="FF0000"/>
                          </a:solidFill>
                          <a:latin typeface="Sakkal Majalla" panose="02000000000000000000" pitchFamily="2" charset="-78"/>
                          <a:cs typeface="Sakkal Majalla" panose="02000000000000000000" pitchFamily="2" charset="-78"/>
                        </a:rPr>
                        <a:t>النشاط الفني</a:t>
                      </a:r>
                      <a:r>
                        <a:rPr lang="ar-AE" sz="1600" b="0" u="none" baseline="0" dirty="0" smtClean="0">
                          <a:latin typeface="Sakkal Majalla" panose="02000000000000000000" pitchFamily="2" charset="-78"/>
                          <a:cs typeface="Sakkal Majalla" panose="02000000000000000000" pitchFamily="2" charset="-78"/>
                        </a:rPr>
                        <a:t>:</a:t>
                      </a:r>
                    </a:p>
                    <a:p>
                      <a:pPr algn="r" rtl="1"/>
                      <a:r>
                        <a:rPr lang="ar-AE" sz="1600" b="0" u="sng" baseline="0" dirty="0" smtClean="0">
                          <a:solidFill>
                            <a:srgbClr val="FF0000"/>
                          </a:solidFill>
                          <a:latin typeface="Sakkal Majalla" panose="02000000000000000000" pitchFamily="2" charset="-78"/>
                          <a:cs typeface="Sakkal Majalla" panose="02000000000000000000" pitchFamily="2" charset="-78"/>
                        </a:rPr>
                        <a:t>النشاط </a:t>
                      </a:r>
                      <a:r>
                        <a:rPr lang="ar-AE" sz="1600" b="0" u="sng" baseline="0" dirty="0">
                          <a:solidFill>
                            <a:srgbClr val="FF0000"/>
                          </a:solidFill>
                          <a:latin typeface="Sakkal Majalla" panose="02000000000000000000" pitchFamily="2" charset="-78"/>
                          <a:cs typeface="Sakkal Majalla" panose="02000000000000000000" pitchFamily="2" charset="-78"/>
                        </a:rPr>
                        <a:t>الموسيقى</a:t>
                      </a:r>
                      <a:r>
                        <a:rPr lang="ar-AE" sz="1600" b="0" u="none" baseline="0" dirty="0">
                          <a:solidFill>
                            <a:srgbClr val="FF0000"/>
                          </a:solidFill>
                          <a:latin typeface="Sakkal Majalla" panose="02000000000000000000" pitchFamily="2" charset="-78"/>
                          <a:cs typeface="Sakkal Majalla" panose="02000000000000000000" pitchFamily="2" charset="-78"/>
                        </a:rPr>
                        <a:t>: </a:t>
                      </a:r>
                      <a:r>
                        <a:rPr lang="ar-EG" sz="1600" b="0" u="none" baseline="0" dirty="0">
                          <a:latin typeface="Sakkal Majalla" panose="02000000000000000000" pitchFamily="2" charset="-78"/>
                          <a:cs typeface="Sakkal Majalla" panose="02000000000000000000" pitchFamily="2" charset="-78"/>
                        </a:rPr>
                        <a:t>الاستماع او غناء انشودة</a:t>
                      </a:r>
                      <a:r>
                        <a:rPr lang="ar-AE" sz="1600" b="0" u="none" baseline="0" dirty="0">
                          <a:latin typeface="Sakkal Majalla" panose="02000000000000000000" pitchFamily="2" charset="-78"/>
                          <a:cs typeface="Sakkal Majalla" panose="02000000000000000000" pitchFamily="2" charset="-78"/>
                        </a:rPr>
                        <a:t>.</a:t>
                      </a:r>
                      <a:endParaRPr lang="ar-AE" sz="1600" b="0" baseline="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AE" sz="1800" b="0" baseline="0" dirty="0">
                        <a:latin typeface="Sakkal Majalla" panose="02000000000000000000" pitchFamily="2" charset="-78"/>
                        <a:cs typeface="Sakkal Majalla" panose="02000000000000000000" pitchFamily="2" charset="-78"/>
                      </a:endParaRPr>
                    </a:p>
                    <a:p>
                      <a:pPr algn="ctr" rtl="1"/>
                      <a:r>
                        <a:rPr lang="ar-AE" sz="1800" b="0" baseline="0" dirty="0">
                          <a:latin typeface="Sakkal Majalla" panose="02000000000000000000" pitchFamily="2" charset="-78"/>
                          <a:cs typeface="Sakkal Majalla" panose="02000000000000000000" pitchFamily="2" charset="-78"/>
                        </a:rPr>
                        <a:t>دليل للمعلم</a:t>
                      </a:r>
                    </a:p>
                    <a:p>
                      <a:pPr algn="ctr" rtl="1"/>
                      <a:endParaRPr lang="ar-AE" sz="1800" b="0" baseline="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2581">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0" baseline="0" dirty="0">
                          <a:latin typeface="Sakkal Majalla" panose="02000000000000000000" pitchFamily="2" charset="-78"/>
                          <a:cs typeface="Sakkal Majalla" panose="02000000000000000000" pitchFamily="2" charset="-78"/>
                        </a:rPr>
                        <a:t> </a:t>
                      </a:r>
                      <a:r>
                        <a:rPr lang="ar-EG" sz="1600" b="0" baseline="0" dirty="0">
                          <a:latin typeface="Sakkal Majalla" panose="02000000000000000000" pitchFamily="2" charset="-78"/>
                          <a:cs typeface="Sakkal Majalla" panose="02000000000000000000" pitchFamily="2" charset="-78"/>
                        </a:rPr>
                        <a:t>تطبيق تدريبات عملية على كيفية تطبيق المهارة</a:t>
                      </a:r>
                      <a:r>
                        <a:rPr lang="ar-AE" sz="1600" b="0" baseline="0" dirty="0">
                          <a:latin typeface="Sakkal Majalla" panose="02000000000000000000" pitchFamily="2" charset="-78"/>
                          <a:cs typeface="Sakkal Majalla" panose="02000000000000000000" pitchFamily="2" charset="-78"/>
                        </a:rPr>
                        <a:t> .</a:t>
                      </a:r>
                      <a:endParaRPr lang="ar-EG" sz="1600" b="0"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EG" sz="1600" b="0" baseline="0" dirty="0">
                          <a:latin typeface="Sakkal Majalla" panose="02000000000000000000" pitchFamily="2" charset="-78"/>
                          <a:cs typeface="Sakkal Majalla" panose="02000000000000000000" pitchFamily="2" charset="-78"/>
                        </a:rPr>
                        <a:t>حل اوراق العمل تتضمن التلوين و المطابقة و التصنيف</a:t>
                      </a:r>
                      <a:r>
                        <a:rPr lang="ar-AE" sz="1600" b="0" baseline="0" dirty="0">
                          <a:latin typeface="Sakkal Majalla" panose="02000000000000000000" pitchFamily="2" charset="-78"/>
                          <a:cs typeface="Sakkal Majalla" panose="02000000000000000000" pitchFamily="2" charset="-78"/>
                        </a:rPr>
                        <a:t>.</a:t>
                      </a:r>
                      <a:endParaRPr lang="ar-EG" sz="1600" b="0" baseline="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0" baseline="0" dirty="0">
                          <a:latin typeface="Sakkal Majalla" panose="02000000000000000000" pitchFamily="2" charset="-78"/>
                          <a:cs typeface="Sakkal Majalla" panose="02000000000000000000" pitchFamily="2" charset="-78"/>
                        </a:rPr>
                        <a:t>الواجب المنزلي </a:t>
                      </a:r>
                      <a:endParaRPr lang="en-US" sz="1800" b="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11907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600" b="0"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مجموعة تدريبات تتضمن: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0"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ar-AE" sz="1600" b="0" i="0" u="none" strike="noStrike" kern="1200" cap="none" spc="0" normalizeH="0" baseline="0" noProof="0" dirty="0">
                          <a:ln>
                            <a:noFill/>
                          </a:ln>
                          <a:solidFill>
                            <a:prstClr val="black"/>
                          </a:solidFill>
                          <a:effectLst/>
                          <a:uLnTx/>
                          <a:uFillTx/>
                          <a:latin typeface="Calibri" panose="020F0502020204030204"/>
                          <a:ea typeface="+mn-ea"/>
                          <a:cs typeface="+mn-cs"/>
                        </a:rPr>
                        <a:t>وضع إشارة صح وإشارة خطأ </a:t>
                      </a:r>
                      <a:r>
                        <a:rPr kumimoji="0" lang="ar-A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على الكرات الصحيحه </a:t>
                      </a:r>
                      <a:r>
                        <a:rPr kumimoji="0" lang="ar-AE" sz="1600" b="0" i="0" u="none" strike="noStrike" kern="1200" cap="none" spc="0" normalizeH="0" baseline="0" noProof="0" dirty="0">
                          <a:ln>
                            <a:noFill/>
                          </a:ln>
                          <a:solidFill>
                            <a:prstClr val="black"/>
                          </a:solidFill>
                          <a:effectLst/>
                          <a:uLnTx/>
                          <a:uFillTx/>
                          <a:latin typeface="Calibri" panose="020F0502020204030204"/>
                          <a:ea typeface="+mn-ea"/>
                          <a:cs typeface="+mn-cs"/>
                        </a:rPr>
                        <a:t>من الصور حسب السلوك المناسب فيها.</a:t>
                      </a:r>
                      <a:endParaRPr kumimoji="0" lang="ar-SA"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6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2- </a:t>
                      </a:r>
                      <a:r>
                        <a:rPr kumimoji="0" lang="ar-AE" sz="16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لعبة </a:t>
                      </a:r>
                      <a:r>
                        <a:rPr kumimoji="0" lang="ar-AE" sz="1600" b="0" i="0" u="none" strike="noStrike" kern="1200" cap="none" spc="0" normalizeH="0" baseline="0" noProof="0" dirty="0" smtClean="0">
                          <a:ln>
                            <a:noFill/>
                          </a:ln>
                          <a:solidFill>
                            <a:prstClr val="black"/>
                          </a:solidFill>
                          <a:effectLst/>
                          <a:uLnTx/>
                          <a:uFillTx/>
                          <a:latin typeface="Sakkal Majalla" panose="02000000000000000000" pitchFamily="2" charset="-78"/>
                          <a:ea typeface="+mn-ea"/>
                          <a:cs typeface="Sakkal Majalla" panose="02000000000000000000" pitchFamily="2" charset="-78"/>
                        </a:rPr>
                        <a:t>تلوين الكرات.</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600" b="0" i="0" u="none" strike="noStrike" kern="1200" cap="none" spc="0" normalizeH="0" baseline="0" noProof="0" dirty="0" smtClean="0">
                          <a:ln>
                            <a:noFill/>
                          </a:ln>
                          <a:solidFill>
                            <a:prstClr val="black"/>
                          </a:solidFill>
                          <a:effectLst/>
                          <a:uLnTx/>
                          <a:uFillTx/>
                          <a:latin typeface="Sakkal Majalla" panose="02000000000000000000" pitchFamily="2" charset="-78"/>
                          <a:ea typeface="+mn-ea"/>
                          <a:cs typeface="Sakkal Majalla" panose="02000000000000000000" pitchFamily="2" charset="-78"/>
                        </a:rPr>
                        <a:t>3؛_لعبة اختيار لون الصحيح للكره.</a:t>
                      </a:r>
                      <a:endParaRPr kumimoji="0" lang="ar-SA" sz="16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algn="r" rtl="1"/>
                      <a:endParaRPr lang="ar-AE" sz="1600" b="0" baseline="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0" baseline="0" dirty="0">
                          <a:latin typeface="Sakkal Majalla" panose="02000000000000000000" pitchFamily="2" charset="-78"/>
                          <a:cs typeface="Sakkal Majalla" panose="02000000000000000000" pitchFamily="2" charset="-78"/>
                        </a:rPr>
                        <a:t>تمارين الكترونية</a:t>
                      </a:r>
                      <a:endParaRPr lang="en-US" sz="1800" b="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07704">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r" rtl="1"/>
                      <a:r>
                        <a:rPr lang="ar-AE" sz="1600" b="1" baseline="0" dirty="0">
                          <a:latin typeface="Sakkal Majalla" panose="02000000000000000000" pitchFamily="2" charset="-78"/>
                          <a:cs typeface="Sakkal Majalla" panose="02000000000000000000" pitchFamily="2" charset="-78"/>
                        </a:rPr>
                        <a:t>متوسط: </a:t>
                      </a:r>
                      <a:r>
                        <a:rPr lang="ar-AE" sz="1600" b="0" baseline="0" dirty="0">
                          <a:latin typeface="Sakkal Majalla" panose="02000000000000000000" pitchFamily="2" charset="-78"/>
                          <a:cs typeface="Sakkal Majalla" panose="02000000000000000000" pitchFamily="2" charset="-78"/>
                        </a:rPr>
                        <a:t>أ</a:t>
                      </a:r>
                      <a:r>
                        <a:rPr lang="ar-SA" sz="1600" b="0" baseline="0" dirty="0">
                          <a:latin typeface="Sakkal Majalla" panose="02000000000000000000" pitchFamily="2" charset="-78"/>
                          <a:cs typeface="Sakkal Majalla" panose="02000000000000000000" pitchFamily="2" charset="-78"/>
                        </a:rPr>
                        <a:t>ن يتعرف الطالب على  </a:t>
                      </a:r>
                      <a:r>
                        <a:rPr lang="ar-SA" sz="1600" b="0" baseline="0" dirty="0" smtClean="0">
                          <a:latin typeface="Sakkal Majalla" panose="02000000000000000000" pitchFamily="2" charset="-78"/>
                          <a:cs typeface="Sakkal Majalla" panose="02000000000000000000" pitchFamily="2" charset="-78"/>
                        </a:rPr>
                        <a:t>ا</a:t>
                      </a:r>
                      <a:r>
                        <a:rPr lang="ar-AE" sz="1600" b="0" baseline="0" dirty="0" smtClean="0">
                          <a:latin typeface="Sakkal Majalla" panose="02000000000000000000" pitchFamily="2" charset="-78"/>
                          <a:cs typeface="Sakkal Majalla" panose="02000000000000000000" pitchFamily="2" charset="-78"/>
                        </a:rPr>
                        <a:t>لوان الكرات(احمر,اخضر,اصفر,ازرق)</a:t>
                      </a:r>
                      <a:r>
                        <a:rPr lang="ar-AE" sz="1600" b="1" baseline="0" dirty="0" smtClean="0">
                          <a:latin typeface="Sakkal Majalla" panose="02000000000000000000" pitchFamily="2" charset="-78"/>
                          <a:cs typeface="Sakkal Majalla" panose="02000000000000000000" pitchFamily="2" charset="-78"/>
                        </a:rPr>
                        <a:t>جيد</a:t>
                      </a:r>
                      <a:r>
                        <a:rPr lang="ar-AE" sz="1600" b="1" baseline="0" dirty="0">
                          <a:latin typeface="Sakkal Majalla" panose="02000000000000000000" pitchFamily="2" charset="-78"/>
                          <a:cs typeface="Sakkal Majalla" panose="02000000000000000000" pitchFamily="2" charset="-78"/>
                        </a:rPr>
                        <a:t>: </a:t>
                      </a:r>
                      <a:r>
                        <a:rPr lang="ar-AE" sz="1600" b="0" baseline="0" dirty="0">
                          <a:latin typeface="Sakkal Majalla" panose="02000000000000000000" pitchFamily="2" charset="-78"/>
                          <a:cs typeface="Sakkal Majalla" panose="02000000000000000000" pitchFamily="2" charset="-78"/>
                        </a:rPr>
                        <a:t>أ</a:t>
                      </a:r>
                      <a:r>
                        <a:rPr lang="ar-SA" sz="1600" b="0" baseline="0" dirty="0">
                          <a:latin typeface="Sakkal Majalla" panose="02000000000000000000" pitchFamily="2" charset="-78"/>
                          <a:cs typeface="Sakkal Majalla" panose="02000000000000000000" pitchFamily="2" charset="-78"/>
                        </a:rPr>
                        <a:t>ن </a:t>
                      </a:r>
                      <a:r>
                        <a:rPr lang="ar-EG" sz="1600" b="0" baseline="0" dirty="0">
                          <a:latin typeface="Sakkal Majalla" panose="02000000000000000000" pitchFamily="2" charset="-78"/>
                          <a:cs typeface="Sakkal Majalla" panose="02000000000000000000" pitchFamily="2" charset="-78"/>
                        </a:rPr>
                        <a:t>يتمكن الطالب </a:t>
                      </a:r>
                      <a:r>
                        <a:rPr lang="ar-AE" sz="1600" b="0" baseline="0" dirty="0">
                          <a:latin typeface="Sakkal Majalla" panose="02000000000000000000" pitchFamily="2" charset="-78"/>
                          <a:cs typeface="Sakkal Majalla" panose="02000000000000000000" pitchFamily="2" charset="-78"/>
                        </a:rPr>
                        <a:t>من </a:t>
                      </a:r>
                      <a:r>
                        <a:rPr lang="ar-AE" sz="1600" b="0" baseline="0" dirty="0" smtClean="0">
                          <a:latin typeface="Sakkal Majalla" panose="02000000000000000000" pitchFamily="2" charset="-78"/>
                          <a:cs typeface="Sakkal Majalla" panose="02000000000000000000" pitchFamily="2" charset="-78"/>
                        </a:rPr>
                        <a:t>معرفة الوان الكرات بشكل تام </a:t>
                      </a:r>
                      <a:r>
                        <a:rPr lang="ar-AE" sz="1600" b="1" baseline="0" dirty="0" smtClean="0">
                          <a:latin typeface="Sakkal Majalla" panose="02000000000000000000" pitchFamily="2" charset="-78"/>
                          <a:cs typeface="Sakkal Majalla" panose="02000000000000000000" pitchFamily="2" charset="-78"/>
                        </a:rPr>
                        <a:t>مرتفع</a:t>
                      </a:r>
                      <a:r>
                        <a:rPr lang="ar-AE" sz="1600" b="1" baseline="0" dirty="0">
                          <a:latin typeface="Sakkal Majalla" panose="02000000000000000000" pitchFamily="2" charset="-78"/>
                          <a:cs typeface="Sakkal Majalla" panose="02000000000000000000" pitchFamily="2" charset="-78"/>
                        </a:rPr>
                        <a:t>: </a:t>
                      </a:r>
                      <a:r>
                        <a:rPr lang="ar-AE" sz="1600" b="0" baseline="0" dirty="0">
                          <a:latin typeface="Sakkal Majalla" panose="02000000000000000000" pitchFamily="2" charset="-78"/>
                          <a:cs typeface="Sakkal Majalla" panose="02000000000000000000" pitchFamily="2" charset="-78"/>
                        </a:rPr>
                        <a:t>أ</a:t>
                      </a:r>
                      <a:r>
                        <a:rPr lang="ar-EG" sz="1600" b="0" baseline="0" dirty="0">
                          <a:latin typeface="Sakkal Majalla" panose="02000000000000000000" pitchFamily="2" charset="-78"/>
                          <a:cs typeface="Sakkal Majalla" panose="02000000000000000000" pitchFamily="2" charset="-78"/>
                        </a:rPr>
                        <a:t>ن يتمكن الطالب</a:t>
                      </a:r>
                      <a:r>
                        <a:rPr lang="ar-AE" sz="1600" b="0" baseline="0" dirty="0">
                          <a:latin typeface="Sakkal Majalla" panose="02000000000000000000" pitchFamily="2" charset="-78"/>
                          <a:cs typeface="Sakkal Majalla" panose="02000000000000000000" pitchFamily="2" charset="-78"/>
                        </a:rPr>
                        <a:t> </a:t>
                      </a:r>
                      <a:r>
                        <a:rPr lang="ar-AE" sz="1600" b="0" baseline="0" dirty="0" smtClean="0">
                          <a:latin typeface="Sakkal Majalla" panose="02000000000000000000" pitchFamily="2" charset="-78"/>
                          <a:cs typeface="Sakkal Majalla" panose="02000000000000000000" pitchFamily="2" charset="-78"/>
                        </a:rPr>
                        <a:t>من وضع الكرات في الصندوق بدون مساعدة.</a:t>
                      </a:r>
                      <a:r>
                        <a:rPr lang="ar-SA" sz="1600" b="0" baseline="0" dirty="0" smtClean="0">
                          <a:latin typeface="Sakkal Majalla" panose="02000000000000000000" pitchFamily="2" charset="-78"/>
                          <a:cs typeface="Sakkal Majalla" panose="02000000000000000000" pitchFamily="2" charset="-78"/>
                        </a:rPr>
                        <a:t>.</a:t>
                      </a:r>
                      <a:endParaRPr lang="ar-AE" sz="1600" b="0" baseline="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0" dirty="0">
                          <a:latin typeface="Sakkal Majalla" panose="02000000000000000000" pitchFamily="2" charset="-78"/>
                          <a:cs typeface="Sakkal Majalla" panose="02000000000000000000" pitchFamily="2" charset="-78"/>
                        </a:rPr>
                        <a:t>التقييم</a:t>
                      </a:r>
                      <a:endParaRPr lang="en-US" sz="1800" b="0" dirty="0">
                        <a:latin typeface="Sakkal Majalla" panose="02000000000000000000" pitchFamily="2" charset="-78"/>
                        <a:cs typeface="Sakkal Majalla" panose="02000000000000000000" pitchFamily="2" charset="-7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58" y="1622738"/>
            <a:ext cx="4288665" cy="2412374"/>
          </a:xfrm>
          <a:prstGeom prst="rect">
            <a:avLst/>
          </a:prstGeom>
        </p:spPr>
      </p:pic>
    </p:spTree>
    <p:extLst>
      <p:ext uri="{BB962C8B-B14F-4D97-AF65-F5344CB8AC3E}">
        <p14:creationId xmlns:p14="http://schemas.microsoft.com/office/powerpoint/2010/main" val="326223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97ED509-41A5-434C-8F4F-DBBC90270DC9}"/>
              </a:ext>
            </a:extLst>
          </p:cNvPr>
          <p:cNvSpPr>
            <a:spLocks noGrp="1"/>
          </p:cNvSpPr>
          <p:nvPr>
            <p:ph type="title"/>
          </p:nvPr>
        </p:nvSpPr>
        <p:spPr>
          <a:xfrm>
            <a:off x="6262255" y="337416"/>
            <a:ext cx="5257800" cy="1325563"/>
          </a:xfrm>
        </p:spPr>
        <p:txBody>
          <a:bodyPr/>
          <a:lstStyle/>
          <a:p>
            <a:r>
              <a:rPr lang="ar-SA" dirty="0"/>
              <a:t>ما </a:t>
            </a:r>
            <a:r>
              <a:rPr lang="ar-SA" dirty="0" smtClean="0"/>
              <a:t>هذ</a:t>
            </a:r>
            <a:r>
              <a:rPr lang="ar-AE" dirty="0" smtClean="0"/>
              <a:t>ا لون</a:t>
            </a:r>
            <a:r>
              <a:rPr lang="ar-SA" dirty="0" smtClean="0"/>
              <a:t>:</a:t>
            </a:r>
            <a:endParaRPr lang="ar-SA" dirty="0"/>
          </a:p>
        </p:txBody>
      </p:sp>
      <p:sp>
        <p:nvSpPr>
          <p:cNvPr id="5" name="مربع نص 4">
            <a:extLst>
              <a:ext uri="{FF2B5EF4-FFF2-40B4-BE49-F238E27FC236}">
                <a16:creationId xmlns:a16="http://schemas.microsoft.com/office/drawing/2014/main" xmlns="" id="{3F3748A0-D772-4FDA-9CF3-B0C3641701EC}"/>
              </a:ext>
            </a:extLst>
          </p:cNvPr>
          <p:cNvSpPr txBox="1"/>
          <p:nvPr/>
        </p:nvSpPr>
        <p:spPr>
          <a:xfrm>
            <a:off x="9386270" y="4419600"/>
            <a:ext cx="2376239" cy="584775"/>
          </a:xfrm>
          <a:prstGeom prst="rect">
            <a:avLst/>
          </a:prstGeom>
          <a:noFill/>
        </p:spPr>
        <p:txBody>
          <a:bodyPr wrap="square" rtlCol="1">
            <a:spAutoFit/>
          </a:bodyPr>
          <a:lstStyle/>
          <a:p>
            <a:pPr algn="ctr"/>
            <a:r>
              <a:rPr lang="ar-AE" sz="3200" b="1" dirty="0" smtClean="0"/>
              <a:t>هذا اخضر</a:t>
            </a:r>
            <a:endParaRPr lang="ar-SA" sz="3200" b="1" dirty="0"/>
          </a:p>
        </p:txBody>
      </p:sp>
      <p:sp>
        <p:nvSpPr>
          <p:cNvPr id="7" name="مربع نص 6">
            <a:extLst>
              <a:ext uri="{FF2B5EF4-FFF2-40B4-BE49-F238E27FC236}">
                <a16:creationId xmlns:a16="http://schemas.microsoft.com/office/drawing/2014/main" xmlns="" id="{56F0E7B2-2520-4255-95BC-A30570C1F6FA}"/>
              </a:ext>
            </a:extLst>
          </p:cNvPr>
          <p:cNvSpPr txBox="1"/>
          <p:nvPr/>
        </p:nvSpPr>
        <p:spPr>
          <a:xfrm>
            <a:off x="5298674" y="4341976"/>
            <a:ext cx="2628900" cy="584775"/>
          </a:xfrm>
          <a:prstGeom prst="rect">
            <a:avLst/>
          </a:prstGeom>
          <a:noFill/>
        </p:spPr>
        <p:txBody>
          <a:bodyPr wrap="square" rtlCol="1">
            <a:spAutoFit/>
          </a:bodyPr>
          <a:lstStyle/>
          <a:p>
            <a:pPr algn="ctr"/>
            <a:r>
              <a:rPr lang="ar-AE" sz="3200" b="1" dirty="0" smtClean="0"/>
              <a:t>هذا اصفر</a:t>
            </a:r>
            <a:endParaRPr lang="ar-SA" sz="3200" b="1" dirty="0"/>
          </a:p>
        </p:txBody>
      </p:sp>
      <p:sp>
        <p:nvSpPr>
          <p:cNvPr id="8" name="مربع نص 7">
            <a:extLst>
              <a:ext uri="{FF2B5EF4-FFF2-40B4-BE49-F238E27FC236}">
                <a16:creationId xmlns:a16="http://schemas.microsoft.com/office/drawing/2014/main" xmlns="" id="{24FCA1B0-2BF3-48DE-A7F4-163619D36A1F}"/>
              </a:ext>
            </a:extLst>
          </p:cNvPr>
          <p:cNvSpPr txBox="1"/>
          <p:nvPr/>
        </p:nvSpPr>
        <p:spPr>
          <a:xfrm>
            <a:off x="1373157" y="4341976"/>
            <a:ext cx="2376239" cy="584775"/>
          </a:xfrm>
          <a:prstGeom prst="rect">
            <a:avLst/>
          </a:prstGeom>
          <a:noFill/>
        </p:spPr>
        <p:txBody>
          <a:bodyPr wrap="square" rtlCol="1">
            <a:spAutoFit/>
          </a:bodyPr>
          <a:lstStyle/>
          <a:p>
            <a:pPr algn="ctr"/>
            <a:r>
              <a:rPr lang="ar-AE" sz="3200" b="1" dirty="0" smtClean="0"/>
              <a:t>هذا ازرق</a:t>
            </a:r>
            <a:endParaRPr lang="ar-SA"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6118" y="1662979"/>
            <a:ext cx="3232597" cy="237857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335" y="1662979"/>
            <a:ext cx="3187425" cy="2481603"/>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9251" y="1662980"/>
            <a:ext cx="3206839" cy="2481602"/>
          </a:xfrm>
          <a:prstGeom prst="rect">
            <a:avLst/>
          </a:prstGeom>
        </p:spPr>
      </p:pic>
    </p:spTree>
    <p:extLst>
      <p:ext uri="{BB962C8B-B14F-4D97-AF65-F5344CB8AC3E}">
        <p14:creationId xmlns:p14="http://schemas.microsoft.com/office/powerpoint/2010/main" val="233374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97ED509-41A5-434C-8F4F-DBBC90270DC9}"/>
              </a:ext>
            </a:extLst>
          </p:cNvPr>
          <p:cNvSpPr>
            <a:spLocks noGrp="1"/>
          </p:cNvSpPr>
          <p:nvPr>
            <p:ph type="title"/>
          </p:nvPr>
        </p:nvSpPr>
        <p:spPr>
          <a:xfrm>
            <a:off x="4495052" y="384118"/>
            <a:ext cx="5257800" cy="1325563"/>
          </a:xfrm>
        </p:spPr>
        <p:txBody>
          <a:bodyPr>
            <a:normAutofit/>
          </a:bodyPr>
          <a:lstStyle/>
          <a:p>
            <a:pPr algn="ctr"/>
            <a:r>
              <a:rPr lang="ar-SA" sz="2800" dirty="0"/>
              <a:t>أشير الى </a:t>
            </a:r>
            <a:r>
              <a:rPr lang="ar-AE" sz="2800" dirty="0" smtClean="0"/>
              <a:t>لون الاحمر</a:t>
            </a:r>
            <a:endParaRPr lang="ar-SA" sz="2800" dirty="0"/>
          </a:p>
        </p:txBody>
      </p:sp>
      <p:sp>
        <p:nvSpPr>
          <p:cNvPr id="3" name="مستطيل 2">
            <a:extLst>
              <a:ext uri="{FF2B5EF4-FFF2-40B4-BE49-F238E27FC236}">
                <a16:creationId xmlns:a16="http://schemas.microsoft.com/office/drawing/2014/main" xmlns="" id="{C4CF3614-0C3D-4D1F-A61E-A704EBA66D0D}"/>
              </a:ext>
            </a:extLst>
          </p:cNvPr>
          <p:cNvSpPr/>
          <p:nvPr/>
        </p:nvSpPr>
        <p:spPr>
          <a:xfrm>
            <a:off x="5749731" y="2834109"/>
            <a:ext cx="2209259" cy="523220"/>
          </a:xfrm>
          <a:prstGeom prst="rect">
            <a:avLst/>
          </a:prstGeom>
        </p:spPr>
        <p:txBody>
          <a:bodyPr wrap="none">
            <a:spAutoFit/>
          </a:bodyPr>
          <a:lstStyle/>
          <a:p>
            <a:r>
              <a:rPr lang="ar-SA" sz="2800" dirty="0"/>
              <a:t>أشير </a:t>
            </a:r>
            <a:r>
              <a:rPr lang="ar-SA" sz="2800" dirty="0" smtClean="0"/>
              <a:t>الى</a:t>
            </a:r>
            <a:r>
              <a:rPr lang="ar-AE" sz="2800" dirty="0" smtClean="0"/>
              <a:t> الاخضر</a:t>
            </a:r>
            <a:endParaRPr lang="ar-SA" sz="2800" dirty="0"/>
          </a:p>
        </p:txBody>
      </p:sp>
      <p:sp>
        <p:nvSpPr>
          <p:cNvPr id="16" name="مستطيل 15">
            <a:extLst>
              <a:ext uri="{FF2B5EF4-FFF2-40B4-BE49-F238E27FC236}">
                <a16:creationId xmlns:a16="http://schemas.microsoft.com/office/drawing/2014/main" xmlns="" id="{C26125A9-F1CB-499D-80ED-82A188180508}"/>
              </a:ext>
            </a:extLst>
          </p:cNvPr>
          <p:cNvSpPr/>
          <p:nvPr/>
        </p:nvSpPr>
        <p:spPr>
          <a:xfrm>
            <a:off x="6027050" y="4889346"/>
            <a:ext cx="1931940" cy="523220"/>
          </a:xfrm>
          <a:prstGeom prst="rect">
            <a:avLst/>
          </a:prstGeom>
        </p:spPr>
        <p:txBody>
          <a:bodyPr wrap="none">
            <a:spAutoFit/>
          </a:bodyPr>
          <a:lstStyle/>
          <a:p>
            <a:r>
              <a:rPr lang="ar-SA" sz="2800" dirty="0"/>
              <a:t>أشير </a:t>
            </a:r>
            <a:r>
              <a:rPr lang="ar-SA" sz="2800" dirty="0" smtClean="0"/>
              <a:t>الى</a:t>
            </a:r>
            <a:r>
              <a:rPr lang="ar-AE" sz="2800" dirty="0" smtClean="0"/>
              <a:t> اصفر</a:t>
            </a:r>
            <a:endParaRPr lang="ar-SA" sz="2800" dirty="0"/>
          </a:p>
        </p:txBody>
      </p:sp>
      <p:pic>
        <p:nvPicPr>
          <p:cNvPr id="20" name="صورة 19">
            <a:extLst>
              <a:ext uri="{FF2B5EF4-FFF2-40B4-BE49-F238E27FC236}">
                <a16:creationId xmlns:a16="http://schemas.microsoft.com/office/drawing/2014/main" xmlns="" id="{079CC8DF-11F0-4EDF-A787-F8C914377D1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875" b="90000" l="10000" r="90000">
                        <a14:foregroundMark x1="19375" y1="6875" x2="24375" y2="9875"/>
                      </a14:backgroundRemoval>
                    </a14:imgEffect>
                  </a14:imgLayer>
                </a14:imgProps>
              </a:ext>
            </a:extLst>
          </a:blip>
          <a:stretch>
            <a:fillRect/>
          </a:stretch>
        </p:blipFill>
        <p:spPr>
          <a:xfrm>
            <a:off x="10050309" y="2162583"/>
            <a:ext cx="1111328" cy="111132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3174" y="5412566"/>
            <a:ext cx="1919922" cy="1138910"/>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3117" y="1284985"/>
            <a:ext cx="1776268" cy="1044499"/>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59953" y="3601407"/>
            <a:ext cx="1466850" cy="1002604"/>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59953" y="5462914"/>
            <a:ext cx="1600200" cy="1138910"/>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3225" y="3604231"/>
            <a:ext cx="1600200" cy="103821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0109" y="1302540"/>
            <a:ext cx="1600200" cy="1044499"/>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96904" y="3448275"/>
            <a:ext cx="1698148" cy="1194169"/>
          </a:xfrm>
          <a:prstGeom prst="rect">
            <a:avLst/>
          </a:prstGeom>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44576" y="5462914"/>
            <a:ext cx="1619568" cy="1138910"/>
          </a:xfrm>
          <a:prstGeom prst="rect">
            <a:avLst/>
          </a:prstGeom>
        </p:spPr>
      </p:pic>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27050" y="1291270"/>
            <a:ext cx="1476375" cy="1038214"/>
          </a:xfrm>
          <a:prstGeom prst="rect">
            <a:avLst/>
          </a:prstGeom>
        </p:spPr>
      </p:pic>
    </p:spTree>
    <p:extLst>
      <p:ext uri="{BB962C8B-B14F-4D97-AF65-F5344CB8AC3E}">
        <p14:creationId xmlns:p14="http://schemas.microsoft.com/office/powerpoint/2010/main" val="3650890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AB7FDCB-DDE7-40EB-AACC-373B2217ADBF}"/>
              </a:ext>
            </a:extLst>
          </p:cNvPr>
          <p:cNvSpPr>
            <a:spLocks noGrp="1"/>
          </p:cNvSpPr>
          <p:nvPr>
            <p:ph type="title"/>
          </p:nvPr>
        </p:nvSpPr>
        <p:spPr>
          <a:xfrm>
            <a:off x="3735532" y="311389"/>
            <a:ext cx="4592782" cy="1325563"/>
          </a:xfrm>
        </p:spPr>
        <p:txBody>
          <a:bodyPr>
            <a:normAutofit/>
          </a:bodyPr>
          <a:lstStyle/>
          <a:p>
            <a:r>
              <a:rPr lang="ar-AE" sz="2400" dirty="0" smtClean="0"/>
              <a:t>توصيل كل عضو مع الاسم الصحيح</a:t>
            </a:r>
            <a:endParaRPr lang="ar-SA" sz="2400" dirty="0"/>
          </a:p>
        </p:txBody>
      </p:sp>
      <p:sp>
        <p:nvSpPr>
          <p:cNvPr id="13" name="Rectangle 12"/>
          <p:cNvSpPr/>
          <p:nvPr/>
        </p:nvSpPr>
        <p:spPr>
          <a:xfrm>
            <a:off x="8044979" y="2009104"/>
            <a:ext cx="2335393" cy="9401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AE" dirty="0" smtClean="0"/>
              <a:t>ازرق</a:t>
            </a:r>
            <a:endParaRPr lang="en-US" dirty="0"/>
          </a:p>
        </p:txBody>
      </p:sp>
      <p:sp>
        <p:nvSpPr>
          <p:cNvPr id="15" name="Rectangle 14"/>
          <p:cNvSpPr/>
          <p:nvPr/>
        </p:nvSpPr>
        <p:spPr>
          <a:xfrm>
            <a:off x="8044979" y="3438659"/>
            <a:ext cx="2335393" cy="10366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AE" dirty="0" smtClean="0"/>
              <a:t>اخضر</a:t>
            </a:r>
            <a:endParaRPr lang="en-US" dirty="0"/>
          </a:p>
        </p:txBody>
      </p:sp>
      <p:sp>
        <p:nvSpPr>
          <p:cNvPr id="16" name="Rectangle 15"/>
          <p:cNvSpPr/>
          <p:nvPr/>
        </p:nvSpPr>
        <p:spPr>
          <a:xfrm>
            <a:off x="8044979" y="5235927"/>
            <a:ext cx="2335393" cy="11075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AE" dirty="0" smtClean="0"/>
              <a:t>احمر</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984" y="1344093"/>
            <a:ext cx="1600200" cy="17145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5984" y="3290010"/>
            <a:ext cx="1600200" cy="17145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5984" y="5105400"/>
            <a:ext cx="1600200" cy="1540099"/>
          </a:xfrm>
          <a:prstGeom prst="rect">
            <a:avLst/>
          </a:prstGeom>
        </p:spPr>
      </p:pic>
    </p:spTree>
    <p:extLst>
      <p:ext uri="{BB962C8B-B14F-4D97-AF65-F5344CB8AC3E}">
        <p14:creationId xmlns:p14="http://schemas.microsoft.com/office/powerpoint/2010/main" val="409674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2DEAE55-E38D-421B-A23A-1AC74934A9E0}"/>
              </a:ext>
            </a:extLst>
          </p:cNvPr>
          <p:cNvSpPr>
            <a:spLocks noGrp="1"/>
          </p:cNvSpPr>
          <p:nvPr>
            <p:ph type="title"/>
          </p:nvPr>
        </p:nvSpPr>
        <p:spPr/>
        <p:txBody>
          <a:bodyPr>
            <a:normAutofit/>
          </a:bodyPr>
          <a:lstStyle/>
          <a:p>
            <a:r>
              <a:rPr lang="ar-AE" sz="3200" dirty="0" smtClean="0"/>
              <a:t>وضع الكرات في الصندوق</a:t>
            </a:r>
            <a:endParaRPr lang="ar-SA"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2666" y="2494477"/>
            <a:ext cx="3821134" cy="327525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494477"/>
            <a:ext cx="5471299" cy="2975019"/>
          </a:xfrm>
          <a:prstGeom prst="rect">
            <a:avLst/>
          </a:prstGeom>
        </p:spPr>
      </p:pic>
    </p:spTree>
    <p:extLst>
      <p:ext uri="{BB962C8B-B14F-4D97-AF65-F5344CB8AC3E}">
        <p14:creationId xmlns:p14="http://schemas.microsoft.com/office/powerpoint/2010/main" val="337914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3DF0E54-3445-4AF2-B0AE-4BE091BEE58D}"/>
              </a:ext>
            </a:extLst>
          </p:cNvPr>
          <p:cNvSpPr>
            <a:spLocks noGrp="1"/>
          </p:cNvSpPr>
          <p:nvPr>
            <p:ph type="title"/>
          </p:nvPr>
        </p:nvSpPr>
        <p:spPr/>
        <p:txBody>
          <a:bodyPr/>
          <a:lstStyle/>
          <a:p>
            <a:r>
              <a:rPr lang="ar-AE" dirty="0" smtClean="0"/>
              <a:t>تلوين الكرات</a:t>
            </a:r>
            <a:endParaRPr lang="ar-SA" dirty="0"/>
          </a:p>
        </p:txBody>
      </p:sp>
      <p:pic>
        <p:nvPicPr>
          <p:cNvPr id="1026" name="Picture 2" descr="بالون تلوين صفحة"/>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4047"/>
          <a:stretch/>
        </p:blipFill>
        <p:spPr bwMode="auto">
          <a:xfrm>
            <a:off x="709367" y="1349878"/>
            <a:ext cx="4184605" cy="49736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28" name="Picture 4" descr="Handball Clipart | i2Clipart - Royalty Free Public Domain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8966" y="1988498"/>
            <a:ext cx="4882166" cy="41528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8028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3047</TotalTime>
  <Words>392</Words>
  <Application>Microsoft Office PowerPoint</Application>
  <PresentationFormat>Widescreen</PresentationFormat>
  <Paragraphs>93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Sakkal Majalla</vt:lpstr>
      <vt:lpstr>Times New Roman</vt:lpstr>
      <vt:lpstr>نسق Office</vt:lpstr>
      <vt:lpstr>PowerPoint Presentation</vt:lpstr>
      <vt:lpstr>PowerPoint Presentation</vt:lpstr>
      <vt:lpstr>PowerPoint Presentation</vt:lpstr>
      <vt:lpstr>ما هذا لون:</vt:lpstr>
      <vt:lpstr>أشير الى لون الاحمر</vt:lpstr>
      <vt:lpstr>توصيل كل عضو مع الاسم الصحيح</vt:lpstr>
      <vt:lpstr>وضع الكرات في الصندوق</vt:lpstr>
      <vt:lpstr>تلوين الكرات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afh .</dc:creator>
  <cp:lastModifiedBy>Microsoft account</cp:lastModifiedBy>
  <cp:revision>49</cp:revision>
  <dcterms:created xsi:type="dcterms:W3CDTF">2020-07-26T13:03:30Z</dcterms:created>
  <dcterms:modified xsi:type="dcterms:W3CDTF">2020-08-18T13:31:35Z</dcterms:modified>
</cp:coreProperties>
</file>