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70" r:id="rId5"/>
    <p:sldId id="272" r:id="rId6"/>
    <p:sldId id="271" r:id="rId7"/>
    <p:sldId id="281" r:id="rId8"/>
    <p:sldId id="285" r:id="rId9"/>
    <p:sldId id="289" r:id="rId10"/>
    <p:sldId id="286" r:id="rId11"/>
    <p:sldId id="292" r:id="rId12"/>
    <p:sldId id="290" r:id="rId13"/>
    <p:sldId id="293" r:id="rId14"/>
    <p:sldId id="291" r:id="rId15"/>
    <p:sldId id="28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2EEBB-B021-4DBA-AABE-636AB428DB99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018A0-CE7B-4971-8982-DF01BF1D7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342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85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969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91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49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48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3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37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73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125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93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13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69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56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49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7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htqTBWBm7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www.youtube.com/watch?v=mO55IotlJqY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4ZDaDFIHq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151737"/>
              </p:ext>
            </p:extLst>
          </p:nvPr>
        </p:nvGraphicFramePr>
        <p:xfrm>
          <a:off x="209675" y="0"/>
          <a:ext cx="11772651" cy="7003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607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3480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353849"/>
                <a:gridCol w="2353849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7507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949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المراجعة</a:t>
                      </a:r>
                      <a:r>
                        <a:rPr lang="ar-AE" sz="1400" b="0" i="0" kern="120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400" b="0" i="0" kern="1200" smtClean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(شيخة  السويدي + ابراهيم الزعبي )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الإعداد : الاء أحمد </a:t>
                      </a:r>
                      <a:r>
                        <a:rPr lang="ar-AE" sz="1400" b="0" i="0" kern="1200" dirty="0" err="1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الصلاحات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kern="1200" dirty="0" smtClean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رقم</a:t>
                      </a:r>
                      <a:r>
                        <a:rPr lang="ar-AE" sz="1400" b="0" i="0" kern="1200" baseline="0" dirty="0" smtClean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  الهدف :  3200</a:t>
                      </a:r>
                      <a:endParaRPr lang="ar-AE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التلوين داخل اطار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949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الفئة العمرية: 6-7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مستوى الشدة: متوسط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فئة الإعاقة : اضطراب طيف التوحد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839131">
                <a:tc gridSpan="4">
                  <a:txBody>
                    <a:bodyPr/>
                    <a:lstStyle/>
                    <a:p>
                      <a:pPr algn="r" rtl="1"/>
                      <a:r>
                        <a:rPr lang="ar-AE" sz="1600" b="0" i="0" dirty="0">
                          <a:latin typeface="Sakkal Majalla "/>
                        </a:rPr>
                        <a:t>درس :  يوم الأم</a:t>
                      </a:r>
                    </a:p>
                    <a:p>
                      <a:pPr algn="r" rtl="1"/>
                      <a:endParaRPr lang="ar-AE" sz="1600" b="0" i="0" dirty="0">
                        <a:latin typeface="Sakkal Majalla "/>
                      </a:endParaRPr>
                    </a:p>
                    <a:p>
                      <a:pPr algn="r" rtl="1"/>
                      <a:r>
                        <a:rPr lang="ar-AE" sz="1600" b="0" i="0" dirty="0">
                          <a:latin typeface="Sakkal Majalla "/>
                        </a:rPr>
                        <a:t>اليوم هو يوم الأم ,ستعلمني معلمتي كيف أصنع بطاقة جميلة أهديها لوالدتي</a:t>
                      </a:r>
                    </a:p>
                    <a:p>
                      <a:pPr algn="r" rtl="1"/>
                      <a:r>
                        <a:rPr lang="ar-AE" sz="1600" b="0" i="0" dirty="0">
                          <a:latin typeface="Sakkal Majalla "/>
                        </a:rPr>
                        <a:t>أحضرت المعلمة الورق والألوان وبعض الإطارات الجميلة </a:t>
                      </a:r>
                    </a:p>
                    <a:p>
                      <a:pPr algn="r" rtl="1"/>
                      <a:r>
                        <a:rPr lang="ar-AE" sz="1600" b="0" i="0" dirty="0">
                          <a:latin typeface="Sakkal Majalla "/>
                        </a:rPr>
                        <a:t>وقالت :  هيا يا مريم سنقوم بعمل البطاقة </a:t>
                      </a:r>
                    </a:p>
                    <a:p>
                      <a:pPr algn="r" rtl="1"/>
                      <a:r>
                        <a:rPr lang="ar-AE" sz="1600" b="0" i="0" dirty="0">
                          <a:latin typeface="Sakkal Majalla "/>
                        </a:rPr>
                        <a:t>نظرت مريم إلى المعلمة وشاهدتها كيف تطوي الورقة</a:t>
                      </a:r>
                    </a:p>
                    <a:p>
                      <a:pPr algn="r" rtl="1"/>
                      <a:r>
                        <a:rPr lang="ar-AE" sz="1600" b="0" i="0" dirty="0">
                          <a:latin typeface="Sakkal Majalla "/>
                        </a:rPr>
                        <a:t>قامت مريم بطوي الورقة</a:t>
                      </a:r>
                    </a:p>
                    <a:p>
                      <a:pPr algn="r" rtl="1"/>
                      <a:r>
                        <a:rPr lang="ar-AE" sz="1600" b="0" i="0" dirty="0">
                          <a:latin typeface="Sakkal Majalla "/>
                        </a:rPr>
                        <a:t>ثم قالت المعلمة :الان اختاري الإطارات التي ستزينين فيها البطاقة </a:t>
                      </a:r>
                    </a:p>
                    <a:p>
                      <a:pPr algn="r" rtl="1"/>
                      <a:r>
                        <a:rPr lang="ar-AE" sz="1600" b="0" i="0" dirty="0">
                          <a:latin typeface="Sakkal Majalla "/>
                        </a:rPr>
                        <a:t>قالت مريم : أمي تحب الورد والفراشات </a:t>
                      </a:r>
                    </a:p>
                    <a:p>
                      <a:pPr algn="r" rtl="1"/>
                      <a:r>
                        <a:rPr lang="ar-AE" sz="1600" b="0" i="0" dirty="0">
                          <a:latin typeface="Sakkal Majalla "/>
                        </a:rPr>
                        <a:t>وضعت مريم الإطارات على الورقة ولونت بداخلها </a:t>
                      </a:r>
                    </a:p>
                    <a:p>
                      <a:pPr algn="r" rtl="1"/>
                      <a:r>
                        <a:rPr lang="ar-AE" sz="1600" b="0" i="0" dirty="0">
                          <a:latin typeface="Sakkal Majalla "/>
                        </a:rPr>
                        <a:t>وكتبت على البطاقة أحبك يا أمي</a:t>
                      </a:r>
                    </a:p>
                    <a:p>
                      <a:pPr algn="r" rtl="1"/>
                      <a:endParaRPr lang="ar-AE" sz="1600" b="0" i="0" dirty="0">
                        <a:latin typeface="Sakkal Majalla "/>
                      </a:endParaRPr>
                    </a:p>
                    <a:p>
                      <a:pPr algn="r" rtl="1"/>
                      <a:endParaRPr lang="en-US" sz="1600" b="0" i="0" dirty="0">
                        <a:latin typeface="Sakkal Majalla "/>
                      </a:endParaRPr>
                    </a:p>
                    <a:p>
                      <a:pPr algn="r" rtl="1"/>
                      <a:endParaRPr lang="ar-AE" sz="1600" b="0" i="0" dirty="0">
                        <a:latin typeface="Sakkal Majalla "/>
                      </a:endParaRPr>
                    </a:p>
                    <a:p>
                      <a:pPr marL="0" algn="r" defTabSz="914400" rtl="0" eaLnBrk="1" latinLnBrk="0" hangingPunct="1"/>
                      <a:endParaRPr lang="en-US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0" eaLnBrk="1" latinLnBrk="0" hangingPunct="1"/>
                      <a:endParaRPr lang="en-US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0" eaLnBrk="1" latinLnBrk="0" hangingPunct="1"/>
                      <a:endParaRPr lang="en-US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0" eaLnBrk="1" latinLnBrk="0" hangingPunct="1"/>
                      <a:endParaRPr lang="en-US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0" i="0" dirty="0">
                        <a:latin typeface="Sakkal Majalla "/>
                      </a:endParaRPr>
                    </a:p>
                    <a:p>
                      <a:pPr algn="r" rtl="1"/>
                      <a:endParaRPr lang="ar-AE" sz="1400" b="0" i="0" dirty="0">
                        <a:latin typeface="Sakkal Majalla "/>
                      </a:endParaRPr>
                    </a:p>
                    <a:p>
                      <a:pPr algn="r" rtl="1"/>
                      <a:endParaRPr lang="ar-AE" sz="1400" b="0" i="0" baseline="0" dirty="0">
                        <a:latin typeface="Sakkal Majalla "/>
                      </a:endParaRPr>
                    </a:p>
                    <a:p>
                      <a:pPr algn="r" rtl="1"/>
                      <a:endParaRPr lang="en-US" sz="1400" b="0" i="0" baseline="0" dirty="0">
                        <a:latin typeface="Sakkal Majalla "/>
                      </a:endParaRPr>
                    </a:p>
                    <a:p>
                      <a:pPr algn="r" rtl="1"/>
                      <a:endParaRPr lang="en-US" sz="1400" b="0" i="0" baseline="0" dirty="0">
                        <a:latin typeface="Sakkal Majalla "/>
                      </a:endParaRPr>
                    </a:p>
                    <a:p>
                      <a:pPr algn="r" rtl="1"/>
                      <a:endParaRPr lang="en-US" sz="1400" b="0" i="0" baseline="0" dirty="0">
                        <a:latin typeface="Sakkal Majalla "/>
                      </a:endParaRPr>
                    </a:p>
                    <a:p>
                      <a:pPr algn="r" rtl="1"/>
                      <a:endParaRPr lang="en-US" sz="1400" b="0" i="0" baseline="0" dirty="0">
                        <a:latin typeface="Sakkal Majalla "/>
                      </a:endParaRPr>
                    </a:p>
                    <a:p>
                      <a:pPr algn="r" rtl="1"/>
                      <a:endParaRPr lang="ar-AE" sz="1400" b="0" i="0" baseline="0" dirty="0">
                        <a:latin typeface="Sakkal Majalla 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 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 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 "/>
                        </a:rPr>
                        <a:t> الطالب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E43D8523-1278-48D2-BC83-DDEA0BEF1CB5}"/>
              </a:ext>
            </a:extLst>
          </p:cNvPr>
          <p:cNvSpPr txBox="1"/>
          <p:nvPr/>
        </p:nvSpPr>
        <p:spPr>
          <a:xfrm>
            <a:off x="7964750" y="4669044"/>
            <a:ext cx="23581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1400" dirty="0">
                <a:latin typeface="Sakkal Majalla "/>
              </a:rPr>
              <a:t>التدريب على التلوين داخل اطار</a:t>
            </a:r>
            <a:endParaRPr lang="en-US" sz="1400" dirty="0">
              <a:latin typeface="Sakkal Majalla 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3E37114-3E6C-459B-8C22-8BA71A91C0DD}"/>
              </a:ext>
            </a:extLst>
          </p:cNvPr>
          <p:cNvSpPr/>
          <p:nvPr/>
        </p:nvSpPr>
        <p:spPr>
          <a:xfrm>
            <a:off x="5773400" y="4976821"/>
            <a:ext cx="5082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https://www.youtube.com/watch?v=JhtqTBWBm7w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1E0829E-F164-4037-BF44-4F94BEA89F45}"/>
              </a:ext>
            </a:extLst>
          </p:cNvPr>
          <p:cNvSpPr/>
          <p:nvPr/>
        </p:nvSpPr>
        <p:spPr>
          <a:xfrm>
            <a:off x="5773400" y="5904259"/>
            <a:ext cx="48492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https://www.youtube.com/watch?v=mO55IotlJqY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8FB9D4B-845E-4473-88B2-EA40C692E4F5}"/>
              </a:ext>
            </a:extLst>
          </p:cNvPr>
          <p:cNvSpPr txBox="1"/>
          <p:nvPr/>
        </p:nvSpPr>
        <p:spPr>
          <a:xfrm>
            <a:off x="7337662" y="5534927"/>
            <a:ext cx="23581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1400" dirty="0">
                <a:latin typeface="Sakkal Majalla "/>
              </a:rPr>
              <a:t>نشيد عن الام</a:t>
            </a:r>
            <a:endParaRPr lang="en-US" sz="1400" dirty="0">
              <a:latin typeface="Sakkal Majalla 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7762B2D5-97EB-4959-98B2-D3C655280DF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7498"/>
          <a:stretch/>
        </p:blipFill>
        <p:spPr>
          <a:xfrm>
            <a:off x="2849253" y="2938867"/>
            <a:ext cx="2933666" cy="18840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38EC298-926B-4E5C-87C0-31532F2962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7383" y="948497"/>
            <a:ext cx="2933666" cy="1836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62135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0905E60-6B6A-402B-BD9E-57314AFAA6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858" y="695325"/>
            <a:ext cx="4762500" cy="61626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0C474BD-05F7-43F2-A8FE-B874954B9BCC}"/>
              </a:ext>
            </a:extLst>
          </p:cNvPr>
          <p:cNvSpPr txBox="1"/>
          <p:nvPr/>
        </p:nvSpPr>
        <p:spPr>
          <a:xfrm>
            <a:off x="7394810" y="312989"/>
            <a:ext cx="4797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1600" dirty="0">
                <a:solidFill>
                  <a:srgbClr val="002060"/>
                </a:solidFill>
                <a:latin typeface="Sakkal Majalla "/>
              </a:rPr>
              <a:t>التلوين داخل اطار محددة بشكل بسيط وبمساحات مختلفة الحجم </a:t>
            </a:r>
            <a:endParaRPr lang="en-GB" sz="1600" dirty="0">
              <a:solidFill>
                <a:srgbClr val="002060"/>
              </a:solidFill>
              <a:latin typeface="Sakkal Majalla "/>
            </a:endParaRPr>
          </a:p>
        </p:txBody>
      </p:sp>
    </p:spTree>
    <p:extLst>
      <p:ext uri="{BB962C8B-B14F-4D97-AF65-F5344CB8AC3E}">
        <p14:creationId xmlns:p14="http://schemas.microsoft.com/office/powerpoint/2010/main" val="3638419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sosceles Triangle 5">
            <a:extLst>
              <a:ext uri="{FF2B5EF4-FFF2-40B4-BE49-F238E27FC236}">
                <a16:creationId xmlns:a16="http://schemas.microsoft.com/office/drawing/2014/main" xmlns="" id="{29167E37-4739-4D47-9C51-F2D4AE1D78EA}"/>
              </a:ext>
            </a:extLst>
          </p:cNvPr>
          <p:cNvSpPr/>
          <p:nvPr/>
        </p:nvSpPr>
        <p:spPr>
          <a:xfrm rot="10800000">
            <a:off x="8052205" y="2398426"/>
            <a:ext cx="3432748" cy="4339652"/>
          </a:xfrm>
          <a:prstGeom prst="triangle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xmlns="" id="{D269BFF0-F101-4B3C-8816-60E6DF3F3DF9}"/>
              </a:ext>
            </a:extLst>
          </p:cNvPr>
          <p:cNvSpPr/>
          <p:nvPr/>
        </p:nvSpPr>
        <p:spPr>
          <a:xfrm>
            <a:off x="8079698" y="1304144"/>
            <a:ext cx="329784" cy="1094282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xmlns="" id="{7184FD67-6C92-4AB0-B552-BD8267244EDE}"/>
              </a:ext>
            </a:extLst>
          </p:cNvPr>
          <p:cNvSpPr/>
          <p:nvPr/>
        </p:nvSpPr>
        <p:spPr>
          <a:xfrm>
            <a:off x="9819805" y="1304144"/>
            <a:ext cx="329784" cy="1094282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xmlns="" id="{A01E28B8-2967-43D9-8009-2824E76AFB6F}"/>
              </a:ext>
            </a:extLst>
          </p:cNvPr>
          <p:cNvSpPr/>
          <p:nvPr/>
        </p:nvSpPr>
        <p:spPr>
          <a:xfrm>
            <a:off x="10153336" y="1304144"/>
            <a:ext cx="329784" cy="1094282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xmlns="" id="{7E73A587-E6F7-426F-A776-8359D6291587}"/>
              </a:ext>
            </a:extLst>
          </p:cNvPr>
          <p:cNvSpPr/>
          <p:nvPr/>
        </p:nvSpPr>
        <p:spPr>
          <a:xfrm>
            <a:off x="10483120" y="1304144"/>
            <a:ext cx="329784" cy="1094282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xmlns="" id="{0D78D611-C8F0-4DB6-A167-837C7F2CC188}"/>
              </a:ext>
            </a:extLst>
          </p:cNvPr>
          <p:cNvSpPr/>
          <p:nvPr/>
        </p:nvSpPr>
        <p:spPr>
          <a:xfrm>
            <a:off x="10845383" y="1304144"/>
            <a:ext cx="329784" cy="1094282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xmlns="" id="{FD63C644-9046-4FF6-908D-2937A2D07A58}"/>
              </a:ext>
            </a:extLst>
          </p:cNvPr>
          <p:cNvSpPr/>
          <p:nvPr/>
        </p:nvSpPr>
        <p:spPr>
          <a:xfrm>
            <a:off x="11182662" y="1304144"/>
            <a:ext cx="329784" cy="1094282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xmlns="" id="{FA1B9AD8-9949-4F53-8C33-F63850115C9D}"/>
              </a:ext>
            </a:extLst>
          </p:cNvPr>
          <p:cNvSpPr/>
          <p:nvPr/>
        </p:nvSpPr>
        <p:spPr>
          <a:xfrm>
            <a:off x="8441961" y="1304144"/>
            <a:ext cx="329784" cy="1094282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xmlns="" id="{C9C7AC27-7AFE-49C3-8A57-088CEA97E4DF}"/>
              </a:ext>
            </a:extLst>
          </p:cNvPr>
          <p:cNvSpPr/>
          <p:nvPr/>
        </p:nvSpPr>
        <p:spPr>
          <a:xfrm>
            <a:off x="8817962" y="1304144"/>
            <a:ext cx="329784" cy="1094282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xmlns="" id="{BE9163D9-5B79-49CE-A98A-0638BA66C895}"/>
              </a:ext>
            </a:extLst>
          </p:cNvPr>
          <p:cNvSpPr/>
          <p:nvPr/>
        </p:nvSpPr>
        <p:spPr>
          <a:xfrm>
            <a:off x="9147746" y="1304144"/>
            <a:ext cx="329784" cy="1094282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xmlns="" id="{1B4C3504-868E-463A-8D51-037A9605F6AD}"/>
              </a:ext>
            </a:extLst>
          </p:cNvPr>
          <p:cNvSpPr/>
          <p:nvPr/>
        </p:nvSpPr>
        <p:spPr>
          <a:xfrm>
            <a:off x="9510009" y="1304144"/>
            <a:ext cx="329784" cy="1094282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xmlns="" id="{CEE30BA8-7A79-4021-8EF7-4421D274698D}"/>
              </a:ext>
            </a:extLst>
          </p:cNvPr>
          <p:cNvSpPr/>
          <p:nvPr/>
        </p:nvSpPr>
        <p:spPr>
          <a:xfrm>
            <a:off x="10318228" y="3043003"/>
            <a:ext cx="329784" cy="764499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xmlns="" id="{5A29131E-3AA1-47D4-B362-9CFA0C1DD5A4}"/>
              </a:ext>
            </a:extLst>
          </p:cNvPr>
          <p:cNvSpPr/>
          <p:nvPr/>
        </p:nvSpPr>
        <p:spPr>
          <a:xfrm>
            <a:off x="9145247" y="3043003"/>
            <a:ext cx="329784" cy="764499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7DBA3577-0E83-4829-B5D5-32EB95700DCB}"/>
              </a:ext>
            </a:extLst>
          </p:cNvPr>
          <p:cNvGrpSpPr/>
          <p:nvPr/>
        </p:nvGrpSpPr>
        <p:grpSpPr>
          <a:xfrm>
            <a:off x="463443" y="1339096"/>
            <a:ext cx="5518903" cy="5518903"/>
            <a:chOff x="463443" y="1339096"/>
            <a:chExt cx="5518903" cy="5518903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xmlns="" id="{69CB0990-A10B-4B4E-8FDC-BD1BB37F38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3443" y="1339096"/>
              <a:ext cx="5518903" cy="5518903"/>
            </a:xfrm>
            <a:prstGeom prst="rect">
              <a:avLst/>
            </a:prstGeom>
          </p:spPr>
        </p:pic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5CB86260-210B-494F-BBF4-86B3DA97F6D5}"/>
                </a:ext>
              </a:extLst>
            </p:cNvPr>
            <p:cNvSpPr/>
            <p:nvPr/>
          </p:nvSpPr>
          <p:spPr>
            <a:xfrm>
              <a:off x="3719593" y="2563319"/>
              <a:ext cx="732486" cy="124418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xmlns="" id="{3C5F89E7-9CAE-4E83-8D22-1C55AFFBD467}"/>
                </a:ext>
              </a:extLst>
            </p:cNvPr>
            <p:cNvSpPr/>
            <p:nvPr/>
          </p:nvSpPr>
          <p:spPr>
            <a:xfrm>
              <a:off x="2088090" y="2563319"/>
              <a:ext cx="732486" cy="124418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xmlns="" id="{844E98F7-E61A-4407-96F3-6221878DD8F6}"/>
                </a:ext>
              </a:extLst>
            </p:cNvPr>
            <p:cNvSpPr/>
            <p:nvPr/>
          </p:nvSpPr>
          <p:spPr>
            <a:xfrm>
              <a:off x="1049311" y="4377128"/>
              <a:ext cx="4497050" cy="83944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xmlns="" id="{6FE638F6-C73E-4865-BDD0-68AE6940410C}"/>
                </a:ext>
              </a:extLst>
            </p:cNvPr>
            <p:cNvSpPr/>
            <p:nvPr/>
          </p:nvSpPr>
          <p:spPr>
            <a:xfrm>
              <a:off x="1721375" y="5036695"/>
              <a:ext cx="3195399" cy="83944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Moon 29">
            <a:extLst>
              <a:ext uri="{FF2B5EF4-FFF2-40B4-BE49-F238E27FC236}">
                <a16:creationId xmlns:a16="http://schemas.microsoft.com/office/drawing/2014/main" xmlns="" id="{84A09C3D-8C40-44F5-8EFD-B2B163107A5F}"/>
              </a:ext>
            </a:extLst>
          </p:cNvPr>
          <p:cNvSpPr/>
          <p:nvPr/>
        </p:nvSpPr>
        <p:spPr>
          <a:xfrm rot="16200000">
            <a:off x="2651468" y="3738799"/>
            <a:ext cx="1244184" cy="2370940"/>
          </a:xfrm>
          <a:prstGeom prst="moon">
            <a:avLst>
              <a:gd name="adj" fmla="val 2953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Moon 30">
            <a:extLst>
              <a:ext uri="{FF2B5EF4-FFF2-40B4-BE49-F238E27FC236}">
                <a16:creationId xmlns:a16="http://schemas.microsoft.com/office/drawing/2014/main" xmlns="" id="{1BD942C8-19BB-4E36-ACD3-07377177C173}"/>
              </a:ext>
            </a:extLst>
          </p:cNvPr>
          <p:cNvSpPr/>
          <p:nvPr/>
        </p:nvSpPr>
        <p:spPr>
          <a:xfrm rot="16200000">
            <a:off x="9424447" y="4212842"/>
            <a:ext cx="770732" cy="1099303"/>
          </a:xfrm>
          <a:prstGeom prst="moon">
            <a:avLst>
              <a:gd name="adj" fmla="val 2953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6D450DD0-86E4-4FF6-A890-708B1AE5CED4}"/>
              </a:ext>
            </a:extLst>
          </p:cNvPr>
          <p:cNvSpPr txBox="1"/>
          <p:nvPr/>
        </p:nvSpPr>
        <p:spPr>
          <a:xfrm>
            <a:off x="7394810" y="312989"/>
            <a:ext cx="4797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1600" dirty="0">
                <a:solidFill>
                  <a:srgbClr val="002060"/>
                </a:solidFill>
                <a:latin typeface="Sakkal Majalla "/>
              </a:rPr>
              <a:t>اختر واحدة من هذه الرسمات ولونها</a:t>
            </a:r>
            <a:endParaRPr lang="en-GB" sz="1600" dirty="0">
              <a:solidFill>
                <a:srgbClr val="002060"/>
              </a:solidFill>
              <a:latin typeface="Sakkal Majalla "/>
            </a:endParaRPr>
          </a:p>
        </p:txBody>
      </p:sp>
    </p:spTree>
    <p:extLst>
      <p:ext uri="{BB962C8B-B14F-4D97-AF65-F5344CB8AC3E}">
        <p14:creationId xmlns:p14="http://schemas.microsoft.com/office/powerpoint/2010/main" val="4291512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EDAC47A-B0EC-4F17-BF53-184B4C63FA02}"/>
              </a:ext>
            </a:extLst>
          </p:cNvPr>
          <p:cNvSpPr/>
          <p:nvPr/>
        </p:nvSpPr>
        <p:spPr>
          <a:xfrm>
            <a:off x="3580022" y="3244334"/>
            <a:ext cx="5031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https://www.youtube.com/watch?v=C4ZDaDFIHqM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5CA68A3-0788-4FD8-AB85-B531DADE9BC6}"/>
              </a:ext>
            </a:extLst>
          </p:cNvPr>
          <p:cNvSpPr txBox="1"/>
          <p:nvPr/>
        </p:nvSpPr>
        <p:spPr>
          <a:xfrm>
            <a:off x="3814787" y="2186760"/>
            <a:ext cx="4797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1600" dirty="0">
                <a:solidFill>
                  <a:srgbClr val="002060"/>
                </a:solidFill>
                <a:latin typeface="Sakkal Majalla "/>
              </a:rPr>
              <a:t>تلوين فراشة</a:t>
            </a:r>
            <a:endParaRPr lang="en-GB" sz="1600" dirty="0">
              <a:solidFill>
                <a:srgbClr val="002060"/>
              </a:solidFill>
              <a:latin typeface="Sakkal Majalla "/>
            </a:endParaRPr>
          </a:p>
        </p:txBody>
      </p:sp>
    </p:spTree>
    <p:extLst>
      <p:ext uri="{BB962C8B-B14F-4D97-AF65-F5344CB8AC3E}">
        <p14:creationId xmlns:p14="http://schemas.microsoft.com/office/powerpoint/2010/main" val="854168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845961"/>
              </p:ext>
            </p:extLst>
          </p:nvPr>
        </p:nvGraphicFramePr>
        <p:xfrm>
          <a:off x="285033" y="158846"/>
          <a:ext cx="11621933" cy="65712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816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402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718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التلوين داخل اطار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ar-AE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المكونات 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65936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الأنشطة الصفية:</a:t>
                      </a:r>
                    </a:p>
                    <a:p>
                      <a:pPr marL="342900" indent="-342900" algn="r" defTabSz="914400" rtl="1" eaLnBrk="1" latinLnBrk="0" hangingPunct="1">
                        <a:buFont typeface="+mj-lt"/>
                        <a:buAutoNum type="arabicPeriod"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نشاط وضع الألعاب داخل الصندوق ليتعرف الطالب على ظرف المكان (داخل)</a:t>
                      </a:r>
                    </a:p>
                    <a:p>
                      <a:pPr marL="342900" indent="-342900" algn="r" defTabSz="914400" rtl="1" eaLnBrk="1" latinLnBrk="0" hangingPunct="1">
                        <a:buFont typeface="+mj-lt"/>
                        <a:buAutoNum type="arabicPeriod"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استخدام السبورة الصغيرة وقلم السبورة للتلوين داخل اطار </a:t>
                      </a: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صنع اطار للتلوين بداخلة باستخدام المعكرون لتحديد الاطار ومن ثم التلوين داخل الاطار</a:t>
                      </a: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نشاط تلوين كرتون البيض (باستخدام الفرشاة) لصنع وردة </a:t>
                      </a: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عمل اطار من المكعبات  والتطبيع باستخدام ( أعواد تنظيف الاذن)</a:t>
                      </a: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نشاط تلوين صورة  داخل اطار باستخدام  علب </a:t>
                      </a:r>
                      <a:r>
                        <a:rPr lang="ar-AE" sz="1400" b="0" i="0" kern="1200" dirty="0" err="1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السبراي</a:t>
                      </a:r>
                      <a:endParaRPr lang="ar-AE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التلوين داخل اطار باستخدام الرمل الملون</a:t>
                      </a: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تلوين أوراق عمل لأشكال هندسية متدرجة في الحجم من الكبير الى الصغير</a:t>
                      </a:r>
                    </a:p>
                    <a:p>
                      <a:pPr marL="342900" marR="0" lvl="0" indent="-34290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SA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0" eaLnBrk="1" latinLnBrk="0" hangingPunct="1"/>
                      <a:endParaRPr lang="ar-AE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انشطه مهارية</a:t>
                      </a: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  <a:p>
                      <a:pPr marL="0" algn="r" defTabSz="914400" rtl="0" eaLnBrk="1" latinLnBrk="0" hangingPunct="1"/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عمل نشاط جماعي للتلوين باستخدام المسدسات المائية لتلوين رسم كبير على جدار</a:t>
                      </a:r>
                    </a:p>
                    <a:p>
                      <a:pPr marL="0" algn="r" defTabSz="914400" rtl="0" eaLnBrk="1" latinLnBrk="0" hangingPunct="1"/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صنع بطاقة للام</a:t>
                      </a:r>
                      <a:endParaRPr lang="ar-SA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0" eaLnBrk="1" latinLnBrk="0" hangingPunct="1"/>
                      <a:endParaRPr lang="ar-SA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0" eaLnBrk="1" latinLnBrk="0" hangingPunct="1"/>
                      <a:endParaRPr lang="ar-SA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0" eaLnBrk="1" latinLnBrk="0" hangingPunct="1"/>
                      <a:endParaRPr lang="en-US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0" eaLnBrk="1" latinLnBrk="0" hangingPunct="1"/>
                      <a:endParaRPr lang="en-US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0" eaLnBrk="1" latinLnBrk="0" hangingPunct="1"/>
                      <a:endParaRPr lang="en-US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0" eaLnBrk="1" latinLnBrk="0" hangingPunct="1"/>
                      <a:endParaRPr lang="ar-SA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25F70CFE-93B9-4208-B8BD-5FAC30FD1F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848" y="1248953"/>
            <a:ext cx="1504950" cy="20131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9F64418-4BBD-415A-89E4-BA91A08E03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3680" y="2320691"/>
            <a:ext cx="2895600" cy="1323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2EB5361-3B55-4E3E-817F-5886B87401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7983" y="5120849"/>
            <a:ext cx="2216540" cy="15043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7DE9485-7B77-4871-B610-28F6B6B0B4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34448" y="5520267"/>
            <a:ext cx="1504950" cy="1104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85461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AE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744376"/>
              </p:ext>
            </p:extLst>
          </p:nvPr>
        </p:nvGraphicFramePr>
        <p:xfrm>
          <a:off x="54964" y="0"/>
          <a:ext cx="12137036" cy="67596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720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49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32771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ar-AE" sz="1600" b="1" u="sng" baseline="0" dirty="0"/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u="sng" baseline="0" dirty="0"/>
                        <a:t>الحصة الدراسية</a:t>
                      </a: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::  الهدف الرئيسي : التلوين داخل اطار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0" eaLnBrk="1" latinLnBrk="0" hangingPunct="1"/>
                      <a:endParaRPr lang="ar-AE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0" eaLnBrk="1" latinLnBrk="0" hangingPunct="1"/>
                      <a:endParaRPr lang="ar-AE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0" eaLnBrk="1" latinLnBrk="0" hangingPunct="1"/>
                      <a:r>
                        <a:rPr lang="ar-AE" sz="1600" b="1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أهداف أخرى</a:t>
                      </a: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:    الاشكال الهندسية / مسكة القلم الثلاثية / تآزر العين واليد / اتباع التعليمات</a:t>
                      </a:r>
                    </a:p>
                    <a:p>
                      <a:pPr marL="0" algn="r" defTabSz="914400" rtl="0" eaLnBrk="1" latinLnBrk="0" hangingPunct="1"/>
                      <a:r>
                        <a:rPr lang="ar-SA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- سرد القصة للطالب باستخدام العرائس والمجسمات</a:t>
                      </a:r>
                    </a:p>
                    <a:p>
                      <a:pPr marL="0" algn="r" defTabSz="914400" rtl="0" eaLnBrk="1" latinLnBrk="0" hangingPunct="1"/>
                      <a:r>
                        <a:rPr lang="ar-SA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2</a:t>
                      </a: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- تنفيذ التمارين والأنشطة الصفية على كتاب الطالب وأوراق العمل.</a:t>
                      </a:r>
                    </a:p>
                    <a:p>
                      <a:pPr marL="0" algn="r" defTabSz="914400" rtl="0" eaLnBrk="1" latinLnBrk="0" hangingPunct="1"/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4- يبتكر المدرس أنشطة وتمارين إضافية.</a:t>
                      </a:r>
                    </a:p>
                    <a:p>
                      <a:pPr marL="0" algn="r" defTabSz="914400" rtl="0" eaLnBrk="1" latinLnBrk="0" hangingPunct="1"/>
                      <a:endParaRPr lang="ar-AE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0" eaLnBrk="1" latinLnBrk="0" hangingPunct="1"/>
                      <a:r>
                        <a:rPr lang="ar-AE" sz="1600" b="1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النشاط الرياضي</a:t>
                      </a: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: القفز داخل الحلقات الدائرية</a:t>
                      </a:r>
                      <a:endParaRPr lang="ar-SA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0" eaLnBrk="1" latinLnBrk="0" hangingPunct="1"/>
                      <a:r>
                        <a:rPr lang="ar-AE" sz="1600" b="1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النشاط الفني</a:t>
                      </a: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:  عمل أنشطة فنية للتدريب على التلوين داخل اطار</a:t>
                      </a:r>
                    </a:p>
                    <a:p>
                      <a:pPr marL="0" algn="r" defTabSz="914400" rtl="0" eaLnBrk="1" latinLnBrk="0" hangingPunct="1"/>
                      <a:r>
                        <a:rPr lang="ar-AE" sz="16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النشاط الموسيقى</a:t>
                      </a: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:  يتعرف الطالب على الألوان من خلال الموسيقى </a:t>
                      </a:r>
                    </a:p>
                    <a:p>
                      <a:pPr marL="0" algn="r" defTabSz="914400" rtl="0" eaLnBrk="1" latinLnBrk="0" hangingPunct="1"/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استخدام أدوات موسيقية ليدق الطالب داخل اطارها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marL="0" algn="r" defTabSz="914400" rtl="0" eaLnBrk="1" latinLnBrk="0" hangingPunct="1"/>
                      <a:endParaRPr lang="ar-AE" sz="1400" b="0" i="0" kern="1200" dirty="0">
                        <a:solidFill>
                          <a:srgbClr val="FF0000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0" eaLnBrk="1" latinLnBrk="0" hangingPunct="1"/>
                      <a:endParaRPr lang="ar-AE" sz="1400" b="0" i="0" kern="1200" dirty="0">
                        <a:solidFill>
                          <a:srgbClr val="FF0000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0" eaLnBrk="1" latinLnBrk="0" hangingPunct="1"/>
                      <a:endParaRPr lang="ar-AE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/>
                    </a:p>
                    <a:p>
                      <a:pPr algn="ctr" rtl="1"/>
                      <a:r>
                        <a:rPr lang="ar-AE" sz="1600" b="1" baseline="0" dirty="0"/>
                        <a:t>دليل للمعلم</a:t>
                      </a:r>
                    </a:p>
                    <a:p>
                      <a:pPr algn="ctr" rtl="1"/>
                      <a:endParaRPr lang="ar-AE" sz="1600" b="1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607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أوراق عمل يقوم المعلم بإرسالها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الواجب المنزلي 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76315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مجموعة تدريبات على الايباد تتضمن:</a:t>
                      </a:r>
                    </a:p>
                    <a:p>
                      <a:pPr marL="0" algn="r" defTabSz="914400" rtl="0" eaLnBrk="1" latinLnBrk="0" hangingPunct="1"/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استخدام برامج الرسم على الاب ستور او الاندرويد / استخدام السبورة الذكية في أداء الانشطة</a:t>
                      </a:r>
                      <a:endParaRPr lang="ar-SA" sz="1400" b="0" i="0" kern="1200" dirty="0">
                        <a:solidFill>
                          <a:schemeClr val="tx1"/>
                        </a:solidFill>
                        <a:latin typeface="Sakkal Majalla 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تمارين الكترونية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454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متوسط: يستطيع الطالب التلوين داخل اطار مرتفع        جيد: يستطيع الطالب التلوين داخل اطار بمساحات كبيرة                                              مرتفع: يستطيع الطالب التلوين داخل إطارات صغيرة محددة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/>
                        <a:t>التقييم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46996" y="0"/>
            <a:ext cx="4862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/>
              <a:t>يوم الأم</a:t>
            </a:r>
            <a:endParaRPr lang="en-GB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6E7CECF-565B-442A-9A67-FD77748D2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739" y="2083362"/>
            <a:ext cx="2038740" cy="23075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3940B4F-66DA-4C3E-A17B-C67B61BA69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5673" y="3429000"/>
            <a:ext cx="1013132" cy="98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42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351DB9D-0BD3-4A39-AE1C-6293D9BFE804}"/>
              </a:ext>
            </a:extLst>
          </p:cNvPr>
          <p:cNvSpPr txBox="1"/>
          <p:nvPr/>
        </p:nvSpPr>
        <p:spPr>
          <a:xfrm>
            <a:off x="8085221" y="268674"/>
            <a:ext cx="38781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1600" dirty="0">
                <a:latin typeface="Sakkal Majalla "/>
              </a:rPr>
              <a:t>نشاط عمل اطار واستخدام القوالب المفرغة للتشكيل بداخلها</a:t>
            </a:r>
            <a:endParaRPr lang="en-US" sz="1600" dirty="0">
              <a:latin typeface="Sakkal Majalla 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74F74C57-538C-4025-B992-4FEF14435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0250" y="871559"/>
            <a:ext cx="4349880" cy="5717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947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A4D65C9-2929-4BB2-8C61-83029C3E2D08}"/>
              </a:ext>
            </a:extLst>
          </p:cNvPr>
          <p:cNvSpPr txBox="1"/>
          <p:nvPr/>
        </p:nvSpPr>
        <p:spPr>
          <a:xfrm>
            <a:off x="7394810" y="387940"/>
            <a:ext cx="4797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1600" dirty="0">
                <a:solidFill>
                  <a:srgbClr val="002060"/>
                </a:solidFill>
                <a:latin typeface="Sakkal Majalla "/>
              </a:rPr>
              <a:t>التلوين داخل اطار كبير بدون حدود مرتفعة</a:t>
            </a:r>
            <a:endParaRPr lang="en-GB" sz="1600" dirty="0">
              <a:solidFill>
                <a:srgbClr val="002060"/>
              </a:solidFill>
              <a:latin typeface="Sakkal Majalla 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BE63C25-E237-4288-8740-43624CE5CD2D}"/>
              </a:ext>
            </a:extLst>
          </p:cNvPr>
          <p:cNvSpPr/>
          <p:nvPr/>
        </p:nvSpPr>
        <p:spPr>
          <a:xfrm>
            <a:off x="314793" y="974361"/>
            <a:ext cx="11617377" cy="5495699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00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>
            <a:extLst>
              <a:ext uri="{FF2B5EF4-FFF2-40B4-BE49-F238E27FC236}">
                <a16:creationId xmlns:a16="http://schemas.microsoft.com/office/drawing/2014/main" xmlns="" id="{A14A4C11-4A1D-4EBA-85FF-6AEBE48273F3}"/>
              </a:ext>
            </a:extLst>
          </p:cNvPr>
          <p:cNvSpPr/>
          <p:nvPr/>
        </p:nvSpPr>
        <p:spPr>
          <a:xfrm>
            <a:off x="1079292" y="614597"/>
            <a:ext cx="10163331" cy="6026046"/>
          </a:xfrm>
          <a:prstGeom prst="triangl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83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0AB56F0-E486-4D2A-BDBE-A58BB7653E63}"/>
              </a:ext>
            </a:extLst>
          </p:cNvPr>
          <p:cNvSpPr txBox="1"/>
          <p:nvPr/>
        </p:nvSpPr>
        <p:spPr>
          <a:xfrm>
            <a:off x="7394810" y="312989"/>
            <a:ext cx="4797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1600" dirty="0">
                <a:solidFill>
                  <a:srgbClr val="002060"/>
                </a:solidFill>
                <a:latin typeface="Sakkal Majalla "/>
              </a:rPr>
              <a:t>التلوين داخل اطار محددة بشكل بسيط </a:t>
            </a:r>
            <a:endParaRPr lang="en-GB" sz="1600" dirty="0">
              <a:solidFill>
                <a:srgbClr val="002060"/>
              </a:solidFill>
              <a:latin typeface="Sakkal Majalla 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651F9A6-04FF-4238-B0BF-641BE080A47B}"/>
              </a:ext>
            </a:extLst>
          </p:cNvPr>
          <p:cNvSpPr/>
          <p:nvPr/>
        </p:nvSpPr>
        <p:spPr>
          <a:xfrm>
            <a:off x="314793" y="974361"/>
            <a:ext cx="11617377" cy="54956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228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Connector 1">
            <a:extLst>
              <a:ext uri="{FF2B5EF4-FFF2-40B4-BE49-F238E27FC236}">
                <a16:creationId xmlns:a16="http://schemas.microsoft.com/office/drawing/2014/main" xmlns="" id="{B03A34D5-05B8-4D1F-8D31-9946D8EE57FA}"/>
              </a:ext>
            </a:extLst>
          </p:cNvPr>
          <p:cNvSpPr/>
          <p:nvPr/>
        </p:nvSpPr>
        <p:spPr>
          <a:xfrm>
            <a:off x="1289154" y="569626"/>
            <a:ext cx="9353862" cy="6048531"/>
          </a:xfrm>
          <a:prstGeom prst="flowChartConnector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18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>
            <a:extLst>
              <a:ext uri="{FF2B5EF4-FFF2-40B4-BE49-F238E27FC236}">
                <a16:creationId xmlns:a16="http://schemas.microsoft.com/office/drawing/2014/main" xmlns="" id="{A14A4C11-4A1D-4EBA-85FF-6AEBE48273F3}"/>
              </a:ext>
            </a:extLst>
          </p:cNvPr>
          <p:cNvSpPr/>
          <p:nvPr/>
        </p:nvSpPr>
        <p:spPr>
          <a:xfrm>
            <a:off x="524655" y="2263514"/>
            <a:ext cx="4332158" cy="4377128"/>
          </a:xfrm>
          <a:prstGeom prst="triangle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B3D0FFCE-EA5C-4481-856F-29019FF40450}"/>
              </a:ext>
            </a:extLst>
          </p:cNvPr>
          <p:cNvSpPr/>
          <p:nvPr/>
        </p:nvSpPr>
        <p:spPr>
          <a:xfrm>
            <a:off x="4991725" y="2773180"/>
            <a:ext cx="3762531" cy="35226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70AB2302-CC7C-45A8-849D-93A1F8B3CCAF}"/>
              </a:ext>
            </a:extLst>
          </p:cNvPr>
          <p:cNvSpPr/>
          <p:nvPr/>
        </p:nvSpPr>
        <p:spPr>
          <a:xfrm>
            <a:off x="9009089" y="2773180"/>
            <a:ext cx="2848131" cy="374754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DCF1615-2184-4FD0-9B82-3DC7A7D8EFDC}"/>
              </a:ext>
            </a:extLst>
          </p:cNvPr>
          <p:cNvSpPr txBox="1"/>
          <p:nvPr/>
        </p:nvSpPr>
        <p:spPr>
          <a:xfrm>
            <a:off x="7394810" y="312989"/>
            <a:ext cx="4797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1600" dirty="0">
                <a:solidFill>
                  <a:srgbClr val="002060"/>
                </a:solidFill>
                <a:latin typeface="Sakkal Majalla "/>
              </a:rPr>
              <a:t>التلوين داخل اطار محددة بشكل بسيط وبمساحات صغيرة </a:t>
            </a:r>
            <a:endParaRPr lang="en-GB" sz="1600" dirty="0">
              <a:solidFill>
                <a:srgbClr val="002060"/>
              </a:solidFill>
              <a:latin typeface="Sakkal Majalla "/>
            </a:endParaRPr>
          </a:p>
        </p:txBody>
      </p:sp>
    </p:spTree>
    <p:extLst>
      <p:ext uri="{BB962C8B-B14F-4D97-AF65-F5344CB8AC3E}">
        <p14:creationId xmlns:p14="http://schemas.microsoft.com/office/powerpoint/2010/main" val="4030179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8DC21EC79F840947B51A601388C604C1" ma:contentTypeVersion="2" ma:contentTypeDescription="إنشاء مستند جديد." ma:contentTypeScope="" ma:versionID="1aaacca3de85a0e4ac7423ae962b1dc6">
  <xsd:schema xmlns:xsd="http://www.w3.org/2001/XMLSchema" xmlns:xs="http://www.w3.org/2001/XMLSchema" xmlns:p="http://schemas.microsoft.com/office/2006/metadata/properties" xmlns:ns2="dcf1d2de-c365-45d5-ad38-e2c00a94af5f" targetNamespace="http://schemas.microsoft.com/office/2006/metadata/properties" ma:root="true" ma:fieldsID="da315ef546d9d5a6f9405a119df2f3e2" ns2:_="">
    <xsd:import namespace="dcf1d2de-c365-45d5-ad38-e2c00a94af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1d2de-c365-45d5-ad38-e2c00a94af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777C44-15D1-4F3C-A8C5-5D1290573E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f1d2de-c365-45d5-ad38-e2c00a94af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C591362-8D40-473A-A9CA-433FCDB8BD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F034FB-DEF2-4242-ABFE-D9D5CFFB7C3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dcf1d2de-c365-45d5-ad38-e2c00a94af5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2641</TotalTime>
  <Words>436</Words>
  <Application>Microsoft Office PowerPoint</Application>
  <PresentationFormat>Widescreen</PresentationFormat>
  <Paragraphs>100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Sakkal Majalla</vt:lpstr>
      <vt:lpstr>Sakkal Majalla 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Nagy A. Ibrahim</dc:creator>
  <cp:lastModifiedBy>Microsoft account</cp:lastModifiedBy>
  <cp:revision>174</cp:revision>
  <dcterms:created xsi:type="dcterms:W3CDTF">2020-07-06T20:23:02Z</dcterms:created>
  <dcterms:modified xsi:type="dcterms:W3CDTF">2020-08-18T15:11:28Z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0x0101008DC21EC79F840947B51A601388C604C1</vt:lpwstr>
  </property>
</Properties>
</file>