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76" r:id="rId3"/>
    <p:sldId id="278" r:id="rId4"/>
    <p:sldId id="280" r:id="rId5"/>
    <p:sldId id="277" r:id="rId6"/>
    <p:sldId id="283" r:id="rId7"/>
    <p:sldId id="284" r:id="rId8"/>
    <p:sldId id="285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73D70-F791-4733-9E13-BFCB68793D51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62EC2-530E-4237-B972-26EAE24FB6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0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896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534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32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F2E0C8-2FD1-4FA3-B90A-30A071DAB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FE337DF-96A3-48BB-AF71-E2B2A736E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72392A-764C-47F6-8B4F-307FFC0AF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31B090-70F7-456E-A5FE-9AF03232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518DB6-5079-4727-B137-274E14034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27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EA3E17-2455-4D6D-8C3D-2DA38CA4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9762C9E-8890-431C-AEC2-FF99D4362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D49B06-6EAB-4E46-A76E-35454B17D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5E8436-3EC8-4853-8B9E-2FAE0963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9FA38E9-A76F-4DAD-952A-5E2CC1CC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34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4C93D4C-82F1-4993-9017-6F8E5467D3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F60FDEE-09E2-4C15-B5A2-38315231C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FD3681-E5F4-4E16-8C33-36729F998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4A2A75B-0EAA-4E60-BF73-1588BDCEA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804213-E380-422D-B9B0-87411D2E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25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94DE91-A54A-482C-A903-EEE7289CE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22331D-9BEB-4CDA-B701-F3207FA5D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1192C6-CC7E-446B-925D-D571C327C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22DDDD-BF0B-471A-89F1-29311ECC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7D7636-21E2-4DA9-B74B-7ACE42113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34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C8898A-E9E3-4B4D-9D4D-D0F60388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89BA2D-1D53-43B7-9893-71205AD0D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5B0846-7BB3-4F79-A45D-FDB66A27D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5217DD-FE9B-42D4-9096-73DD76EA3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EB7759-C08B-4E5B-B4EF-43ADB213C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58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E11F9E-C0D4-451A-B27E-8524D93DC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6B9D26-37FC-4DDA-8F24-67A62F9B0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E94BE50-18BE-4DBA-81B4-309E3BD0E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BEB854B-049B-4D69-AA54-45960C02B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F10EBFD-516E-4A7A-9A72-293CB6B18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E6AE48-E55A-4203-9984-0371F761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37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8A61AF-2985-4C2E-A9DD-A08824876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10B01A-79EE-4500-9107-3E8DF358C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D4FF70-194F-464C-818D-6BB585289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D33F888-1B9D-4C43-A681-B5D072803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61A61A7-AE34-4D40-A848-9414B295A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8E8E50E-27D2-4A32-8E7F-01F73D104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29E054F-328F-40DC-90C9-52CE1F21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09F5270-F636-41F6-968A-70A3149F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16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F078F-FFDC-4954-9C39-2482E330F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C4EF8D1-E73C-4C55-A530-ABAA4CBB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57E83C9-57FE-46CB-90C1-426C9FE8B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D401ED1-78D2-4F60-B9D4-58D304701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52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EE10774-AFC1-40C7-B6BA-08EBB27A3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D07FBC4-8561-4BAF-A3B4-B003A71A7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2D29A90-2941-4F3D-BCF8-5AB7D8977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78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4CA5A0-73FC-4A70-AD71-93503DB96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AAC794-B4C3-47DD-ABCE-48531D210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CFA0BC0-056C-46A6-8CF5-538006730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EA4F5B-ABE6-47AB-B80F-1CAC01A9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9675C5-D511-4792-B9FB-99A8E586F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FF42196-F87D-4161-AFCC-942077C2F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57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296CA6-F639-44FA-B4A5-54E97056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75E98E2-0527-473D-8EAF-9F45861449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4D05B32-94DA-4664-A7D2-0BAAB420F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C55D8F-754B-4E3B-8CE9-1F1C7D592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8D83738-25F3-4694-92FA-895F5655E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A895D5E-7C7F-4BF1-8567-F2892FEE4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18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2209B41-E483-4D8C-A1B7-C14314FAA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09639A-9D48-4450-93B9-3DC94821B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C03BBB-4012-4143-B902-73E08524C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5FB58-694C-4EF2-B16A-BEEED8A5D6C6}" type="datetimeFigureOut">
              <a:rPr lang="en-GB" smtClean="0"/>
              <a:t>19/08/2020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3460B7-E226-4ECC-A622-8A6D3B2164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230788-2279-45D4-AFAA-41A5ED69C5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F872B-2EAA-4DD9-904A-F2713E0BD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16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youtube.com/watch?v=YaG46yATfgM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DjElbOSPn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apple.com/ae/app/flower-farm-flowerama/id477742027" TargetMode="External"/><Relationship Id="rId2" Type="http://schemas.openxmlformats.org/officeDocument/2006/relationships/hyperlink" Target="https://www.youtube.com/watch?v=LHhDAxey4L4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apps.apple.com/ae/app/grow-flowers-bees/id892360314" TargetMode="External"/><Relationship Id="rId4" Type="http://schemas.openxmlformats.org/officeDocument/2006/relationships/hyperlink" Target="https://apps.apple.com/ae/app/flower-garden-free-grow-flowers-send-bouquets/id327466677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4122CB3A-4B41-4CA2-8B0A-BC2BE44B3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465374"/>
              </p:ext>
            </p:extLst>
          </p:nvPr>
        </p:nvGraphicFramePr>
        <p:xfrm>
          <a:off x="188474" y="161333"/>
          <a:ext cx="11621933" cy="653533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818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9752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008169"/>
                <a:gridCol w="2322535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427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9376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المراجعة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+mn-cs"/>
                        </a:rPr>
                        <a:t>(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+mn-cs"/>
                        </a:rPr>
                        <a:t>شيخة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+mn-cs"/>
                        </a:rPr>
                        <a:t>السويدي + </a:t>
                      </a:r>
                      <a:r>
                        <a:rPr lang="ar-AE" sz="1800" smtClean="0">
                          <a:latin typeface="Arial" panose="020B0604020202020204" pitchFamily="34" charset="0"/>
                          <a:cs typeface="+mn-cs"/>
                        </a:rPr>
                        <a:t>ابراهيم الزعبي)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الإعداد : (عائشة </a:t>
                      </a:r>
                      <a:r>
                        <a:rPr lang="ar-A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الذباحي</a:t>
                      </a: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رقم الهدف :3236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وضع  شتلات ورد صغيرة  في  الرمل بوعاء الزراعة  الصغير 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الفئة العمرية: </a:t>
                      </a:r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13-14</a:t>
                      </a:r>
                      <a:endParaRPr lang="ar-A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مستوى الشدة: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(شديد</a:t>
                      </a: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فئة الإعاقة : </a:t>
                      </a:r>
                      <a:r>
                        <a:rPr lang="ar-AE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(توحد،) 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بيانات 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4801487">
                <a:tc gridSpan="4">
                  <a:txBody>
                    <a:bodyPr/>
                    <a:lstStyle/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درس: هدية لأمي.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مريم: تحب أمي الورد كثيراً، وقد اقترب يوم الأم وأريد أن أفاجئها بوردة كبيرة وجميلة.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ذهبت مريم لمحل بيع الزهور، نظرت بتمعن لجميع الزهور الجميلة، لفت انتباهها وردة حمراء اللون وكبيرة.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وقالت: هذه الزهرة ستعجب أمي </a:t>
                      </a:r>
                      <a:r>
                        <a:rPr lang="ar-AE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كثيرأً</a:t>
                      </a: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التفتت مريم في محل الزهور يمينا ويسارا وكأنها تبحث عن شيء آخر.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فسألها البائع: هل هناك شيء آخر تبحثين عنه.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مريم: نعم، إنه هذه الزهرة الحمراء جميلة جدا وأريد أن أضعها في وعاء جميل يناسب الزهرة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أشار البائع نحو وعاء مزخرف بشكل جميل وقال: ما رأيك يا مريم بهذا الوعاء.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ابتسمت مريم وقال: أجل ... إنه جميل جدا يناسب الزهرة الحمراء كثيراً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ساعد البائع في وضع الزهرة بوعاء الزراعة ورجعت للمنزل فرحة بالهدية التي ستقدمها لوالدتها.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وعند وصولها للمنزل، قدمت مريم الزهرة الجميلة لأمها وهنأتها بهذه المناسبة السعيدة وأهدتها الوردة الجميلة،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فرحت والدة مريم كثيرا بها وقبلها بكل سعادة.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None/>
                      </a:pPr>
                      <a:endParaRPr lang="ar-AE" sz="1800" b="0" u="non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كتاب</a:t>
                      </a:r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6" name="Picture 2" descr="Stock vector of 'Pink roses in pot illustration'">
            <a:extLst>
              <a:ext uri="{FF2B5EF4-FFF2-40B4-BE49-F238E27FC236}">
                <a16:creationId xmlns:a16="http://schemas.microsoft.com/office/drawing/2014/main" xmlns="" id="{EB8D5240-E3EB-4071-8E80-D3CE6E381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2352675"/>
            <a:ext cx="2106611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57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580971"/>
              </p:ext>
            </p:extLst>
          </p:nvPr>
        </p:nvGraphicFramePr>
        <p:xfrm>
          <a:off x="218358" y="254439"/>
          <a:ext cx="11621933" cy="6405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4965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وضع  شتلات ورد صغيرة  في  الرمل بوعاء الزراعة  الصغير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أهداف أخرى:</a:t>
                      </a:r>
                      <a:r>
                        <a:rPr lang="ar-AE" sz="1800" b="0" u="none" baseline="0" dirty="0"/>
                        <a:t>أن يتعرف الطالب على أدوات الزراعة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      أن يتعرف على خطوات الزراعة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      </a:t>
                      </a:r>
                      <a:r>
                        <a:rPr lang="ar-AE" sz="1800" b="0" u="none" baseline="0" dirty="0"/>
                        <a:t>أن يقوم الطالب بزراعة بعض الشتلات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0888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انشط</a:t>
                      </a:r>
                      <a:r>
                        <a:rPr lang="ar-JO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ة </a:t>
                      </a:r>
                      <a:r>
                        <a:rPr lang="ar-SA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مهارية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المكونات 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49513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800" b="1" u="sng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الأ</a:t>
                      </a:r>
                      <a:r>
                        <a:rPr lang="ar-SA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نشط</a:t>
                      </a:r>
                      <a:r>
                        <a:rPr lang="ar-JO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ة </a:t>
                      </a:r>
                      <a:r>
                        <a:rPr lang="ar-SA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الصفية </a:t>
                      </a:r>
                      <a:r>
                        <a:rPr lang="ar-JO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ar-AE" sz="1800" b="1" u="sng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indent="-342900" algn="r" rtl="1">
                        <a:buAutoNum type="arabicParenR"/>
                      </a:pPr>
                      <a:r>
                        <a:rPr lang="ar-AE" sz="1800" b="1" u="none" baseline="0" dirty="0"/>
                        <a:t>أن يتعرف الطالب على أدوات الزراعة:</a:t>
                      </a:r>
                    </a:p>
                    <a:p>
                      <a:pPr marL="342900" indent="-342900" algn="r" rtl="1">
                        <a:buAutoNum type="arabicParenR"/>
                      </a:pPr>
                      <a:endParaRPr lang="ar-AE" sz="1800" b="1" u="none" baseline="0" dirty="0"/>
                    </a:p>
                    <a:p>
                      <a:pPr algn="r" rtl="1"/>
                      <a:endParaRPr lang="ar-AE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r>
                        <a:rPr lang="ar-AE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فيديو يعرض أدوات الزراعة:</a:t>
                      </a:r>
                    </a:p>
                    <a:p>
                      <a:pPr algn="r" rtl="1"/>
                      <a:r>
                        <a:rPr lang="en-GB" dirty="0">
                          <a:hlinkClick r:id="rId3"/>
                        </a:rPr>
                        <a:t>https://www.youtube.com/watch?v=YaG46yATfgM</a:t>
                      </a:r>
                      <a:endParaRPr lang="ar-AE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ar-AE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en-GB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r" rtl="1"/>
                      <a:endParaRPr lang="en-GB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2050" name="Picture 2" descr="اشتر أصيص زهور من الطين اللبن (18 سم، برتقالي) اونلاين في السعودية ...">
            <a:extLst>
              <a:ext uri="{FF2B5EF4-FFF2-40B4-BE49-F238E27FC236}">
                <a16:creationId xmlns:a16="http://schemas.microsoft.com/office/drawing/2014/main" xmlns="" id="{E808D055-405C-4686-BFB3-9778E13DC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3766176"/>
            <a:ext cx="128587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D933970B-466C-4E66-BC64-00453CEB65FE}"/>
              </a:ext>
            </a:extLst>
          </p:cNvPr>
          <p:cNvSpPr/>
          <p:nvPr/>
        </p:nvSpPr>
        <p:spPr>
          <a:xfrm>
            <a:off x="9279731" y="3242733"/>
            <a:ext cx="1340644" cy="37253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أصيص</a:t>
            </a:r>
            <a:endParaRPr lang="en-GB" dirty="0"/>
          </a:p>
        </p:txBody>
      </p:sp>
      <p:pic>
        <p:nvPicPr>
          <p:cNvPr id="2052" name="Picture 4" descr="Buy SMYCKA زهرة اصطناعية - ورد، أحمر online - ايكيا">
            <a:extLst>
              <a:ext uri="{FF2B5EF4-FFF2-40B4-BE49-F238E27FC236}">
                <a16:creationId xmlns:a16="http://schemas.microsoft.com/office/drawing/2014/main" xmlns="" id="{D19DCCD0-67DE-4E74-A190-508725A3F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731" y="3893341"/>
            <a:ext cx="11620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9CB543AF-9EFF-499A-AB0C-33067405D4C8}"/>
              </a:ext>
            </a:extLst>
          </p:cNvPr>
          <p:cNvSpPr/>
          <p:nvPr/>
        </p:nvSpPr>
        <p:spPr>
          <a:xfrm>
            <a:off x="7196137" y="3242733"/>
            <a:ext cx="1340644" cy="37253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زهرة</a:t>
            </a:r>
            <a:endParaRPr lang="en-GB" dirty="0"/>
          </a:p>
        </p:txBody>
      </p:sp>
      <p:pic>
        <p:nvPicPr>
          <p:cNvPr id="2054" name="Picture 6" descr="أفضل تربة زراعية - لجميع أنواع النباتات - (دليل شامل 2020 ...">
            <a:extLst>
              <a:ext uri="{FF2B5EF4-FFF2-40B4-BE49-F238E27FC236}">
                <a16:creationId xmlns:a16="http://schemas.microsoft.com/office/drawing/2014/main" xmlns="" id="{8B92E853-FC54-4EB4-A73F-C937BBE8A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3954293"/>
            <a:ext cx="1466850" cy="110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B7AB54F1-01B8-4391-9518-EBF5B50E69E7}"/>
              </a:ext>
            </a:extLst>
          </p:cNvPr>
          <p:cNvSpPr/>
          <p:nvPr/>
        </p:nvSpPr>
        <p:spPr>
          <a:xfrm>
            <a:off x="5048250" y="3242733"/>
            <a:ext cx="1340644" cy="37253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تربة</a:t>
            </a:r>
            <a:endParaRPr lang="en-GB" dirty="0"/>
          </a:p>
        </p:txBody>
      </p:sp>
      <p:pic>
        <p:nvPicPr>
          <p:cNvPr id="2056" name="Picture 8" descr="الصين فولاذ مجرفة مع خشبيّة مقبض لأنّ يزرع أدوات – يشترى مجرفة على ...">
            <a:extLst>
              <a:ext uri="{FF2B5EF4-FFF2-40B4-BE49-F238E27FC236}">
                <a16:creationId xmlns:a16="http://schemas.microsoft.com/office/drawing/2014/main" xmlns="" id="{A0B88966-FF56-426C-BCD4-C6E41BE47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931" y="3761412"/>
            <a:ext cx="1290639" cy="129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238B77F6-132D-4682-A3A5-22DAA84FAF99}"/>
              </a:ext>
            </a:extLst>
          </p:cNvPr>
          <p:cNvSpPr/>
          <p:nvPr/>
        </p:nvSpPr>
        <p:spPr>
          <a:xfrm>
            <a:off x="2878931" y="3242733"/>
            <a:ext cx="1340644" cy="37253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مجرفة</a:t>
            </a:r>
            <a:endParaRPr lang="en-GB" dirty="0"/>
          </a:p>
        </p:txBody>
      </p:sp>
      <p:pic>
        <p:nvPicPr>
          <p:cNvPr id="8" name="Picture 7" descr="A picture containing dark, teeth, holding, green&#10;&#10;Description automatically generated">
            <a:extLst>
              <a:ext uri="{FF2B5EF4-FFF2-40B4-BE49-F238E27FC236}">
                <a16:creationId xmlns:a16="http://schemas.microsoft.com/office/drawing/2014/main" xmlns="" id="{61500A6C-3AC5-4DB3-9E5A-54026DF9672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07" y="3890961"/>
            <a:ext cx="1262754" cy="1428750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B2271A89-720C-45A3-A936-63CE4A5727EC}"/>
              </a:ext>
            </a:extLst>
          </p:cNvPr>
          <p:cNvSpPr/>
          <p:nvPr/>
        </p:nvSpPr>
        <p:spPr>
          <a:xfrm>
            <a:off x="878323" y="3242733"/>
            <a:ext cx="1340644" cy="37253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ماء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361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850525"/>
              </p:ext>
            </p:extLst>
          </p:nvPr>
        </p:nvGraphicFramePr>
        <p:xfrm>
          <a:off x="218358" y="254439"/>
          <a:ext cx="11621933" cy="63491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4965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وضع  شتلات ورد صغيرة  في  الرمل بوعاء الزراعة  الصغير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أهداف أخرى:</a:t>
                      </a:r>
                      <a:r>
                        <a:rPr lang="ar-AE" sz="1800" b="1" u="none" baseline="0" dirty="0"/>
                        <a:t>أن يتعرف الطالب على أدوات الزراعة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      أن يتعرف على خطوات الزراعة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      </a:t>
                      </a:r>
                      <a:r>
                        <a:rPr lang="ar-AE" sz="1800" b="1" u="none" baseline="0" dirty="0"/>
                        <a:t>أن يقوم الطالب بزراعة بعض الشتلات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0888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انشط</a:t>
                      </a:r>
                      <a:r>
                        <a:rPr lang="ar-JO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ة </a:t>
                      </a:r>
                      <a:r>
                        <a:rPr lang="ar-SA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مهارية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المكونات 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49513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800" b="1" u="sng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الأ</a:t>
                      </a:r>
                      <a:r>
                        <a:rPr lang="ar-SA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نشط</a:t>
                      </a:r>
                      <a:r>
                        <a:rPr lang="ar-JO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ة </a:t>
                      </a:r>
                      <a:r>
                        <a:rPr lang="ar-SA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الصفية </a:t>
                      </a:r>
                      <a:r>
                        <a:rPr lang="ar-JO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ar-AE" sz="1800" b="1" u="sng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800" b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2)</a:t>
                      </a:r>
                      <a:r>
                        <a:rPr lang="ar-AE" sz="1800" b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أن يتعرف على خطوات الزراعة</a:t>
                      </a:r>
                      <a:endParaRPr lang="ar-AE" sz="1800" b="0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800" b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3) </a:t>
                      </a:r>
                      <a:r>
                        <a:rPr lang="ar-AE" sz="1800" b="1" u="none" baseline="0" dirty="0"/>
                        <a:t>أن يقوم الطالب بزراعة بعض الشتلات</a:t>
                      </a: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D3175F87-33E7-47E7-86BA-8F0586677C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5" b="50767"/>
          <a:stretch/>
        </p:blipFill>
        <p:spPr bwMode="auto">
          <a:xfrm>
            <a:off x="8102107" y="4541676"/>
            <a:ext cx="1894141" cy="159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32EB0B4C-7BEB-4B63-8058-3A559987EC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20" r="33535" b="50767"/>
          <a:stretch/>
        </p:blipFill>
        <p:spPr bwMode="auto">
          <a:xfrm>
            <a:off x="4758831" y="4541675"/>
            <a:ext cx="1894142" cy="159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xmlns="" id="{548E741E-8469-4DA4-8EC0-BAC65D4588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5" b="50767"/>
          <a:stretch/>
        </p:blipFill>
        <p:spPr bwMode="auto">
          <a:xfrm>
            <a:off x="1248681" y="4541676"/>
            <a:ext cx="1894142" cy="159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DE6E3C5C-5AC0-4334-9BF3-F4F4862D1EDB}"/>
              </a:ext>
            </a:extLst>
          </p:cNvPr>
          <p:cNvSpPr/>
          <p:nvPr/>
        </p:nvSpPr>
        <p:spPr>
          <a:xfrm>
            <a:off x="1183810" y="3462552"/>
            <a:ext cx="180803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3) يضع البذور</a:t>
            </a:r>
            <a:endParaRPr lang="en-GB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8AE7F609-7374-4AEB-9959-73B80C132D90}"/>
              </a:ext>
            </a:extLst>
          </p:cNvPr>
          <p:cNvSpPr/>
          <p:nvPr/>
        </p:nvSpPr>
        <p:spPr>
          <a:xfrm>
            <a:off x="4664486" y="3463873"/>
            <a:ext cx="180803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2) يضع التربة</a:t>
            </a:r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1B608F6F-55BF-4E33-810B-B8866D189062}"/>
              </a:ext>
            </a:extLst>
          </p:cNvPr>
          <p:cNvSpPr/>
          <p:nvPr/>
        </p:nvSpPr>
        <p:spPr>
          <a:xfrm>
            <a:off x="8145162" y="3471493"/>
            <a:ext cx="180803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AE" dirty="0"/>
              <a:t>1) يحضر أصيص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496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826827"/>
              </p:ext>
            </p:extLst>
          </p:nvPr>
        </p:nvGraphicFramePr>
        <p:xfrm>
          <a:off x="218358" y="254439"/>
          <a:ext cx="11621933" cy="7228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4965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وضع  شتلات ورد صغيرة  في  الرمل بوعاء الزراعة  الصغير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أهداف أخرى:</a:t>
                      </a:r>
                      <a:r>
                        <a:rPr lang="ar-AE" sz="1800" b="1" u="none" baseline="0" dirty="0"/>
                        <a:t>أن يتعرف الطالب على أدوات الزراعة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      أن يتعرف على خطوات الزراعة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         </a:t>
                      </a:r>
                      <a:r>
                        <a:rPr lang="ar-AE" sz="1800" b="1" u="none" baseline="0" dirty="0"/>
                        <a:t>أن يقوم الطالب بزراعة بعض الشتلات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الهدف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0888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انشط</a:t>
                      </a:r>
                      <a:r>
                        <a:rPr lang="ar-JO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ة </a:t>
                      </a:r>
                      <a:r>
                        <a:rPr lang="ar-SA" sz="1800" b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مهارية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المكونات 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49513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800" b="1" u="sng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الأ</a:t>
                      </a:r>
                      <a:r>
                        <a:rPr lang="ar-SA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نشط</a:t>
                      </a:r>
                      <a:r>
                        <a:rPr lang="ar-JO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ة </a:t>
                      </a:r>
                      <a:r>
                        <a:rPr lang="ar-SA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الصفية </a:t>
                      </a:r>
                      <a:r>
                        <a:rPr lang="ar-JO" sz="1800" b="1" u="sng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  <a:endParaRPr lang="ar-AE" sz="1800" b="1" u="sng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800" b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2) </a:t>
                      </a:r>
                      <a:r>
                        <a:rPr kumimoji="0" lang="ar-AE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أن يتعرف على خطوات الزراعة</a:t>
                      </a:r>
                      <a:endParaRPr lang="ar-AE" sz="1800" b="0" u="none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None/>
                      </a:pPr>
                      <a:r>
                        <a:rPr lang="ar-AE" sz="1800" b="0" u="non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3)</a:t>
                      </a:r>
                      <a:r>
                        <a:rPr lang="ar-AE" sz="1800" b="1" u="none" baseline="0" dirty="0"/>
                        <a:t>أن يقوم الطالب بزراعة بعض الشتلات</a:t>
                      </a: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ar-AE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ar-AE" sz="1800" b="1" u="none" baseline="0" dirty="0"/>
                    </a:p>
                    <a:p>
                      <a:pPr algn="r" rtl="1"/>
                      <a:r>
                        <a:rPr lang="ar-AE" sz="1800" b="1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فيديو توضيحي بخطوات الزراعة:</a:t>
                      </a:r>
                    </a:p>
                    <a:p>
                      <a:pPr algn="r" rtl="1"/>
                      <a:r>
                        <a:rPr lang="en-GB" dirty="0">
                          <a:hlinkClick r:id="rId3"/>
                        </a:rPr>
                        <a:t>https://www.youtube.com/watch?v=JDjElbOSPnY</a:t>
                      </a:r>
                      <a:endParaRPr lang="en-GB" sz="1800" b="1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  <a:p>
                      <a:pPr marL="0" indent="0" algn="r" rtl="1">
                        <a:buNone/>
                      </a:pPr>
                      <a:endParaRPr lang="en-GB" sz="18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DE6E3C5C-5AC0-4334-9BF3-F4F4862D1EDB}"/>
              </a:ext>
            </a:extLst>
          </p:cNvPr>
          <p:cNvSpPr/>
          <p:nvPr/>
        </p:nvSpPr>
        <p:spPr>
          <a:xfrm>
            <a:off x="1183810" y="3462552"/>
            <a:ext cx="180803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AE" dirty="0"/>
              <a:t>6) ينمو الزرع</a:t>
            </a:r>
            <a:endParaRPr lang="en-GB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8AE7F609-7374-4AEB-9959-73B80C132D90}"/>
              </a:ext>
            </a:extLst>
          </p:cNvPr>
          <p:cNvSpPr/>
          <p:nvPr/>
        </p:nvSpPr>
        <p:spPr>
          <a:xfrm>
            <a:off x="4664486" y="3463873"/>
            <a:ext cx="180803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AE" dirty="0"/>
              <a:t>5) يعرض النبات للشمس</a:t>
            </a:r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1B608F6F-55BF-4E33-810B-B8866D189062}"/>
              </a:ext>
            </a:extLst>
          </p:cNvPr>
          <p:cNvSpPr/>
          <p:nvPr/>
        </p:nvSpPr>
        <p:spPr>
          <a:xfrm>
            <a:off x="8145162" y="3471493"/>
            <a:ext cx="1808030" cy="762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AE" dirty="0"/>
              <a:t>4) يسقي الزرع</a:t>
            </a:r>
            <a:endParaRPr lang="en-GB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BCFDFDA2-BE4E-4AA3-AF96-1465741D46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67" r="67155"/>
          <a:stretch/>
        </p:blipFill>
        <p:spPr bwMode="auto">
          <a:xfrm>
            <a:off x="8081736" y="4442190"/>
            <a:ext cx="1871456" cy="157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A24C1606-2A2F-4A38-9313-F2CF951344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5" t="50767"/>
          <a:stretch/>
        </p:blipFill>
        <p:spPr bwMode="auto">
          <a:xfrm>
            <a:off x="1171179" y="4532118"/>
            <a:ext cx="1894141" cy="159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E562B525-DD8D-43D3-9FCB-6B2D882FC9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34" t="50767" r="33621"/>
          <a:stretch/>
        </p:blipFill>
        <p:spPr bwMode="auto">
          <a:xfrm>
            <a:off x="4674282" y="4532117"/>
            <a:ext cx="1894141" cy="159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467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E6A88095-5424-4210-A079-7E73844B9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378647"/>
              </p:ext>
            </p:extLst>
          </p:nvPr>
        </p:nvGraphicFramePr>
        <p:xfrm>
          <a:off x="289013" y="197496"/>
          <a:ext cx="11613973" cy="64843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63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4711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sng" baseline="0" dirty="0">
                          <a:latin typeface="Arial" panose="020B0604020202020204" pitchFamily="34" charset="0"/>
                          <a:cs typeface="+mn-cs"/>
                        </a:rPr>
                        <a:t>الحصة الدراسية: 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وضع  شتلات ورد صغيرة  في  الرمل بوعاء الزراعة  الصغير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       أهداف أخرى: أن يتعرف الطالب على أدوات الزراعة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                        أن يتعرف على خطوات الزراعة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                        أن يقوم الطالب بزراعة بعض الشتلات</a:t>
                      </a:r>
                    </a:p>
                    <a:p>
                      <a:pPr algn="r" rtl="1"/>
                      <a:r>
                        <a:rPr lang="ar-SA" sz="1800" b="0" u="none" baseline="0" dirty="0">
                          <a:latin typeface="Arial" panose="020B0604020202020204" pitchFamily="34" charset="0"/>
                          <a:cs typeface="+mn-cs"/>
                        </a:rPr>
                        <a:t>1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800" b="0" u="none" baseline="0" dirty="0">
                          <a:latin typeface="Arial" panose="020B0604020202020204" pitchFamily="34" charset="0"/>
                          <a:cs typeface="+mn-cs"/>
                        </a:rPr>
                        <a:t>2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- تنفيذ التمارين والأنشطة الصفية على كتاب الطالب.</a:t>
                      </a:r>
                    </a:p>
                    <a:p>
                      <a:pPr algn="r" rtl="1"/>
                      <a:r>
                        <a:rPr lang="ar-SA" sz="1800" b="0" u="none" baseline="0" dirty="0">
                          <a:latin typeface="Arial" panose="020B0604020202020204" pitchFamily="34" charset="0"/>
                          <a:cs typeface="+mn-cs"/>
                        </a:rPr>
                        <a:t>3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- عرض كيفية التقاط الأدوات من الصندوق.</a:t>
                      </a:r>
                    </a:p>
                    <a:p>
                      <a:pPr algn="r" rtl="1"/>
                      <a:r>
                        <a:rPr lang="ar-SA" sz="1800" b="0" u="none" baseline="0" dirty="0">
                          <a:latin typeface="Arial" panose="020B0604020202020204" pitchFamily="34" charset="0"/>
                          <a:cs typeface="+mn-cs"/>
                        </a:rPr>
                        <a:t>4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+mn-cs"/>
                        </a:rPr>
                        <a:t>- يبتكر المدرس أنشطة وتمارين إضافية.</a:t>
                      </a:r>
                      <a:endParaRPr lang="ar-SA" sz="1800" b="0" u="none" baseline="0" dirty="0">
                        <a:latin typeface="Arial" panose="020B0604020202020204" pitchFamily="34" charset="0"/>
                        <a:cs typeface="+mn-cs"/>
                      </a:endParaRPr>
                    </a:p>
                    <a:p>
                      <a:pPr algn="r" rtl="1"/>
                      <a:r>
                        <a:rPr lang="ar-AE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الرياضي</a:t>
                      </a:r>
                      <a:r>
                        <a:rPr lang="ar-AE" sz="1800" b="1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 يقوم الطالب مع المعلم بزراعة مجموعة من النباتات لتزيين حديقة المركز.</a:t>
                      </a:r>
                    </a:p>
                    <a:p>
                      <a:pPr algn="r" rtl="1"/>
                      <a:r>
                        <a:rPr lang="ar-AE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الفني: 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تزيين وتلوين الأصيص الذي سيقوم الطالب بالزراعة فيه.</a:t>
                      </a:r>
                    </a:p>
                    <a:p>
                      <a:pPr algn="r" rtl="1"/>
                      <a:r>
                        <a:rPr lang="ar-AE" sz="1800" b="1" u="sng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النشاط الموسيقى</a:t>
                      </a:r>
                      <a:r>
                        <a:rPr lang="ar-AE" sz="1800" b="1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ar-AE" sz="1800" b="0" u="non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نشيدة الزهرة</a:t>
                      </a:r>
                    </a:p>
                    <a:p>
                      <a:pPr algn="r" rtl="1"/>
                      <a:r>
                        <a:rPr lang="en-GB" dirty="0">
                          <a:hlinkClick r:id="rId2"/>
                        </a:rPr>
                        <a:t>https://www.youtube.com/watch?v=LHhDAxey4L4</a:t>
                      </a:r>
                      <a:endParaRPr lang="ar-AE" sz="1800" b="0" dirty="0">
                        <a:latin typeface="Arial" panose="020B0604020202020204" pitchFamily="34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/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298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يقوم ولي الأمر مع الطالب  بزراعة البذور بالاعتماد على التجربة الموجودة في الفيديو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تلوين أوراق العمل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متابعة الطالب اثناء تأديته الواجبات الالكترونية.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الواجب المنزلي 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33092">
                <a:tc>
                  <a:txBody>
                    <a:bodyPr/>
                    <a:lstStyle/>
                    <a:p>
                      <a:pPr marL="0" indent="0" algn="r" rtl="1">
                        <a:buFont typeface="Courier New" panose="02070309020205020404" pitchFamily="49" charset="0"/>
                        <a:buNone/>
                      </a:pPr>
                      <a:r>
                        <a:rPr lang="ar-AE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مجموعة تدريبات على </a:t>
                      </a:r>
                      <a:r>
                        <a:rPr lang="ar-AE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الآيباد</a:t>
                      </a:r>
                      <a:r>
                        <a:rPr lang="ar-AE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تتضمن برامج ترفيهية للزراعة:</a:t>
                      </a:r>
                    </a:p>
                    <a:p>
                      <a:pPr marL="342900" indent="-342900" algn="l" rtl="0">
                        <a:buFont typeface="+mj-lt"/>
                        <a:buAutoNum type="arabicPeriod"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https://apps.apple.com/ae/app/flower-farm-flowerama/id477742027</a:t>
                      </a:r>
                      <a:r>
                        <a:rPr lang="ar-A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342900" indent="-342900" algn="l" rtl="0">
                        <a:buFont typeface="+mj-lt"/>
                        <a:buAutoNum type="arabicPeriod"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https://apps.apple.com/ae/app/flower-garden-free-grow-flowers-send-bouquets/id327466677</a:t>
                      </a:r>
                      <a:endParaRPr lang="ar-AE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 algn="l" rtl="0">
                        <a:buFont typeface="+mj-lt"/>
                        <a:buAutoNum type="arabicPeriod"/>
                      </a:pP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https://apps.apple.com/ae/app/grow-flowers-bees/id892360314</a:t>
                      </a:r>
                      <a:r>
                        <a:rPr lang="ar-A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indent="0" algn="l" rtl="0">
                        <a:buFont typeface="Courier New" panose="02070309020205020404" pitchFamily="49" charset="0"/>
                        <a:buNone/>
                      </a:pPr>
                      <a:r>
                        <a:rPr lang="ar-AE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تمارين الكترونية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367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8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متوسط: </a:t>
                      </a:r>
                      <a:r>
                        <a:rPr lang="ar-AE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أن يقوم الطالب بالزراعة بمساعدة جزئية </a:t>
                      </a:r>
                      <a:r>
                        <a:rPr lang="ar-AE" sz="18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جيد: </a:t>
                      </a:r>
                      <a:r>
                        <a:rPr lang="ar-AE" sz="18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أن يقوم الطالب بالزراعة بدون مساعدة </a:t>
                      </a:r>
                      <a:r>
                        <a:rPr lang="ar-AE" sz="18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مرتفع:</a:t>
                      </a:r>
                      <a:r>
                        <a:rPr lang="ar-AE" sz="1800" b="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أن يقوم الطالب بزراعة أكثر من واحد بمهارة.</a:t>
                      </a:r>
                      <a:endParaRPr lang="en-GB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التقييم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76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020E54-DDBC-41E1-A0BA-EF5C5C3A17F3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r" rtl="1"/>
            <a:r>
              <a:rPr lang="ar-AE" dirty="0"/>
              <a:t>اتبع الخطوات للزراعة:</a:t>
            </a:r>
            <a:endParaRPr lang="en-GB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48DF760D-393B-4304-9199-1A5A3A8FE9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5" b="50767"/>
          <a:stretch/>
        </p:blipFill>
        <p:spPr bwMode="auto">
          <a:xfrm>
            <a:off x="8643474" y="2651587"/>
            <a:ext cx="1593642" cy="134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E13AEEC8-0280-4DA1-A185-2D6D163F11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20" r="33535" b="50767"/>
          <a:stretch/>
        </p:blipFill>
        <p:spPr bwMode="auto">
          <a:xfrm>
            <a:off x="5279283" y="2651587"/>
            <a:ext cx="1593643" cy="134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54413801-944C-4D4B-B4AA-00FEB24728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5" b="50767"/>
          <a:stretch/>
        </p:blipFill>
        <p:spPr bwMode="auto">
          <a:xfrm>
            <a:off x="1777431" y="2630056"/>
            <a:ext cx="1593643" cy="134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7E98FFF8-71EE-44E8-AD57-BFA2919A8056}"/>
              </a:ext>
            </a:extLst>
          </p:cNvPr>
          <p:cNvSpPr/>
          <p:nvPr/>
        </p:nvSpPr>
        <p:spPr>
          <a:xfrm>
            <a:off x="1711309" y="2010359"/>
            <a:ext cx="1521192" cy="33776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3) يضع البذور</a:t>
            </a:r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36F530CA-9393-497C-9D5C-07660C50EA08}"/>
              </a:ext>
            </a:extLst>
          </p:cNvPr>
          <p:cNvSpPr/>
          <p:nvPr/>
        </p:nvSpPr>
        <p:spPr>
          <a:xfrm>
            <a:off x="5191985" y="2011680"/>
            <a:ext cx="1521192" cy="33776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2) يضع التربة</a:t>
            </a:r>
            <a:endParaRPr lang="en-GB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xmlns="" id="{6DAF8CDF-6FA8-4785-BD80-749F49C9A443}"/>
              </a:ext>
            </a:extLst>
          </p:cNvPr>
          <p:cNvSpPr/>
          <p:nvPr/>
        </p:nvSpPr>
        <p:spPr>
          <a:xfrm>
            <a:off x="8458273" y="2192654"/>
            <a:ext cx="1808030" cy="32882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AE" dirty="0"/>
              <a:t>1) يحضر أصيص</a:t>
            </a:r>
            <a:endParaRPr lang="en-GB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xmlns="" id="{FB8B2E1F-48D7-4722-8401-7F761E144F9B}"/>
              </a:ext>
            </a:extLst>
          </p:cNvPr>
          <p:cNvSpPr/>
          <p:nvPr/>
        </p:nvSpPr>
        <p:spPr>
          <a:xfrm>
            <a:off x="1776180" y="4469594"/>
            <a:ext cx="1456038" cy="33776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AE" dirty="0"/>
              <a:t>6) ينمو الزرع</a:t>
            </a:r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18024E52-04A7-4D91-AD11-1B2CF4DE42B1}"/>
              </a:ext>
            </a:extLst>
          </p:cNvPr>
          <p:cNvSpPr/>
          <p:nvPr/>
        </p:nvSpPr>
        <p:spPr>
          <a:xfrm>
            <a:off x="5233231" y="4516417"/>
            <a:ext cx="2053394" cy="2909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AE" dirty="0"/>
              <a:t>5) يعرض النبات للشمس</a:t>
            </a:r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E939FEA0-0E87-491C-8EB4-A12D1AD7CC1F}"/>
              </a:ext>
            </a:extLst>
          </p:cNvPr>
          <p:cNvSpPr/>
          <p:nvPr/>
        </p:nvSpPr>
        <p:spPr>
          <a:xfrm>
            <a:off x="8712276" y="4469594"/>
            <a:ext cx="1456038" cy="33776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AE" dirty="0"/>
              <a:t>4) يسقي الزرع</a:t>
            </a:r>
            <a:endParaRPr lang="en-GB" dirty="0"/>
          </a:p>
        </p:txBody>
      </p:sp>
      <p:pic>
        <p:nvPicPr>
          <p:cNvPr id="22" name="Picture 2">
            <a:extLst>
              <a:ext uri="{FF2B5EF4-FFF2-40B4-BE49-F238E27FC236}">
                <a16:creationId xmlns:a16="http://schemas.microsoft.com/office/drawing/2014/main" xmlns="" id="{27904966-72BD-4C9F-AC3A-81902E81DA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67" r="67155"/>
          <a:stretch/>
        </p:blipFill>
        <p:spPr bwMode="auto">
          <a:xfrm>
            <a:off x="8686737" y="5015854"/>
            <a:ext cx="1507116" cy="126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xmlns="" id="{E64FF1DE-5D26-48DA-99C5-8ACD0133B3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55" t="50767"/>
          <a:stretch/>
        </p:blipFill>
        <p:spPr bwMode="auto">
          <a:xfrm>
            <a:off x="1776180" y="5109502"/>
            <a:ext cx="1525385" cy="128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xmlns="" id="{D9F83852-2CB6-4F67-9155-F4A1B691A3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34" t="50767" r="33621"/>
          <a:stretch/>
        </p:blipFill>
        <p:spPr bwMode="auto">
          <a:xfrm>
            <a:off x="5279283" y="5109501"/>
            <a:ext cx="1525385" cy="1285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94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BDF81E-E270-4B76-83E4-8B74A455D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AE" dirty="0"/>
              <a:t>لون:</a:t>
            </a:r>
            <a:endParaRPr lang="en-GB" dirty="0"/>
          </a:p>
        </p:txBody>
      </p:sp>
      <p:pic>
        <p:nvPicPr>
          <p:cNvPr id="5122" name="Picture 2" descr="صور رسومات ورود للتلوين">
            <a:extLst>
              <a:ext uri="{FF2B5EF4-FFF2-40B4-BE49-F238E27FC236}">
                <a16:creationId xmlns:a16="http://schemas.microsoft.com/office/drawing/2014/main" xmlns="" id="{C1750D27-41F3-4138-8908-D7A9454D2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147638"/>
            <a:ext cx="6496050" cy="656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81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9C35-90EC-4F38-A93A-F6D7D50EB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 descr="صور رسومات ورود للتلوين  - موقع أدواتك ">
            <a:extLst>
              <a:ext uri="{FF2B5EF4-FFF2-40B4-BE49-F238E27FC236}">
                <a16:creationId xmlns:a16="http://schemas.microsoft.com/office/drawing/2014/main" xmlns="" id="{2D6B7B28-6F84-437C-BD83-E222B2216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75560" y="-2321561"/>
            <a:ext cx="6857999" cy="11501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133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حببي طفلك في زراعة النباتات من خلال التلوين">
            <a:extLst>
              <a:ext uri="{FF2B5EF4-FFF2-40B4-BE49-F238E27FC236}">
                <a16:creationId xmlns:a16="http://schemas.microsoft.com/office/drawing/2014/main" xmlns="" id="{7C1F7460-1016-401A-B0EA-E55D4B7958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920" y="574040"/>
            <a:ext cx="3873183" cy="555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ألبومات صور منوعة: ألبوم صور أشجار ونباتات مفرغة للتلوين">
            <a:extLst>
              <a:ext uri="{FF2B5EF4-FFF2-40B4-BE49-F238E27FC236}">
                <a16:creationId xmlns:a16="http://schemas.microsoft.com/office/drawing/2014/main" xmlns="" id="{085C57F0-4447-4BF2-9973-BA75C15F7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635" y="111760"/>
            <a:ext cx="428625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5408BB4-2527-44E7-9BDA-6196B67A5292}"/>
              </a:ext>
            </a:extLst>
          </p:cNvPr>
          <p:cNvCxnSpPr>
            <a:cxnSpLocks/>
          </p:cNvCxnSpPr>
          <p:nvPr/>
        </p:nvCxnSpPr>
        <p:spPr>
          <a:xfrm>
            <a:off x="6096000" y="934720"/>
            <a:ext cx="0" cy="478028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176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626</Words>
  <Application>Microsoft Office PowerPoint</Application>
  <PresentationFormat>Widescreen</PresentationFormat>
  <Paragraphs>141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اتبع الخطوات للزراعة:</vt:lpstr>
      <vt:lpstr>لون: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Aishah AL Thabahi</dc:creator>
  <cp:lastModifiedBy>Microsoft account</cp:lastModifiedBy>
  <cp:revision>38</cp:revision>
  <dcterms:created xsi:type="dcterms:W3CDTF">2020-08-11T23:39:17Z</dcterms:created>
  <dcterms:modified xsi:type="dcterms:W3CDTF">2020-08-19T19:20:22Z</dcterms:modified>
</cp:coreProperties>
</file>