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72" r:id="rId3"/>
    <p:sldId id="271" r:id="rId4"/>
    <p:sldId id="280" r:id="rId5"/>
    <p:sldId id="275" r:id="rId6"/>
    <p:sldId id="281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نمط متوسط 1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202B0CA-FC54-4496-8BCA-5EF66A818D29}" styleName="النمط الداكن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77u1n7xzU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42433"/>
              </p:ext>
            </p:extLst>
          </p:nvPr>
        </p:nvGraphicFramePr>
        <p:xfrm>
          <a:off x="240722" y="805119"/>
          <a:ext cx="11576925" cy="600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19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8046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13541"/>
                <a:gridCol w="2313541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39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894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20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أ</a:t>
                      </a: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شيخه </a:t>
                      </a:r>
                      <a:r>
                        <a:rPr lang="ar-AE" sz="20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السويدي+ ابراهيم الزعبي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</a:t>
                      </a:r>
                      <a:r>
                        <a:rPr lang="ar-AE" sz="20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أ.شمسه</a:t>
                      </a: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سعيد الراشدي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رقم</a:t>
                      </a:r>
                      <a:r>
                        <a:rPr lang="ar-AE" sz="20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:  3249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الدحرجة الجانبية من الرقود والذراعين عالياً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894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4-5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(</a:t>
                      </a:r>
                      <a:r>
                        <a:rPr lang="ar-EG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بحاجه</a:t>
                      </a:r>
                      <a:r>
                        <a:rPr lang="ar-EG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لدعم شديد)</a:t>
                      </a:r>
                      <a:endParaRPr lang="ar-AE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</a:t>
                      </a:r>
                      <a:r>
                        <a:rPr lang="ar-EG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EG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اضطراب طيف التوحد</a:t>
                      </a: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250399">
                <a:tc gridSpan="4">
                  <a:txBody>
                    <a:bodyPr/>
                    <a:lstStyle/>
                    <a:p>
                      <a:pPr algn="r" rtl="1"/>
                      <a:r>
                        <a:rPr lang="ar-EG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</a:t>
                      </a:r>
                      <a:r>
                        <a:rPr lang="ar-AE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:مارس الرياضة دون خسائر</a:t>
                      </a:r>
                    </a:p>
                    <a:p>
                      <a:pPr algn="r" rtl="1"/>
                      <a:r>
                        <a:rPr lang="ar-AE" sz="24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 يوم من الأيام شعر حمد ومريم بشعور من الغضب لعدم تمكنهم من الخروج من المنزل</a:t>
                      </a:r>
                    </a:p>
                    <a:p>
                      <a:pPr algn="r" rtl="1"/>
                      <a:r>
                        <a:rPr lang="ar-AE" sz="24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اتباعاً للوقاية من فايروس كورونا وأرادا أن يلعبا في المنزل وقاما ببعض الحركات الرياضية مثل الدحرجة الجانبية </a:t>
                      </a:r>
                    </a:p>
                    <a:p>
                      <a:pPr algn="r" rtl="1"/>
                      <a:r>
                        <a:rPr lang="ar-AE" sz="24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ولكن حدث شي مؤسف بأن كسرت المزهرية على الطاولة وغضبت الأم كثيراً عندما شاهدت المنظر </a:t>
                      </a:r>
                    </a:p>
                    <a:p>
                      <a:pPr algn="r" rtl="1"/>
                      <a:r>
                        <a:rPr lang="ar-AE" sz="24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وطلبت منهم أن يخرجا إلى حديقة المنزل ليقوما بالدحرجة على العشب دون وقوع أي خسائر.</a:t>
                      </a:r>
                      <a:endParaRPr lang="ar-AE" sz="14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8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14774"/>
          <a:stretch/>
        </p:blipFill>
        <p:spPr>
          <a:xfrm>
            <a:off x="3777469" y="96780"/>
            <a:ext cx="4503430" cy="708339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730151CD-7288-429C-BB48-27D539BD3F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83" r="30293"/>
          <a:stretch/>
        </p:blipFill>
        <p:spPr>
          <a:xfrm rot="5990944">
            <a:off x="768807" y="4278047"/>
            <a:ext cx="1227468" cy="183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06938"/>
              </p:ext>
            </p:extLst>
          </p:nvPr>
        </p:nvGraphicFramePr>
        <p:xfrm>
          <a:off x="413628" y="465988"/>
          <a:ext cx="11621933" cy="5656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42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الدحرجة الجانبية من الرقود والذراعين عالياً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</a:t>
                      </a:r>
                      <a:endParaRPr lang="ar-AE" sz="20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8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1-نشاط الاستلقاء على الظهر بشكل مستقيم والالتفات إلى الجهة اليمنى و إلى الجهة اليسرى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8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</a:t>
                      </a:r>
                      <a:r>
                        <a:rPr lang="ar-SA" sz="18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نشاط </a:t>
                      </a:r>
                      <a:r>
                        <a:rPr lang="ar-AE" sz="18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الاستلقاء على الظهر وتقليد المعلم في تطبيق خطوات الدحرجة الجانبية .</a:t>
                      </a:r>
                    </a:p>
                    <a:p>
                      <a:pPr algn="r" rtl="1"/>
                      <a:r>
                        <a:rPr lang="ar-AE" sz="18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3-نشاط تقليد بطاقات الأفعال ( 1- تدحرج إلى جهة اليمين \2- تدحرج إلى جهة اليسار )</a:t>
                      </a:r>
                      <a:endParaRPr lang="en-US" sz="18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ctr" rtl="1"/>
                      <a:r>
                        <a:rPr lang="en-US" sz="1600" dirty="0">
                          <a:hlinkClick r:id="rId3"/>
                        </a:rPr>
                        <a:t>https://www.youtube.com/watch?v=M77u1n7xzUM</a:t>
                      </a:r>
                      <a:endParaRPr lang="ar-AE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32397" y="4473839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Rolling </a:t>
            </a:r>
            <a:r>
              <a:rPr lang="en-US" dirty="0" err="1">
                <a:solidFill>
                  <a:srgbClr val="FF0000"/>
                </a:solidFill>
              </a:rPr>
              <a:t>Rolling</a:t>
            </a:r>
            <a:r>
              <a:rPr lang="en-US" dirty="0">
                <a:solidFill>
                  <a:srgbClr val="FF0000"/>
                </a:solidFill>
              </a:rPr>
              <a:t> 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BA2B9547-686B-4D92-9B8F-12CED88ED2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65" b="36559"/>
          <a:stretch/>
        </p:blipFill>
        <p:spPr>
          <a:xfrm>
            <a:off x="952039" y="2242308"/>
            <a:ext cx="3105452" cy="158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813888"/>
              </p:ext>
            </p:extLst>
          </p:nvPr>
        </p:nvGraphicFramePr>
        <p:xfrm>
          <a:off x="528033" y="452912"/>
          <a:ext cx="11100970" cy="6052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09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1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425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</a:t>
                      </a:r>
                      <a:r>
                        <a:rPr lang="ar-AE" sz="1600" b="0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en-US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</a:t>
                      </a:r>
                      <a:r>
                        <a:rPr lang="ar-EG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أن يتمكن الطالب من </a:t>
                      </a:r>
                      <a:r>
                        <a:rPr lang="ar-AE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الدحرجة الجانبية والذراعين عالياً عند الطلب دون مساعدة.</a:t>
                      </a:r>
                      <a:endParaRPr lang="en-US" sz="1600" b="0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</a:t>
                      </a:r>
                      <a:r>
                        <a:rPr lang="ar-EG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الأهداف الفرعية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:تنمية مهارات الادراك من خلال معرفة الجهات (اليمين واليسار ) </a:t>
                      </a:r>
                      <a:r>
                        <a:rPr lang="ar-EG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</a:t>
                      </a:r>
                      <a:r>
                        <a:rPr lang="ar-AE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تنمية مهارات الحركة الدقيقة من خلال دحرجة الأسطوانة إلى الأمام والخلف.</a:t>
                      </a:r>
                      <a:endParaRPr lang="ar-EG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تهيئة الطالب للمهارة من خلال سرد القصة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ومشاهدة فيديو 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بطاقات مصورة لتحليل المهارة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EG" sz="1600" b="0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لى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جزاء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تدريبات للطالب محاكياً المعلم لكيفية تطبيق المهارة.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ال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نشطة الصفية مستخدماً كتاب الطالب و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وراق العمل.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 إضافية من ابتكار المعلم .</a:t>
                      </a: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مسابقه تمرير الحلقات بين الطلاب عن طريق الدحرجة الجانبية بشكل مستقيم.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تغميس كره بلاستيك في الألوان ثم دحرجتها على لوحة بيضاء كبيره.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استخدام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السجادة الموسيقية لدحرجه الطلاب من بداية السلم الموسيقي إلى نهايته.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58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تدريبات عملية على كيفية تطبيق مهارة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الدحرجة  عن طريق استخدام سجاده صغيرة 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وراق العمل تتضمن تلوين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أدوات الرياضة.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907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تتضمن:</a:t>
                      </a:r>
                    </a:p>
                    <a:p>
                      <a:pPr algn="r" rtl="1"/>
                      <a:r>
                        <a:rPr lang="ar-SA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مشاهدة فيديو عن الدحرجة الجانبية</a:t>
                      </a:r>
                    </a:p>
                    <a:p>
                      <a:pPr algn="r" rtl="1"/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لعبة دحرجة الاجسام .</a:t>
                      </a:r>
                    </a:p>
                    <a:p>
                      <a:pPr algn="r" rtl="1"/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704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يتمكن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من الاستلقاء على ظهره بشكل مستقيم والدحرجة مره واحده بمساعده  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يتمكن الطالب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الاستلقاء على ظهره والدحرجة مرتين إلى الجهة اليمنى واليسرى 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الرئيسي</a:t>
                      </a:r>
                      <a:r>
                        <a:rPr lang="ar-EG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أن يتمكن الطالب من </a:t>
                      </a:r>
                      <a:r>
                        <a:rPr lang="ar-AE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الدحرجة الجانبية والذراعين عالياً بشكل مستقل  وصحيح عند الطلب .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959280B1-802F-40E1-B4C8-892AA47E979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4" r="37154" b="6989"/>
          <a:stretch/>
        </p:blipFill>
        <p:spPr>
          <a:xfrm>
            <a:off x="1085165" y="2116394"/>
            <a:ext cx="936493" cy="131260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FEB554DA-A261-4F8E-BAB4-E0BA8ED15B1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4" r="12013" b="43032"/>
          <a:stretch/>
        </p:blipFill>
        <p:spPr>
          <a:xfrm>
            <a:off x="2507226" y="2116394"/>
            <a:ext cx="1824982" cy="12480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>
            <a:extLst>
              <a:ext uri="{FF2B5EF4-FFF2-40B4-BE49-F238E27FC236}">
                <a16:creationId xmlns:a16="http://schemas.microsoft.com/office/drawing/2014/main" xmlns="" id="{91DEC1AA-3ADB-481A-A832-555B2F441A6F}"/>
              </a:ext>
            </a:extLst>
          </p:cNvPr>
          <p:cNvSpPr txBox="1"/>
          <p:nvPr/>
        </p:nvSpPr>
        <p:spPr>
          <a:xfrm>
            <a:off x="5589639" y="448367"/>
            <a:ext cx="5113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هيا نلعب لعبة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ساندويتش</a:t>
            </a:r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مع معلمتي </a:t>
            </a: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الأدوات: سجاده</a:t>
            </a:r>
            <a:r>
              <a:rPr lang="en-US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GB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xmlns="" id="{877533FC-CF40-4010-9393-A797201CF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628" y="1547660"/>
            <a:ext cx="6816744" cy="410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8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EDC7C1D8-2251-4FFD-9268-BD074FF2E8A6}"/>
              </a:ext>
            </a:extLst>
          </p:cNvPr>
          <p:cNvSpPr/>
          <p:nvPr/>
        </p:nvSpPr>
        <p:spPr>
          <a:xfrm>
            <a:off x="4483511" y="445577"/>
            <a:ext cx="2847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دحرج الأجسام  للأمام وللخلف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0153C3CF-FB6A-48E2-8324-D8A6C9B6E593}"/>
              </a:ext>
            </a:extLst>
          </p:cNvPr>
          <p:cNvSpPr/>
          <p:nvPr/>
        </p:nvSpPr>
        <p:spPr>
          <a:xfrm>
            <a:off x="0" y="2197510"/>
            <a:ext cx="12192000" cy="466049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xmlns="" id="{D013B36D-2319-477C-B5BE-9424C8D02510}"/>
              </a:ext>
            </a:extLst>
          </p:cNvPr>
          <p:cNvCxnSpPr>
            <a:cxnSpLocks/>
            <a:stCxn id="7" idx="1"/>
          </p:cNvCxnSpPr>
          <p:nvPr/>
        </p:nvCxnSpPr>
        <p:spPr>
          <a:xfrm>
            <a:off x="0" y="4527755"/>
            <a:ext cx="156332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xmlns="" id="{7AC0E963-730A-4887-A3A0-7A8E44568DD9}"/>
              </a:ext>
            </a:extLst>
          </p:cNvPr>
          <p:cNvCxnSpPr>
            <a:cxnSpLocks/>
          </p:cNvCxnSpPr>
          <p:nvPr/>
        </p:nvCxnSpPr>
        <p:spPr>
          <a:xfrm>
            <a:off x="3293807" y="4513007"/>
            <a:ext cx="1592826" cy="1474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xmlns="" id="{C6A48655-B698-48EE-BE1E-7489AAFEA3FC}"/>
              </a:ext>
            </a:extLst>
          </p:cNvPr>
          <p:cNvCxnSpPr>
            <a:cxnSpLocks/>
          </p:cNvCxnSpPr>
          <p:nvPr/>
        </p:nvCxnSpPr>
        <p:spPr>
          <a:xfrm>
            <a:off x="6735098" y="4520381"/>
            <a:ext cx="1592826" cy="1474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>
            <a:extLst>
              <a:ext uri="{FF2B5EF4-FFF2-40B4-BE49-F238E27FC236}">
                <a16:creationId xmlns:a16="http://schemas.microsoft.com/office/drawing/2014/main" xmlns="" id="{49B6BD1F-C6F6-4E63-AC68-BC928E2678A2}"/>
              </a:ext>
            </a:extLst>
          </p:cNvPr>
          <p:cNvCxnSpPr>
            <a:cxnSpLocks/>
          </p:cNvCxnSpPr>
          <p:nvPr/>
        </p:nvCxnSpPr>
        <p:spPr>
          <a:xfrm>
            <a:off x="10599174" y="4505633"/>
            <a:ext cx="1592826" cy="1474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47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EFCDDBC4-74AF-4AC1-B5EA-07807D525418}"/>
              </a:ext>
            </a:extLst>
          </p:cNvPr>
          <p:cNvSpPr/>
          <p:nvPr/>
        </p:nvSpPr>
        <p:spPr>
          <a:xfrm>
            <a:off x="4664981" y="456889"/>
            <a:ext cx="1835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الأدوات : كره , أسطوانة 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D68709C8-5BF8-476C-9D4E-E1A69C58E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845" y="2357435"/>
            <a:ext cx="3025678" cy="302567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5EE75415-844F-42BD-9993-8A926BBB12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6" t="18409" r="20037" b="19761"/>
          <a:stretch/>
        </p:blipFill>
        <p:spPr>
          <a:xfrm>
            <a:off x="3104952" y="3040835"/>
            <a:ext cx="1835758" cy="185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5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03579" y="486401"/>
            <a:ext cx="1800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طبق ما </a:t>
            </a:r>
            <a:r>
              <a:rPr lang="ar-AE" sz="2400" b="1">
                <a:latin typeface="Sakkal Majalla" panose="02000000000000000000" pitchFamily="2" charset="-78"/>
                <a:cs typeface="Sakkal Majalla" panose="02000000000000000000" pitchFamily="2" charset="-78"/>
              </a:rPr>
              <a:t>في البطاقة</a:t>
            </a:r>
            <a:endParaRPr lang="en-GB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جدول 4">
            <a:extLst>
              <a:ext uri="{FF2B5EF4-FFF2-40B4-BE49-F238E27FC236}">
                <a16:creationId xmlns:a16="http://schemas.microsoft.com/office/drawing/2014/main" xmlns="" id="{5FC617B0-9969-48CC-A2BB-A809C7147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865455"/>
              </p:ext>
            </p:extLst>
          </p:nvPr>
        </p:nvGraphicFramePr>
        <p:xfrm>
          <a:off x="8096863" y="2047148"/>
          <a:ext cx="2712065" cy="30116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12065">
                  <a:extLst>
                    <a:ext uri="{9D8B030D-6E8A-4147-A177-3AD203B41FA5}">
                      <a16:colId xmlns:a16="http://schemas.microsoft.com/office/drawing/2014/main" xmlns="" val="3619822146"/>
                    </a:ext>
                  </a:extLst>
                </a:gridCol>
              </a:tblGrid>
              <a:tr h="3011676">
                <a:tc>
                  <a:txBody>
                    <a:bodyPr/>
                    <a:lstStyle/>
                    <a:p>
                      <a:pPr algn="ctr" rtl="1"/>
                      <a:r>
                        <a:rPr lang="ar-AE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تدحرج إلى اليمين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3208814"/>
                  </a:ext>
                </a:extLst>
              </a:tr>
            </a:tbl>
          </a:graphicData>
        </a:graphic>
      </p:graphicFrame>
      <p:graphicFrame>
        <p:nvGraphicFramePr>
          <p:cNvPr id="6" name="جدول 4">
            <a:extLst>
              <a:ext uri="{FF2B5EF4-FFF2-40B4-BE49-F238E27FC236}">
                <a16:creationId xmlns:a16="http://schemas.microsoft.com/office/drawing/2014/main" xmlns="" id="{F019C76D-EF6E-4AE0-8E00-3D7A8C2AA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59890"/>
              </p:ext>
            </p:extLst>
          </p:nvPr>
        </p:nvGraphicFramePr>
        <p:xfrm>
          <a:off x="948812" y="2251298"/>
          <a:ext cx="2712065" cy="30116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12065">
                  <a:extLst>
                    <a:ext uri="{9D8B030D-6E8A-4147-A177-3AD203B41FA5}">
                      <a16:colId xmlns:a16="http://schemas.microsoft.com/office/drawing/2014/main" xmlns="" val="3619822146"/>
                    </a:ext>
                  </a:extLst>
                </a:gridCol>
              </a:tblGrid>
              <a:tr h="301167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تدحرج إلى اليسار</a:t>
                      </a:r>
                    </a:p>
                    <a:p>
                      <a:pPr rtl="1"/>
                      <a:endParaRPr lang="ar-A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3208814"/>
                  </a:ext>
                </a:extLst>
              </a:tr>
            </a:tbl>
          </a:graphicData>
        </a:graphic>
      </p:graphicFrame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49ECD6EF-35C9-4C45-AFEC-F493A7FEDF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2" t="34680" r="-3310" b="53122"/>
          <a:stretch/>
        </p:blipFill>
        <p:spPr>
          <a:xfrm rot="5400000">
            <a:off x="8511907" y="3834692"/>
            <a:ext cx="1881974" cy="566289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A29F9A22-4C96-4717-A0C0-422B4E11DC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2" t="34680" r="-3310" b="53122"/>
          <a:stretch/>
        </p:blipFill>
        <p:spPr>
          <a:xfrm rot="5400000">
            <a:off x="1229227" y="3980627"/>
            <a:ext cx="1998406" cy="566289"/>
          </a:xfrm>
          <a:prstGeom prst="rect">
            <a:avLst/>
          </a:prstGeom>
        </p:spPr>
      </p:pic>
      <p:sp>
        <p:nvSpPr>
          <p:cNvPr id="3" name="سهم: لليسار 2">
            <a:extLst>
              <a:ext uri="{FF2B5EF4-FFF2-40B4-BE49-F238E27FC236}">
                <a16:creationId xmlns:a16="http://schemas.microsoft.com/office/drawing/2014/main" xmlns="" id="{F013C882-3963-4548-98C7-0320B5206BB8}"/>
              </a:ext>
            </a:extLst>
          </p:cNvPr>
          <p:cNvSpPr/>
          <p:nvPr/>
        </p:nvSpPr>
        <p:spPr>
          <a:xfrm>
            <a:off x="1653993" y="2821461"/>
            <a:ext cx="985968" cy="3553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سهم: لليمين 4">
            <a:extLst>
              <a:ext uri="{FF2B5EF4-FFF2-40B4-BE49-F238E27FC236}">
                <a16:creationId xmlns:a16="http://schemas.microsoft.com/office/drawing/2014/main" xmlns="" id="{E1B8C55A-FA8D-4316-94A8-9E10CDAB3125}"/>
              </a:ext>
            </a:extLst>
          </p:cNvPr>
          <p:cNvSpPr/>
          <p:nvPr/>
        </p:nvSpPr>
        <p:spPr>
          <a:xfrm>
            <a:off x="9003579" y="2769961"/>
            <a:ext cx="1063690" cy="355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61675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450</Words>
  <Application>Microsoft Office PowerPoint</Application>
  <PresentationFormat>Widescreen</PresentationFormat>
  <Paragraphs>77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176</cp:revision>
  <dcterms:created xsi:type="dcterms:W3CDTF">2020-07-06T20:23:02Z</dcterms:created>
  <dcterms:modified xsi:type="dcterms:W3CDTF">2020-08-17T21:53:10Z</dcterms:modified>
</cp:coreProperties>
</file>