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0" r:id="rId5"/>
    <p:sldId id="272" r:id="rId6"/>
    <p:sldId id="281" r:id="rId7"/>
    <p:sldId id="271" r:id="rId8"/>
    <p:sldId id="258" r:id="rId9"/>
    <p:sldId id="276" r:id="rId10"/>
    <p:sldId id="275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94689" autoAdjust="0"/>
  </p:normalViewPr>
  <p:slideViewPr>
    <p:cSldViewPr snapToGrid="0">
      <p:cViewPr varScale="1">
        <p:scale>
          <a:sx n="67" d="100"/>
          <a:sy n="67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2EEBB-B021-4DBA-AABE-636AB428DB99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18A0-CE7B-4971-8982-DF01BF1D7A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4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8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6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69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9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9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8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7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3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2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3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9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6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9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E0DA-B9D8-4720-88A7-3D08CF8A86C6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99887"/>
              </p:ext>
            </p:extLst>
          </p:nvPr>
        </p:nvGraphicFramePr>
        <p:xfrm>
          <a:off x="186812" y="348172"/>
          <a:ext cx="11545642" cy="6358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2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0728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307289"/>
                <a:gridCol w="2307289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737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430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المراجعة: </a:t>
                      </a:r>
                      <a:r>
                        <a:rPr lang="ar-AE" dirty="0" smtClean="0"/>
                        <a:t>(شيخة السويدي+ابراهيم الزعبي  </a:t>
                      </a:r>
                      <a:r>
                        <a:rPr lang="ar-AE" dirty="0" smtClean="0"/>
                        <a:t>)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الإعداد : </a:t>
                      </a:r>
                      <a:r>
                        <a:rPr lang="ar-BH" dirty="0" smtClean="0"/>
                        <a:t>شرحبيل موسى الزهراوي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 smtClean="0"/>
                        <a:t>رقم</a:t>
                      </a:r>
                      <a:r>
                        <a:rPr lang="ar-AE" baseline="0" dirty="0" smtClean="0"/>
                        <a:t> الهدف: 3272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dirty="0" smtClean="0"/>
                        <a:t>رمي الكرة بطريقة صحيحة بإتجاه الهدف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الهدف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30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الفئة العمرية: </a:t>
                      </a:r>
                      <a:r>
                        <a:rPr lang="ar-BH" dirty="0" smtClean="0"/>
                        <a:t>8- 9 سنوات</a:t>
                      </a:r>
                      <a:endParaRPr lang="ar-A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مستوى الشدة: </a:t>
                      </a:r>
                      <a:r>
                        <a:rPr lang="ar-AE" dirty="0" smtClean="0"/>
                        <a:t>متوسط</a:t>
                      </a:r>
                      <a:endParaRPr lang="ar-A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/>
                        <a:t>فئة الإعاقة : </a:t>
                      </a:r>
                      <a:r>
                        <a:rPr lang="ar-AE" dirty="0" smtClean="0"/>
                        <a:t>توحد</a:t>
                      </a:r>
                      <a:r>
                        <a:rPr lang="ar-AE" dirty="0"/>
                        <a:t>،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بيانات الهدف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078760">
                <a:tc gridSpan="4">
                  <a:txBody>
                    <a:bodyPr/>
                    <a:lstStyle/>
                    <a:p>
                      <a:pPr algn="r" rtl="1"/>
                      <a:r>
                        <a:rPr lang="ar-BH" sz="2000" b="1" dirty="0" smtClean="0"/>
                        <a:t>درس :</a:t>
                      </a:r>
                      <a:r>
                        <a:rPr lang="ar-BH" sz="2000" b="1" baseline="0" dirty="0" smtClean="0"/>
                        <a:t> كرة اليد </a:t>
                      </a:r>
                    </a:p>
                    <a:p>
                      <a:pPr algn="r" rtl="1"/>
                      <a:r>
                        <a:rPr lang="ar-BH" sz="2000" b="1" baseline="0" dirty="0" smtClean="0"/>
                        <a:t>انضم حمد لفريق كرة اليد في المدرسة للمشاركة في البطولة المدرسية لكرة اليد </a:t>
                      </a:r>
                    </a:p>
                    <a:p>
                      <a:pPr algn="r" rtl="1"/>
                      <a:r>
                        <a:rPr lang="ar-BH" sz="2000" b="1" baseline="0" dirty="0" smtClean="0"/>
                        <a:t>كان حمد والفريق يتدربون بشكل يومي على تمرير الكرة ورميها باتجاه الهدف </a:t>
                      </a:r>
                      <a:endParaRPr lang="en-US" sz="2000" b="1" baseline="0" dirty="0" smtClean="0"/>
                    </a:p>
                    <a:p>
                      <a:pPr algn="r" rtl="1"/>
                      <a:r>
                        <a:rPr lang="ar-BH" sz="2000" b="1" baseline="0" dirty="0" smtClean="0"/>
                        <a:t>للفوز في البطولة حمد كان قائد الفريق وافضل من يرمي الكرة على الهدف ، لانه </a:t>
                      </a:r>
                    </a:p>
                    <a:p>
                      <a:pPr algn="r" rtl="1"/>
                      <a:r>
                        <a:rPr lang="ar-BH" sz="2000" b="1" baseline="0" dirty="0" smtClean="0"/>
                        <a:t>كان يمتاز بدقة التسديد ،احتفل حمد مع فريقه لانهم فازوا بالطولة وحصدوا</a:t>
                      </a:r>
                    </a:p>
                    <a:p>
                      <a:pPr algn="r" rtl="1"/>
                      <a:r>
                        <a:rPr lang="ar-BH" sz="2000" b="1" baseline="0" dirty="0" smtClean="0"/>
                        <a:t> كأس البطولة .</a:t>
                      </a:r>
                    </a:p>
                    <a:p>
                      <a:pPr algn="r" rtl="1"/>
                      <a:endParaRPr lang="ar-BH" sz="2000" b="1" baseline="0" dirty="0" smtClean="0"/>
                    </a:p>
                    <a:p>
                      <a:pPr algn="r" rtl="1"/>
                      <a:endParaRPr lang="ar-BH" sz="2000" b="1" baseline="0" dirty="0" smtClean="0"/>
                    </a:p>
                    <a:p>
                      <a:pPr algn="r" rtl="1"/>
                      <a:endParaRPr lang="en-US" sz="2000" b="1" baseline="0" dirty="0" smtClean="0"/>
                    </a:p>
                    <a:p>
                      <a:pPr algn="r" rtl="1"/>
                      <a:endParaRPr lang="en-US" sz="2000" b="1" baseline="0" dirty="0" smtClean="0"/>
                    </a:p>
                    <a:p>
                      <a:pPr algn="r" rtl="1"/>
                      <a:endParaRPr lang="en-US" sz="2000" b="1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BH" sz="1600" baseline="0" dirty="0" smtClean="0"/>
                    </a:p>
                    <a:p>
                      <a:pPr algn="r" rtl="1"/>
                      <a:endParaRPr lang="ar-AE" sz="1600" baseline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/>
                    </a:p>
                    <a:p>
                      <a:pPr algn="ctr" rtl="1"/>
                      <a:r>
                        <a:rPr lang="ar-AE" sz="1600" b="1" dirty="0"/>
                        <a:t>كتاب</a:t>
                      </a:r>
                      <a:r>
                        <a:rPr lang="ar-AE" sz="1600" b="1" baseline="0" dirty="0"/>
                        <a:t> الطالب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193" y="2010289"/>
            <a:ext cx="3872572" cy="252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213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57590"/>
              </p:ext>
            </p:extLst>
          </p:nvPr>
        </p:nvGraphicFramePr>
        <p:xfrm>
          <a:off x="136478" y="658096"/>
          <a:ext cx="11621933" cy="5808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93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27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dirty="0" smtClean="0"/>
                        <a:t>رمي الكرة بطريقة صحيحة بإتجاه الهدف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الهدف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dirty="0"/>
                        <a:t>انشطه</a:t>
                      </a:r>
                      <a:r>
                        <a:rPr lang="ar-SA" sz="1600" b="1" baseline="0" dirty="0"/>
                        <a:t> مهارية</a:t>
                      </a:r>
                      <a:endParaRPr lang="ar-A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/>
                        <a:t>المكونات 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1487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u="sng" baseline="0" dirty="0"/>
                        <a:t>الانشطه الصفية </a:t>
                      </a:r>
                      <a:endParaRPr lang="en-US" sz="1600" b="1" u="sng" baseline="0" dirty="0" smtClean="0"/>
                    </a:p>
                    <a:p>
                      <a:pPr algn="r" rtl="1"/>
                      <a:endParaRPr lang="en-US" sz="1600" b="1" u="sng" baseline="0" dirty="0" smtClean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600" b="1" u="none" baseline="0" dirty="0" smtClean="0"/>
                        <a:t>1- نشاط تعليمي رمي الكرة الى زميله والتقافها                                                              2- نشاط رمي الكرة الى الحائط باستمرار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1600" b="1" u="none" baseline="0" dirty="0" smtClean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1600" b="1" u="none" baseline="0" dirty="0" smtClean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1600" b="1" u="none" baseline="0" dirty="0" smtClean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1600" b="1" u="none" baseline="0" dirty="0" smtClean="0"/>
                    </a:p>
                    <a:p>
                      <a:pPr algn="r" rtl="1"/>
                      <a:endParaRPr lang="ar-BH" sz="1600" b="1" u="none" baseline="0" dirty="0" smtClean="0"/>
                    </a:p>
                    <a:p>
                      <a:pPr algn="r" rtl="1"/>
                      <a:endParaRPr lang="ar-BH" sz="1600" b="1" u="none" baseline="0" dirty="0" smtClean="0"/>
                    </a:p>
                    <a:p>
                      <a:pPr algn="r" rtl="1"/>
                      <a:endParaRPr lang="ar-BH" sz="1600" b="1" u="none" baseline="0" dirty="0" smtClean="0"/>
                    </a:p>
                    <a:p>
                      <a:pPr algn="r" rtl="1"/>
                      <a:endParaRPr lang="ar-BH" sz="1600" b="1" u="none" baseline="0" dirty="0" smtClean="0"/>
                    </a:p>
                    <a:p>
                      <a:pPr algn="r" rtl="1"/>
                      <a:r>
                        <a:rPr lang="ar-BH" sz="1600" b="1" u="none" baseline="0" dirty="0" smtClean="0"/>
                        <a:t>3- نشاط رمي الكرة في هدف يبعد ثلاثة أقدام                                                      4 - نشاط رمي الكرة داخل دائرة مرسومة على الحائط </a:t>
                      </a:r>
                      <a:endParaRPr lang="ar-AE" sz="1600" b="1" u="none" baseline="0" dirty="0" smtClean="0"/>
                    </a:p>
                    <a:p>
                      <a:pPr algn="r" rtl="1"/>
                      <a:endParaRPr lang="ar-BH" sz="1600" b="1" u="none" baseline="0" dirty="0" smtClean="0"/>
                    </a:p>
                    <a:p>
                      <a:pPr algn="r" rtl="1"/>
                      <a:endParaRPr lang="en-US" sz="1600" b="1" u="none" baseline="0" dirty="0" smtClean="0"/>
                    </a:p>
                    <a:p>
                      <a:pPr algn="r" rtl="1"/>
                      <a:endParaRPr lang="en-US" sz="1600" b="1" u="none" baseline="0" dirty="0" smtClean="0"/>
                    </a:p>
                    <a:p>
                      <a:pPr algn="r" rtl="1"/>
                      <a:endParaRPr lang="ar-BH" sz="1600" b="1" u="none" baseline="0" dirty="0" smtClean="0"/>
                    </a:p>
                    <a:p>
                      <a:pPr algn="r" rtl="1"/>
                      <a:endParaRPr lang="ar-BH" sz="1600" b="1" u="none" baseline="0" dirty="0" smtClean="0"/>
                    </a:p>
                    <a:p>
                      <a:pPr algn="r" rtl="1"/>
                      <a:endParaRPr lang="ar-BH" sz="1600" b="1" u="none" baseline="0" dirty="0" smtClean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/>
                    </a:p>
                    <a:p>
                      <a:pPr algn="ctr" rtl="1"/>
                      <a:r>
                        <a:rPr lang="ar-AE" sz="1600" b="1" baseline="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6356" y="2365423"/>
            <a:ext cx="2754696" cy="1517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4567" y="2465509"/>
            <a:ext cx="2743274" cy="1529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3707" y="4736415"/>
            <a:ext cx="2744519" cy="1509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3240" y="4624828"/>
            <a:ext cx="2734187" cy="1635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46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57590"/>
              </p:ext>
            </p:extLst>
          </p:nvPr>
        </p:nvGraphicFramePr>
        <p:xfrm>
          <a:off x="136478" y="658096"/>
          <a:ext cx="11621933" cy="5642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93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27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dirty="0" smtClean="0"/>
                        <a:t>رمي الكرة بطريقة صحيحة بإتجاه الهدف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الهدف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dirty="0"/>
                        <a:t>انشطه</a:t>
                      </a:r>
                      <a:r>
                        <a:rPr lang="ar-SA" sz="1600" b="1" baseline="0" dirty="0"/>
                        <a:t> مهارية</a:t>
                      </a:r>
                      <a:endParaRPr lang="ar-A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/>
                        <a:t>المكونات 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1487"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u="sng" baseline="0" dirty="0"/>
                        <a:t>الانشطه الصفية </a:t>
                      </a:r>
                      <a:endParaRPr lang="en-US" sz="1600" b="1" u="sng" baseline="0" dirty="0" smtClean="0"/>
                    </a:p>
                    <a:p>
                      <a:pPr algn="r" rtl="1"/>
                      <a:endParaRPr lang="en-US" sz="1600" b="1" u="sng" baseline="0" dirty="0" smtClean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600" b="1" u="none" baseline="0" dirty="0" smtClean="0"/>
                        <a:t>5- نشاط تعليمي رمي الكرة في صندوق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1600" b="1" u="none" baseline="0" dirty="0" smtClean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1600" b="1" u="none" baseline="0" dirty="0" smtClean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1600" b="1" u="none" baseline="0" dirty="0" smtClean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1600" b="1" u="none" baseline="0" dirty="0" smtClean="0"/>
                    </a:p>
                    <a:p>
                      <a:pPr algn="r" rtl="1"/>
                      <a:endParaRPr lang="ar-BH" sz="1600" b="1" u="none" baseline="0" dirty="0" smtClean="0"/>
                    </a:p>
                    <a:p>
                      <a:pPr algn="r" rtl="1"/>
                      <a:endParaRPr lang="ar-BH" sz="1600" b="1" u="none" baseline="0" dirty="0" smtClean="0"/>
                    </a:p>
                    <a:p>
                      <a:pPr algn="r" rtl="1"/>
                      <a:endParaRPr lang="ar-BH" sz="1600" b="1" u="none" baseline="0" dirty="0" smtClean="0"/>
                    </a:p>
                    <a:p>
                      <a:pPr algn="r" rtl="1"/>
                      <a:endParaRPr lang="ar-BH" sz="1600" b="1" u="none" baseline="0" dirty="0" smtClean="0"/>
                    </a:p>
                    <a:p>
                      <a:pPr algn="r" rtl="1"/>
                      <a:endParaRPr lang="en-US" sz="1600" b="1" u="none" baseline="0" dirty="0" smtClean="0"/>
                    </a:p>
                    <a:p>
                      <a:pPr algn="r" rtl="1"/>
                      <a:endParaRPr lang="en-US" sz="1600" b="1" u="none" baseline="0" dirty="0" smtClean="0"/>
                    </a:p>
                    <a:p>
                      <a:pPr algn="r" rtl="1"/>
                      <a:endParaRPr lang="ar-BH" sz="1600" b="1" u="none" baseline="0" dirty="0" smtClean="0"/>
                    </a:p>
                    <a:p>
                      <a:pPr algn="r" rtl="1"/>
                      <a:endParaRPr lang="ar-BH" sz="1600" b="1" u="none" baseline="0" dirty="0" smtClean="0"/>
                    </a:p>
                    <a:p>
                      <a:pPr algn="r" rtl="1"/>
                      <a:endParaRPr lang="ar-BH" sz="1600" b="1" u="none" baseline="0" dirty="0" smtClean="0"/>
                    </a:p>
                    <a:p>
                      <a:pPr algn="r" rtl="1"/>
                      <a:endParaRPr lang="ar-SA" sz="1600" b="1" u="none" baseline="0" dirty="0"/>
                    </a:p>
                    <a:p>
                      <a:pPr algn="r" rtl="1"/>
                      <a:endParaRPr lang="ar-SA" sz="1600" b="1" u="non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/>
                    </a:p>
                    <a:p>
                      <a:pPr algn="ctr" rtl="1"/>
                      <a:r>
                        <a:rPr lang="ar-AE" sz="1600" b="1" baseline="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257" y="2697065"/>
            <a:ext cx="4140654" cy="2957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46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AE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64693"/>
              </p:ext>
            </p:extLst>
          </p:nvPr>
        </p:nvGraphicFramePr>
        <p:xfrm>
          <a:off x="246850" y="461667"/>
          <a:ext cx="11613973" cy="5938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6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7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8640">
                <a:tc>
                  <a:txBody>
                    <a:bodyPr/>
                    <a:lstStyle/>
                    <a:p>
                      <a:pPr algn="r" rtl="1"/>
                      <a:r>
                        <a:rPr lang="ar-AE" sz="1600" b="1" u="sng" baseline="0" dirty="0"/>
                        <a:t>الحصة الدراسية:</a:t>
                      </a:r>
                      <a:r>
                        <a:rPr lang="ar-AE" sz="1600" b="0" u="none" baseline="0" dirty="0"/>
                        <a:t>:  الهدف الرئيسي هو </a:t>
                      </a:r>
                      <a:r>
                        <a:rPr lang="ar-BH" sz="1600" b="0" u="none" baseline="0" dirty="0" smtClean="0"/>
                        <a:t>أن يرمي الطالب الكرة بطريقة صحيحة باتجاه الهدف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أهداف أخرى : تحسين مهارات التآزر البصري الحركي/ التعريف على مفاهيم الاتجاهات/ التعرف الى اسماء العاب الكرة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/ تسمية أفعال خاصة باللعب 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1- قراءة الدرس بصوت واضح 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2- تنفيذ الانشطة الصفية في كتاب الطالب</a:t>
                      </a:r>
                      <a:endParaRPr lang="ar-AE" sz="1600" b="0" u="none" baseline="0" dirty="0"/>
                    </a:p>
                    <a:p>
                      <a:pPr algn="r" rtl="1"/>
                      <a:r>
                        <a:rPr lang="ar-BH" sz="1600" b="0" u="none" baseline="0" dirty="0" smtClean="0"/>
                        <a:t>3</a:t>
                      </a:r>
                      <a:r>
                        <a:rPr lang="ar-AE" sz="1600" b="0" u="none" baseline="0" dirty="0" smtClean="0"/>
                        <a:t>- </a:t>
                      </a:r>
                      <a:r>
                        <a:rPr lang="ar-BH" sz="1600" b="0" u="none" baseline="0" dirty="0" smtClean="0"/>
                        <a:t>نشاط تعليمي اتجاه رمي الكرة  للامام/ / للأعلى / للاسفل </a:t>
                      </a:r>
                      <a:r>
                        <a:rPr lang="ar-AE" sz="1600" b="0" u="none" baseline="0" dirty="0" smtClean="0"/>
                        <a:t>.</a:t>
                      </a:r>
                      <a:endParaRPr lang="ar-BH" sz="1600" b="0" u="none" baseline="0" dirty="0" smtClean="0"/>
                    </a:p>
                    <a:p>
                      <a:pPr algn="r" rtl="1"/>
                      <a:r>
                        <a:rPr lang="ar-BH" sz="1600" b="0" u="none" baseline="0" dirty="0" smtClean="0"/>
                        <a:t>4-  نشاط تعليمي تسمية الكرات / كرة قدم / كرة يد / كرة سلة .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5-  نشاط تعليمي لون الكرة باللون المناسب حسب نوع الكرة 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6- سمي الفعل من خلال اللعب بالكرة</a:t>
                      </a:r>
                    </a:p>
                    <a:p>
                      <a:pPr algn="r" rtl="1"/>
                      <a:r>
                        <a:rPr lang="ar-BH" sz="1600" b="0" u="none" baseline="0" dirty="0" smtClean="0"/>
                        <a:t>7- </a:t>
                      </a:r>
                      <a:r>
                        <a:rPr lang="ar-AE" sz="1600" b="0" u="none" baseline="0" dirty="0" smtClean="0"/>
                        <a:t>يبتكر </a:t>
                      </a:r>
                      <a:r>
                        <a:rPr lang="ar-AE" sz="1600" b="0" u="none" baseline="0" dirty="0"/>
                        <a:t>المدرس أنشطة وتمارين إضافية.</a:t>
                      </a:r>
                      <a:endParaRPr lang="ar-SA" sz="1600" b="0" u="none" baseline="0" dirty="0"/>
                    </a:p>
                    <a:p>
                      <a:pPr algn="r" rtl="1"/>
                      <a:endParaRPr lang="ar-AE" sz="1600" b="0" u="none" baseline="0" dirty="0"/>
                    </a:p>
                    <a:p>
                      <a:pPr algn="r" rtl="1"/>
                      <a:r>
                        <a:rPr lang="ar-AE" sz="1600" b="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النشاط </a:t>
                      </a:r>
                      <a:r>
                        <a:rPr lang="ar-AE" sz="16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الرياضي</a:t>
                      </a:r>
                      <a:r>
                        <a:rPr lang="ar-BH" sz="16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: يقوم المعلم بعمل مسابقة من خلال رمي الكرة على الهدف بحيث يبعد مسافة مناسبة لقدرات الطلاب </a:t>
                      </a:r>
                    </a:p>
                    <a:p>
                      <a:pPr algn="r" rtl="1"/>
                      <a:r>
                        <a:rPr lang="ar-BH" sz="16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ويسدد كل طالب خمس كرات والطالب الذي يسجل أكثر في المرمى يكون الفائز</a:t>
                      </a:r>
                      <a:endParaRPr lang="ar-SA" sz="1600" b="0" u="non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AE" sz="1600" b="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النشاط </a:t>
                      </a:r>
                      <a:r>
                        <a:rPr lang="ar-AE" sz="16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الفني</a:t>
                      </a:r>
                      <a:r>
                        <a:rPr lang="ar-BH" sz="16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: تمثيل دراما لتوضيح لعبة كرة اليد</a:t>
                      </a:r>
                      <a:endParaRPr lang="ar-AE" sz="1600" b="0" u="non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AE" sz="1600" b="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النشاط </a:t>
                      </a:r>
                      <a:r>
                        <a:rPr lang="ar-AE" sz="16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الموسيقى:</a:t>
                      </a:r>
                      <a:r>
                        <a:rPr lang="ar-BH" sz="16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اغنية عن اللعب بالكرة</a:t>
                      </a:r>
                      <a:r>
                        <a:rPr lang="ar-AE" sz="1600" baseline="0" dirty="0" smtClean="0"/>
                        <a:t>.</a:t>
                      </a:r>
                      <a:endParaRPr lang="ar-AE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/>
                    </a:p>
                    <a:p>
                      <a:pPr algn="ctr" rtl="1"/>
                      <a:r>
                        <a:rPr lang="ar-AE" sz="1600" b="1" baseline="0" dirty="0"/>
                        <a:t>دليل للمعلم</a:t>
                      </a:r>
                    </a:p>
                    <a:p>
                      <a:pPr algn="ctr" rtl="1"/>
                      <a:endParaRPr lang="ar-AE" sz="16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31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600" baseline="0" dirty="0" smtClean="0"/>
                        <a:t>تعليم الطالب على رمي الكرة على الهدف في حديقة المنزل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/>
                        <a:t>الواجب المنزلي 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8592">
                <a:tc>
                  <a:txBody>
                    <a:bodyPr/>
                    <a:lstStyle/>
                    <a:p>
                      <a:pPr algn="r" rtl="1"/>
                      <a:r>
                        <a:rPr lang="ar-BH" sz="1600" baseline="0" dirty="0" smtClean="0"/>
                        <a:t>العاب الكترونية لتسديد الكرة على الهدف</a:t>
                      </a:r>
                      <a:endParaRPr lang="ar-SA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/>
                        <a:t>تمارين الكترونية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319">
                <a:tc>
                  <a:txBody>
                    <a:bodyPr/>
                    <a:lstStyle/>
                    <a:p>
                      <a:pPr algn="r" rtl="1"/>
                      <a:r>
                        <a:rPr lang="ar-AE" sz="1600" b="1" baseline="0" dirty="0"/>
                        <a:t>متوسط: </a:t>
                      </a:r>
                      <a:r>
                        <a:rPr lang="ar-BH" sz="1600" b="0" baseline="0" dirty="0" smtClean="0"/>
                        <a:t>يرمي الكرة بالإتجاه المطلوب </a:t>
                      </a:r>
                      <a:r>
                        <a:rPr lang="ar-AE" sz="1600" b="1" baseline="0" dirty="0" smtClean="0"/>
                        <a:t>جيد</a:t>
                      </a:r>
                      <a:r>
                        <a:rPr lang="ar-AE" sz="1600" b="1" baseline="0" dirty="0"/>
                        <a:t>: </a:t>
                      </a:r>
                      <a:r>
                        <a:rPr lang="ar-BH" sz="1600" b="0" baseline="0" dirty="0" smtClean="0"/>
                        <a:t>يرمي الكرة بشكل صحيح نحو هدف محدد </a:t>
                      </a:r>
                      <a:r>
                        <a:rPr lang="ar-AE" sz="1600" b="1" baseline="0" dirty="0" smtClean="0"/>
                        <a:t>مرتفع</a:t>
                      </a:r>
                      <a:r>
                        <a:rPr lang="ar-AE" sz="1600" b="1" baseline="0" dirty="0"/>
                        <a:t>: </a:t>
                      </a:r>
                      <a:r>
                        <a:rPr lang="ar-BH" sz="1600" b="0" baseline="0" dirty="0" smtClean="0"/>
                        <a:t> يستمتع باللعب بالكرة ويدرك معنى تحقيق الهدف</a:t>
                      </a:r>
                      <a:endParaRPr lang="ar-AE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/>
                        <a:t>التقييم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72832" y="-15350"/>
            <a:ext cx="4862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/>
              <a:t>تابع درس </a:t>
            </a:r>
            <a:r>
              <a:rPr lang="ar-BH" sz="2000" b="1" dirty="0" smtClean="0"/>
              <a:t>كرة اليد</a:t>
            </a:r>
            <a:endParaRPr lang="en-GB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279" y="492369"/>
            <a:ext cx="2822478" cy="264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942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06008" y="240908"/>
            <a:ext cx="479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 smtClean="0">
                <a:solidFill>
                  <a:srgbClr val="002060"/>
                </a:solidFill>
              </a:rPr>
              <a:t>حدد اتجاه رمي الكرة في الصور التالية</a:t>
            </a:r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8923" y="844062"/>
            <a:ext cx="3404528" cy="2312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467" y="1050680"/>
            <a:ext cx="3430027" cy="2325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5729" y="3441162"/>
            <a:ext cx="3461384" cy="2382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Oval 24"/>
          <p:cNvSpPr/>
          <p:nvPr/>
        </p:nvSpPr>
        <p:spPr>
          <a:xfrm>
            <a:off x="10508565" y="3348110"/>
            <a:ext cx="970671" cy="8299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 smtClean="0"/>
              <a:t>أمام</a:t>
            </a:r>
            <a:endParaRPr lang="ar-JO" sz="2800" b="1" dirty="0"/>
          </a:p>
        </p:txBody>
      </p:sp>
      <p:sp>
        <p:nvSpPr>
          <p:cNvPr id="26" name="Oval 25"/>
          <p:cNvSpPr/>
          <p:nvPr/>
        </p:nvSpPr>
        <p:spPr>
          <a:xfrm>
            <a:off x="9394873" y="3317631"/>
            <a:ext cx="970671" cy="8299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 smtClean="0"/>
              <a:t>أعلى</a:t>
            </a:r>
            <a:endParaRPr lang="ar-JO" sz="2800" b="1" dirty="0"/>
          </a:p>
        </p:txBody>
      </p:sp>
      <p:sp>
        <p:nvSpPr>
          <p:cNvPr id="27" name="Oval 26"/>
          <p:cNvSpPr/>
          <p:nvPr/>
        </p:nvSpPr>
        <p:spPr>
          <a:xfrm>
            <a:off x="8210842" y="3301217"/>
            <a:ext cx="970671" cy="8299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 smtClean="0"/>
              <a:t>أسفل</a:t>
            </a:r>
            <a:endParaRPr lang="ar-JO" sz="2800" b="1" dirty="0"/>
          </a:p>
        </p:txBody>
      </p:sp>
      <p:sp>
        <p:nvSpPr>
          <p:cNvPr id="28" name="Oval 27"/>
          <p:cNvSpPr/>
          <p:nvPr/>
        </p:nvSpPr>
        <p:spPr>
          <a:xfrm>
            <a:off x="893298" y="3467685"/>
            <a:ext cx="970671" cy="8299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 smtClean="0"/>
              <a:t>أسفل</a:t>
            </a:r>
            <a:endParaRPr lang="ar-JO" sz="2800" b="1" dirty="0"/>
          </a:p>
        </p:txBody>
      </p:sp>
      <p:sp>
        <p:nvSpPr>
          <p:cNvPr id="29" name="Oval 28"/>
          <p:cNvSpPr/>
          <p:nvPr/>
        </p:nvSpPr>
        <p:spPr>
          <a:xfrm>
            <a:off x="2072638" y="3465340"/>
            <a:ext cx="970671" cy="8299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 smtClean="0"/>
              <a:t>أعلى</a:t>
            </a:r>
            <a:endParaRPr lang="ar-JO" sz="2800" b="1" dirty="0"/>
          </a:p>
        </p:txBody>
      </p:sp>
      <p:sp>
        <p:nvSpPr>
          <p:cNvPr id="30" name="Oval 29"/>
          <p:cNvSpPr/>
          <p:nvPr/>
        </p:nvSpPr>
        <p:spPr>
          <a:xfrm>
            <a:off x="3308251" y="3448928"/>
            <a:ext cx="970671" cy="8299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 smtClean="0"/>
              <a:t>أمام</a:t>
            </a:r>
            <a:endParaRPr lang="ar-JO" sz="2800" b="1" dirty="0"/>
          </a:p>
        </p:txBody>
      </p:sp>
      <p:sp>
        <p:nvSpPr>
          <p:cNvPr id="31" name="Oval 30"/>
          <p:cNvSpPr/>
          <p:nvPr/>
        </p:nvSpPr>
        <p:spPr>
          <a:xfrm>
            <a:off x="5774786" y="6028006"/>
            <a:ext cx="970671" cy="8299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 smtClean="0"/>
              <a:t>أعلى</a:t>
            </a:r>
            <a:endParaRPr lang="ar-JO" sz="2800" b="1" dirty="0"/>
          </a:p>
        </p:txBody>
      </p:sp>
      <p:sp>
        <p:nvSpPr>
          <p:cNvPr id="32" name="Oval 31"/>
          <p:cNvSpPr/>
          <p:nvPr/>
        </p:nvSpPr>
        <p:spPr>
          <a:xfrm>
            <a:off x="4590756" y="6028006"/>
            <a:ext cx="970671" cy="8299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 smtClean="0"/>
              <a:t>أسفل</a:t>
            </a:r>
            <a:endParaRPr lang="ar-JO" sz="2800" b="1" dirty="0"/>
          </a:p>
        </p:txBody>
      </p:sp>
      <p:sp>
        <p:nvSpPr>
          <p:cNvPr id="33" name="Oval 32"/>
          <p:cNvSpPr/>
          <p:nvPr/>
        </p:nvSpPr>
        <p:spPr>
          <a:xfrm>
            <a:off x="6951784" y="6028006"/>
            <a:ext cx="970671" cy="8299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 smtClean="0"/>
              <a:t>أمام</a:t>
            </a:r>
            <a:endParaRPr lang="ar-JO" sz="2800" b="1" dirty="0"/>
          </a:p>
        </p:txBody>
      </p:sp>
    </p:spTree>
    <p:extLst>
      <p:ext uri="{BB962C8B-B14F-4D97-AF65-F5344CB8AC3E}">
        <p14:creationId xmlns:p14="http://schemas.microsoft.com/office/powerpoint/2010/main" val="152017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06008" y="240908"/>
            <a:ext cx="479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b="1" dirty="0" smtClean="0">
                <a:solidFill>
                  <a:srgbClr val="002060"/>
                </a:solidFill>
              </a:rPr>
              <a:t>سمي نوع اللعب التي تسخدم فيها الكرات التالية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3157" y="1278402"/>
            <a:ext cx="3367855" cy="2984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986" y="1280088"/>
            <a:ext cx="3374240" cy="3038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79" y="1294228"/>
            <a:ext cx="3312396" cy="2996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9158068" y="4318781"/>
            <a:ext cx="2194560" cy="886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smtClean="0"/>
              <a:t>كرة قدم</a:t>
            </a:r>
            <a:endParaRPr lang="ar-JO" sz="3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62025" y="4386775"/>
            <a:ext cx="2194560" cy="886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smtClean="0"/>
              <a:t>كرة سلة</a:t>
            </a:r>
            <a:endParaRPr lang="ar-JO" sz="32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6831" y="4356295"/>
            <a:ext cx="2194560" cy="886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smtClean="0"/>
              <a:t>كرة يد</a:t>
            </a:r>
            <a:endParaRPr lang="ar-JO" sz="3200" b="1" dirty="0"/>
          </a:p>
        </p:txBody>
      </p:sp>
    </p:spTree>
    <p:extLst>
      <p:ext uri="{BB962C8B-B14F-4D97-AF65-F5344CB8AC3E}">
        <p14:creationId xmlns:p14="http://schemas.microsoft.com/office/powerpoint/2010/main" val="152017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46636" y="0"/>
            <a:ext cx="33794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لون الكرة باللون المناسب حسب نوع اللعبة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968" y="653143"/>
            <a:ext cx="5609318" cy="5599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543" y="675594"/>
            <a:ext cx="5588000" cy="5551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47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7961" y="0"/>
            <a:ext cx="33554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ماذا يفعل الولد في الصورة 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189" y="925287"/>
            <a:ext cx="4864554" cy="3762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086" y="957691"/>
            <a:ext cx="4822371" cy="3701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327013" y="4897735"/>
            <a:ext cx="3692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يرمي الكرة بيده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4764" y="4963050"/>
            <a:ext cx="4140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يرمي الكرة برجله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8DC21EC79F840947B51A601388C604C1" ma:contentTypeVersion="2" ma:contentTypeDescription="إنشاء مستند جديد." ma:contentTypeScope="" ma:versionID="1aaacca3de85a0e4ac7423ae962b1dc6">
  <xsd:schema xmlns:xsd="http://www.w3.org/2001/XMLSchema" xmlns:xs="http://www.w3.org/2001/XMLSchema" xmlns:p="http://schemas.microsoft.com/office/2006/metadata/properties" xmlns:ns2="dcf1d2de-c365-45d5-ad38-e2c00a94af5f" targetNamespace="http://schemas.microsoft.com/office/2006/metadata/properties" ma:root="true" ma:fieldsID="da315ef546d9d5a6f9405a119df2f3e2" ns2:_="">
    <xsd:import namespace="dcf1d2de-c365-45d5-ad38-e2c00a94af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1d2de-c365-45d5-ad38-e2c00a94a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91362-8D40-473A-A9CA-433FCDB8BD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F034FB-DEF2-4242-ABFE-D9D5CFFB7C3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777C44-15D1-4F3C-A8C5-5D1290573E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f1d2de-c365-45d5-ad38-e2c00a94af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425</Words>
  <Application>Microsoft Office PowerPoint</Application>
  <PresentationFormat>Widescreen</PresentationFormat>
  <Paragraphs>116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Nagy A. Ibrahim</dc:creator>
  <cp:lastModifiedBy>Microsoft account</cp:lastModifiedBy>
  <cp:revision>52</cp:revision>
  <dcterms:created xsi:type="dcterms:W3CDTF">2020-07-06T20:23:02Z</dcterms:created>
  <dcterms:modified xsi:type="dcterms:W3CDTF">2020-08-18T19:49:57Z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0x0101008DC21EC79F840947B51A601388C604C1</vt:lpwstr>
  </property>
</Properties>
</file>