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70" r:id="rId2"/>
    <p:sldId id="272" r:id="rId3"/>
    <p:sldId id="271" r:id="rId4"/>
    <p:sldId id="280" r:id="rId5"/>
    <p:sldId id="276" r:id="rId6"/>
    <p:sldId id="28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0A1B5D5-9B99-4C35-A422-299274C87663}" styleName="نمط متوسط 1 - تمييز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F2DE63D5-997A-4646-A377-4702673A728D}" styleName="نمط فاتح 2 - تمييز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1FECB4D8-DB02-4DC6-A0A2-4F2EBAE1DC90}" styleName="نمط متوسط 1 - تمييز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5202B0CA-FC54-4496-8BCA-5EF66A818D29}" styleName="النمط الداكن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2D5ABB26-0587-4C30-8999-92F81FD0307C}" styleName="بلا نمط، بلا شبكة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بلا نمط، شبكة جدول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32EEBB-B021-4DBA-AABE-636AB428DB99}" type="datetimeFigureOut">
              <a:rPr lang="en-GB" smtClean="0"/>
              <a:t>18/08/2020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B018A0-CE7B-4971-8982-DF01BF1D7A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13423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00C8F7-8467-3041-A730-392BF4A7A9EA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73853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00C8F7-8467-3041-A730-392BF4A7A9EA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496955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00C8F7-8467-3041-A730-392BF4A7A9EA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05910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2E0DA-B9D8-4720-88A7-3D08CF8A86C6}" type="datetimeFigureOut">
              <a:rPr lang="en-GB" smtClean="0"/>
              <a:t>18/08/2020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34956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2E0DA-B9D8-4720-88A7-3D08CF8A86C6}" type="datetimeFigureOut">
              <a:rPr lang="en-GB" smtClean="0"/>
              <a:t>18/08/2020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44808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2E0DA-B9D8-4720-88A7-3D08CF8A86C6}" type="datetimeFigureOut">
              <a:rPr lang="en-GB" smtClean="0"/>
              <a:t>18/08/2020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03774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2E0DA-B9D8-4720-88A7-3D08CF8A86C6}" type="datetimeFigureOut">
              <a:rPr lang="en-GB" smtClean="0"/>
              <a:t>18/08/2020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43742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2E0DA-B9D8-4720-88A7-3D08CF8A86C6}" type="datetimeFigureOut">
              <a:rPr lang="en-GB" smtClean="0"/>
              <a:t>18/08/2020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47372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2E0DA-B9D8-4720-88A7-3D08CF8A86C6}" type="datetimeFigureOut">
              <a:rPr lang="en-GB" smtClean="0"/>
              <a:t>18/08/2020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71257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2E0DA-B9D8-4720-88A7-3D08CF8A86C6}" type="datetimeFigureOut">
              <a:rPr lang="en-GB" smtClean="0"/>
              <a:t>18/08/2020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69387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2E0DA-B9D8-4720-88A7-3D08CF8A86C6}" type="datetimeFigureOut">
              <a:rPr lang="en-GB" smtClean="0"/>
              <a:t>18/08/2020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31376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2E0DA-B9D8-4720-88A7-3D08CF8A86C6}" type="datetimeFigureOut">
              <a:rPr lang="en-GB" smtClean="0"/>
              <a:t>18/08/2020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76940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2E0DA-B9D8-4720-88A7-3D08CF8A86C6}" type="datetimeFigureOut">
              <a:rPr lang="en-GB" smtClean="0"/>
              <a:t>18/08/2020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45600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2E0DA-B9D8-4720-88A7-3D08CF8A86C6}" type="datetimeFigureOut">
              <a:rPr lang="en-GB" smtClean="0"/>
              <a:t>18/08/2020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04952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D2E0DA-B9D8-4720-88A7-3D08CF8A86C6}" type="datetimeFigureOut">
              <a:rPr lang="en-GB" smtClean="0"/>
              <a:t>18/08/2020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1789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h0FWv45cBeA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jp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3490053"/>
              </p:ext>
            </p:extLst>
          </p:nvPr>
        </p:nvGraphicFramePr>
        <p:xfrm>
          <a:off x="240722" y="805119"/>
          <a:ext cx="11576925" cy="565247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50194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708046">
                  <a:extLst>
                    <a:ext uri="{9D8B030D-6E8A-4147-A177-3AD203B41FA5}">
                      <a16:colId xmlns:a16="http://schemas.microsoft.com/office/drawing/2014/main" xmlns="" val="2032493190"/>
                    </a:ext>
                  </a:extLst>
                </a:gridCol>
                <a:gridCol w="2313541"/>
                <a:gridCol w="2313541">
                  <a:extLst>
                    <a:ext uri="{9D8B030D-6E8A-4147-A177-3AD203B41FA5}">
                      <a16:colId xmlns:a16="http://schemas.microsoft.com/office/drawing/2014/main" xmlns="" val="4078435238"/>
                    </a:ext>
                  </a:extLst>
                </a:gridCol>
                <a:gridCol w="73985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638949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20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المراجعة: شيخه </a:t>
                      </a:r>
                      <a:r>
                        <a:rPr lang="ar-AE" sz="2000" b="1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السويدي+ ابراهيم الزعبي </a:t>
                      </a:r>
                      <a:endParaRPr lang="en-US" sz="20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20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الإعداد : شمسه سعيد الراشدي</a:t>
                      </a:r>
                      <a:endParaRPr lang="en-US" sz="20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2000" b="1" kern="120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رقم الهدف : 3315 </a:t>
                      </a:r>
                      <a:endParaRPr lang="en-US" sz="2000" b="1" kern="120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2000" b="1" kern="120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النظر إلى الشخص المتكلم عندما ينادي باسمه </a:t>
                      </a:r>
                      <a:endParaRPr lang="en-US" sz="2000" b="1" kern="120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20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الهدف</a:t>
                      </a:r>
                      <a:endParaRPr lang="en-US" sz="20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38949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20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الفئة العمرية: 4-5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20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مستوى الشدة: (</a:t>
                      </a:r>
                      <a:r>
                        <a:rPr lang="ar-EG" sz="20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بحاجه</a:t>
                      </a:r>
                      <a:r>
                        <a:rPr lang="ar-EG" sz="20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لدعم شديد)</a:t>
                      </a:r>
                      <a:endParaRPr lang="ar-AE" sz="20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20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فئة الإعاقة </a:t>
                      </a:r>
                      <a:r>
                        <a:rPr lang="ar-EG" sz="20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:</a:t>
                      </a:r>
                      <a:r>
                        <a:rPr lang="ar-EG" sz="20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اضطراب طيف التوحد</a:t>
                      </a:r>
                      <a:r>
                        <a:rPr lang="ar-AE" sz="20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endParaRPr lang="en-US" sz="20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20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بيانات الهدف</a:t>
                      </a:r>
                      <a:endParaRPr lang="en-US" sz="20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812628275"/>
                  </a:ext>
                </a:extLst>
              </a:tr>
              <a:tr h="4250399">
                <a:tc gridSpan="4">
                  <a:txBody>
                    <a:bodyPr/>
                    <a:lstStyle/>
                    <a:p>
                      <a:pPr algn="r" rtl="1"/>
                      <a:r>
                        <a:rPr lang="ar-EG" sz="2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قصة</a:t>
                      </a:r>
                      <a:r>
                        <a:rPr lang="ar-AE" sz="2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: صوت من بعيد يناديني</a:t>
                      </a:r>
                    </a:p>
                    <a:p>
                      <a:pPr algn="r" rtl="1"/>
                      <a:r>
                        <a:rPr lang="ar-AE" sz="2000" b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خرجت مريم مع أمها وأخيها حمد إلى مركز التسوق وبعد قضاء حاجتهم من الشراء </a:t>
                      </a:r>
                    </a:p>
                    <a:p>
                      <a:pPr algn="r" rtl="1"/>
                      <a:r>
                        <a:rPr lang="ar-AE" sz="2000" b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فوجئت مريم بأن صوت من بعيد ينادي باسمها ولكن مريم لم تهتم كثيراً وبعد مرور بضع ثواني</a:t>
                      </a:r>
                    </a:p>
                    <a:p>
                      <a:pPr algn="r" rtl="1"/>
                      <a:r>
                        <a:rPr lang="ar-AE" sz="2000" b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وجدت الصوت يزداد ليناديها أكثر فقالت مريم لنفسها : لابد أنه شخص يعرفني </a:t>
                      </a:r>
                    </a:p>
                    <a:p>
                      <a:pPr algn="r" rtl="1"/>
                      <a:r>
                        <a:rPr lang="ar-AE" sz="2000" b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وعندنا التفت إلى الوراء شاهدت صديقتها </a:t>
                      </a:r>
                      <a:r>
                        <a:rPr lang="ar-AE" sz="2000" b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سلمى التي </a:t>
                      </a:r>
                      <a:r>
                        <a:rPr lang="ar-AE" sz="2000" b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لم تراها منذ </a:t>
                      </a:r>
                      <a:r>
                        <a:rPr lang="ar-AE" sz="2000" b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عامين</a:t>
                      </a:r>
                      <a:r>
                        <a:rPr lang="ar-AE" sz="2000" b="0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 ففرحت  جداً .</a:t>
                      </a:r>
                      <a:endParaRPr lang="ar-SA" sz="2000" b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0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0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0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0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6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6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6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6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6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EG" sz="16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AE" sz="18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ctr" rtl="1"/>
                      <a:r>
                        <a:rPr lang="ar-AE" sz="18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كتاب</a:t>
                      </a:r>
                      <a:r>
                        <a:rPr lang="ar-AE" sz="18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الطالب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3"/>
          <a:srcRect t="14774"/>
          <a:stretch/>
        </p:blipFill>
        <p:spPr>
          <a:xfrm>
            <a:off x="3777469" y="96780"/>
            <a:ext cx="4503430" cy="708339"/>
          </a:xfrm>
          <a:prstGeom prst="rect">
            <a:avLst/>
          </a:prstGeom>
        </p:spPr>
      </p:pic>
      <p:pic>
        <p:nvPicPr>
          <p:cNvPr id="7" name="صورة 6">
            <a:extLst>
              <a:ext uri="{FF2B5EF4-FFF2-40B4-BE49-F238E27FC236}">
                <a16:creationId xmlns:a16="http://schemas.microsoft.com/office/drawing/2014/main" xmlns="" id="{56D8D043-939D-4D95-981A-2636E59A9BC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7651" y="2616610"/>
            <a:ext cx="1817882" cy="2220861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0621358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8867451"/>
              </p:ext>
            </p:extLst>
          </p:nvPr>
        </p:nvGraphicFramePr>
        <p:xfrm>
          <a:off x="384131" y="746207"/>
          <a:ext cx="11621933" cy="565618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58866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03326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434426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2000" b="1" kern="120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النظر إلى الشخص المتكلم عندما ينادي باسمه </a:t>
                      </a:r>
                      <a:endParaRPr lang="en-US" sz="2000" b="1" kern="120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20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الهدف</a:t>
                      </a:r>
                      <a:endParaRPr lang="en-US" sz="20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20274">
                <a:tc>
                  <a:txBody>
                    <a:bodyPr/>
                    <a:lstStyle/>
                    <a:p>
                      <a:pPr algn="r" rtl="1"/>
                      <a:r>
                        <a:rPr lang="ar-SA" sz="18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انشطه</a:t>
                      </a:r>
                      <a:r>
                        <a:rPr lang="ar-SA" sz="18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مهارية</a:t>
                      </a:r>
                      <a:endParaRPr lang="ar-AE" sz="18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AE" sz="20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المكونات </a:t>
                      </a:r>
                      <a:endParaRPr lang="en-US" sz="20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801487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2000" b="1" u="sng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الأنشطة الصفية</a:t>
                      </a:r>
                      <a:endParaRPr lang="ar-AE" sz="2000" b="1" u="sng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AE" sz="2000" b="1" u="sng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2000" b="0" u="none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1-نشاط نفخ البالون ثم تركه يطير لزيادة الانتباه لدى الطالب .</a:t>
                      </a:r>
                      <a:endParaRPr lang="ar-AE" sz="2000" b="1" u="sng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2000" b="0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2-نشاط </a:t>
                      </a:r>
                      <a:r>
                        <a:rPr lang="ar-EG" sz="2000" b="0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تطبيق </a:t>
                      </a:r>
                      <a:r>
                        <a:rPr lang="ar-AE" sz="2000" b="0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المهارة </a:t>
                      </a:r>
                      <a:r>
                        <a:rPr lang="ar-EG" sz="2000" b="0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على دمية.</a:t>
                      </a:r>
                      <a:endParaRPr lang="ar-AE" sz="2000" b="0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2000" b="0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3-نشاط تطبيق المهارة مستخدماً المرآه.</a:t>
                      </a: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2000" b="0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4-نشاط تطبيق المهارة مستخدماً فيديو للطالب على </a:t>
                      </a:r>
                      <a:r>
                        <a:rPr lang="ar-AE" sz="2000" b="0" u="none" baseline="0" dirty="0" err="1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الآيباد</a:t>
                      </a:r>
                      <a:r>
                        <a:rPr lang="ar-AE" sz="2000" b="0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.</a:t>
                      </a:r>
                      <a:endParaRPr lang="ar-AE" sz="2000" b="1" u="sng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600" baseline="0" dirty="0"/>
                    </a:p>
                    <a:p>
                      <a:pPr algn="r" rtl="1"/>
                      <a:endParaRPr lang="ar-AE" sz="1600" baseline="0" dirty="0"/>
                    </a:p>
                    <a:p>
                      <a:pPr algn="r" rtl="1"/>
                      <a:endParaRPr lang="ar-AE" sz="1600" baseline="0" dirty="0"/>
                    </a:p>
                    <a:p>
                      <a:pPr algn="r" rtl="1"/>
                      <a:endParaRPr lang="ar-AE" sz="1600" baseline="0" dirty="0"/>
                    </a:p>
                    <a:p>
                      <a:pPr algn="r" rtl="1"/>
                      <a:endParaRPr lang="ar-AE" sz="1600" baseline="0" dirty="0"/>
                    </a:p>
                    <a:p>
                      <a:pPr algn="r" rtl="1"/>
                      <a:endParaRPr lang="ar-AE" sz="1600" baseline="0" dirty="0"/>
                    </a:p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hlinkClick r:id="rId3"/>
                        </a:rPr>
                        <a:t>https://www.youtube.com/watch?v=h0FWv45cBeA</a:t>
                      </a:r>
                      <a:endParaRPr lang="ar-AE" sz="1600" baseline="0" dirty="0"/>
                    </a:p>
                    <a:p>
                      <a:pPr algn="r" rtl="1"/>
                      <a:endParaRPr lang="ar-SA" sz="1600" baseline="0" dirty="0"/>
                    </a:p>
                    <a:p>
                      <a:pPr algn="r" rtl="1"/>
                      <a:endParaRPr lang="ar-AE" sz="1600" baseline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AE" sz="1600" b="1" dirty="0"/>
                    </a:p>
                    <a:p>
                      <a:pPr algn="ctr" rtl="1"/>
                      <a:r>
                        <a:rPr lang="ar-AE" sz="1600" b="1" baseline="0" dirty="0"/>
                        <a:t>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4676641" y="4827800"/>
            <a:ext cx="17672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AE" dirty="0">
                <a:solidFill>
                  <a:srgbClr val="FF0000"/>
                </a:solidFill>
              </a:rPr>
              <a:t>اعرفكم بنفسي</a:t>
            </a:r>
          </a:p>
        </p:txBody>
      </p:sp>
      <p:pic>
        <p:nvPicPr>
          <p:cNvPr id="6" name="صورة 5">
            <a:extLst>
              <a:ext uri="{FF2B5EF4-FFF2-40B4-BE49-F238E27FC236}">
                <a16:creationId xmlns:a16="http://schemas.microsoft.com/office/drawing/2014/main" xmlns="" id="{FF7A26C2-9EE1-478D-A9CB-429F7C3871C2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9287" b="-311"/>
          <a:stretch/>
        </p:blipFill>
        <p:spPr>
          <a:xfrm>
            <a:off x="704514" y="3968080"/>
            <a:ext cx="1962763" cy="171944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7" name="صورة 6">
            <a:extLst>
              <a:ext uri="{FF2B5EF4-FFF2-40B4-BE49-F238E27FC236}">
                <a16:creationId xmlns:a16="http://schemas.microsoft.com/office/drawing/2014/main" xmlns="" id="{A61C190D-B983-41DB-A076-BAA30D2B26F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4515" y="1793341"/>
            <a:ext cx="1962762" cy="1946788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8854616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578069" y="98386"/>
            <a:ext cx="18473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ar-AE" sz="2400" b="1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5068661"/>
              </p:ext>
            </p:extLst>
          </p:nvPr>
        </p:nvGraphicFramePr>
        <p:xfrm>
          <a:off x="528033" y="452912"/>
          <a:ext cx="11100970" cy="605253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30986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79110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714257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600" b="0" u="sng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الحصة الدراسية</a:t>
                      </a:r>
                      <a:r>
                        <a:rPr lang="ar-AE" sz="1600" b="0" u="sng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:</a:t>
                      </a:r>
                      <a:r>
                        <a:rPr lang="en-US" sz="1600" b="0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r>
                        <a:rPr lang="ar-AE" sz="1600" b="0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r>
                        <a:rPr lang="ar-AE" sz="1600" b="1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الهدف الرئيسي</a:t>
                      </a:r>
                      <a:r>
                        <a:rPr lang="ar-EG" sz="1600" b="1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:</a:t>
                      </a:r>
                      <a:r>
                        <a:rPr lang="ar-AE" sz="1600" b="1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أن يتمكن الطالب من </a:t>
                      </a:r>
                      <a:r>
                        <a:rPr lang="ar-AE" sz="1600" b="1" kern="120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النظر إلى الشخص المتكلم عندما ينادي باسمه </a:t>
                      </a:r>
                      <a:endParaRPr lang="en-US" sz="1600" b="1" kern="120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600" b="0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                         </a:t>
                      </a:r>
                      <a:r>
                        <a:rPr lang="ar-EG" sz="1600" b="1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الأهداف الفرعية </a:t>
                      </a:r>
                      <a:r>
                        <a:rPr lang="ar-EG" sz="1600" b="0" u="none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: </a:t>
                      </a:r>
                      <a:r>
                        <a:rPr lang="ar-AE" sz="1600" b="0" u="none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تنمية قدرة الطالب علي الاستجابة للأوامر الشفهية البسيطة </a:t>
                      </a:r>
                      <a:r>
                        <a:rPr lang="ar-EG" sz="1600" b="0" u="none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/ </a:t>
                      </a:r>
                      <a:r>
                        <a:rPr lang="ar-AE" sz="1600" b="0" u="none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زيادة مدة التواصل البصري والانتباه من خلال نفخ البالون ثم تركه يطير  .</a:t>
                      </a: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EG" sz="1600" b="0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342900" indent="-342900" algn="r" rtl="1">
                        <a:buFont typeface="Arial" panose="020B0604020202020204" pitchFamily="34" charset="0"/>
                        <a:buChar char="•"/>
                      </a:pPr>
                      <a:r>
                        <a:rPr lang="ar-EG" sz="1600" b="0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تهيئة الطالب للمهارة من خلال سرد القصة </a:t>
                      </a:r>
                      <a:r>
                        <a:rPr lang="ar-AE" sz="1600" b="0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ومشاهدة فيديو .</a:t>
                      </a:r>
                    </a:p>
                    <a:p>
                      <a:pPr marL="342900" indent="-342900" algn="r" rtl="1">
                        <a:buFont typeface="Arial" panose="020B0604020202020204" pitchFamily="34" charset="0"/>
                        <a:buChar char="•"/>
                      </a:pPr>
                      <a:r>
                        <a:rPr lang="ar-EG" sz="1600" b="0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إعداد بطاقات مصورة لتحليل المهارة </a:t>
                      </a:r>
                      <a:r>
                        <a:rPr lang="ar-AE" sz="1600" b="0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إ</a:t>
                      </a:r>
                      <a:r>
                        <a:rPr lang="ar-EG" sz="1600" b="0" u="none" baseline="0" dirty="0" err="1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لى</a:t>
                      </a:r>
                      <a:r>
                        <a:rPr lang="ar-AE" sz="1600" b="0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أ</a:t>
                      </a:r>
                      <a:r>
                        <a:rPr lang="ar-EG" sz="1600" b="0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جزاء</a:t>
                      </a:r>
                      <a:r>
                        <a:rPr lang="ar-AE" sz="1600" b="0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.</a:t>
                      </a:r>
                      <a:r>
                        <a:rPr lang="ar-EG" sz="1600" b="0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endParaRPr lang="ar-AE" sz="1600" b="0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342900" marR="0" lvl="0" indent="-34290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ar-EG" sz="1600" b="0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إعداد انشطة عملية لتطبيق المهارة على دمية.</a:t>
                      </a:r>
                    </a:p>
                    <a:p>
                      <a:pPr marL="342900" marR="0" lvl="0" indent="-34290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ar-EG" sz="1600" b="0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إعداد تدريبات محاكياً المعلم لكيفية تطبيق المهارة</a:t>
                      </a:r>
                      <a:r>
                        <a:rPr lang="en-US" sz="1600" b="0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r>
                        <a:rPr lang="ar-EG" sz="1600" b="0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مستخدماً مرآه</a:t>
                      </a:r>
                    </a:p>
                    <a:p>
                      <a:pPr marL="342900" indent="-342900" algn="r" rtl="1">
                        <a:buFont typeface="Arial" panose="020B0604020202020204" pitchFamily="34" charset="0"/>
                        <a:buChar char="•"/>
                      </a:pPr>
                      <a:r>
                        <a:rPr lang="ar-EG" sz="1600" b="0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تطبيق ال</a:t>
                      </a:r>
                      <a:r>
                        <a:rPr lang="ar-AE" sz="1600" b="0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أ</a:t>
                      </a:r>
                      <a:r>
                        <a:rPr lang="ar-EG" sz="1600" b="0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نشطة الصفية مستخدماً كتاب الطالب و </a:t>
                      </a:r>
                      <a:r>
                        <a:rPr lang="ar-AE" sz="1600" b="0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أ</a:t>
                      </a:r>
                      <a:r>
                        <a:rPr lang="ar-EG" sz="1600" b="0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وراق العمل.</a:t>
                      </a:r>
                    </a:p>
                    <a:p>
                      <a:pPr marL="342900" indent="-342900" algn="r" rtl="1">
                        <a:buFont typeface="Arial" panose="020B0604020202020204" pitchFamily="34" charset="0"/>
                        <a:buChar char="•"/>
                      </a:pPr>
                      <a:r>
                        <a:rPr lang="ar-EG" sz="1600" b="0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إعداد انشطة  إضافية من ابتكار المعلم .</a:t>
                      </a:r>
                    </a:p>
                    <a:p>
                      <a:pPr algn="r" rtl="1"/>
                      <a:endParaRPr lang="ar-AE" sz="1600" b="0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600" b="0" u="sng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النشاط الرياضي</a:t>
                      </a:r>
                      <a:r>
                        <a:rPr lang="ar-AE" sz="1600" b="0" u="none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 </a:t>
                      </a:r>
                      <a:r>
                        <a:rPr lang="ar-AE" sz="1600" b="0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أن يقوم </a:t>
                      </a:r>
                      <a:r>
                        <a:rPr lang="ar-AE" sz="1600" b="0" u="none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المعلم بمناداة كل طالب باسمه والطلب منه رمي الكره إلى السلة .</a:t>
                      </a: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600" b="0" u="sng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النشاط الفني</a:t>
                      </a:r>
                      <a:r>
                        <a:rPr lang="ar-AE" sz="1600" b="0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: أن يقوم </a:t>
                      </a:r>
                      <a:r>
                        <a:rPr lang="ar-AE" sz="1600" b="0" u="none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المعلم بمناداة كل طالب باسمه والطلب منه التلوين</a:t>
                      </a:r>
                      <a:r>
                        <a:rPr lang="ar-AE" sz="1600" b="0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.</a:t>
                      </a:r>
                    </a:p>
                    <a:p>
                      <a:pPr algn="r" rtl="1"/>
                      <a:r>
                        <a:rPr lang="ar-AE" sz="1600" b="0" u="sng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النشاط الموسيقى</a:t>
                      </a:r>
                      <a:r>
                        <a:rPr lang="ar-AE" sz="1600" b="0" u="none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: </a:t>
                      </a:r>
                      <a:r>
                        <a:rPr lang="ar-AE" sz="1600" b="0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أنشودة .</a:t>
                      </a:r>
                      <a:endParaRPr lang="ar-AE" sz="1600" b="0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AE" sz="1800" b="0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ctr" rtl="1"/>
                      <a:r>
                        <a:rPr lang="ar-AE" sz="1800" b="0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دليل للمعلم</a:t>
                      </a:r>
                    </a:p>
                    <a:p>
                      <a:pPr algn="ctr" rtl="1"/>
                      <a:endParaRPr lang="ar-AE" sz="1800" b="0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02581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600" b="0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مناداة الطالب عن تناول الاكل , عند اللعب , </a:t>
                      </a: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EG" sz="1600" b="0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حل </a:t>
                      </a:r>
                      <a:r>
                        <a:rPr lang="ar-AE" sz="1600" b="0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أ</a:t>
                      </a:r>
                      <a:r>
                        <a:rPr lang="ar-EG" sz="1600" b="0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وراق العمل تتضمن</a:t>
                      </a:r>
                      <a:r>
                        <a:rPr lang="ar-AE" sz="1600" b="0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التلوين</a:t>
                      </a:r>
                      <a:endParaRPr lang="ar-EG" sz="1600" b="0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800" b="0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الواجب المنزلي </a:t>
                      </a:r>
                      <a:endParaRPr lang="en-US" sz="1800" b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119079">
                <a:tc>
                  <a:txBody>
                    <a:bodyPr/>
                    <a:lstStyle/>
                    <a:p>
                      <a:pPr algn="r" rtl="1"/>
                      <a:r>
                        <a:rPr lang="ar-AE" sz="1600" b="0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مجموعة تدريبات تتضمن:</a:t>
                      </a:r>
                    </a:p>
                    <a:p>
                      <a:pPr algn="r" rtl="1"/>
                      <a:r>
                        <a:rPr lang="ar-SA" sz="1600" b="0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1</a:t>
                      </a:r>
                      <a:r>
                        <a:rPr lang="ar-AE" sz="1600" b="0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-مشاهدة فيديو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800" b="0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تمارين الكترونية</a:t>
                      </a:r>
                      <a:endParaRPr lang="en-US" sz="1800" b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07704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6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متوسط: </a:t>
                      </a:r>
                      <a:r>
                        <a:rPr lang="ar-AE" sz="1600" b="0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أ</a:t>
                      </a:r>
                      <a:r>
                        <a:rPr lang="ar-EG" sz="1600" b="0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ن يتمكن الطالب من</a:t>
                      </a:r>
                      <a:r>
                        <a:rPr lang="ar-AE" sz="1600" b="0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r>
                        <a:rPr lang="ar-AE" sz="1600" b="0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الانتباه إلى الشخص المتكلم</a:t>
                      </a:r>
                      <a:r>
                        <a:rPr lang="ar-AE" sz="1600" b="0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r>
                        <a:rPr lang="ar-EG" sz="1600" b="0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r>
                        <a:rPr lang="ar-AE" sz="16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جيد: </a:t>
                      </a:r>
                      <a:r>
                        <a:rPr lang="ar-AE" sz="1600" b="0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أ</a:t>
                      </a:r>
                      <a:r>
                        <a:rPr lang="ar-SA" sz="1600" b="0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ن </a:t>
                      </a:r>
                      <a:r>
                        <a:rPr lang="ar-EG" sz="1600" b="0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يتمكن الطالب من </a:t>
                      </a:r>
                      <a:r>
                        <a:rPr lang="ar-AE" sz="1600" b="0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r>
                        <a:rPr lang="ar-AE" sz="1600" b="0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النظر إلى الشخص المتكلم لمدة ثانيه او ثانيتين </a:t>
                      </a:r>
                      <a:r>
                        <a:rPr lang="ar-AE" sz="16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مرتفع: </a:t>
                      </a:r>
                      <a:r>
                        <a:rPr lang="ar-AE" sz="1600" b="0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أ</a:t>
                      </a:r>
                      <a:r>
                        <a:rPr lang="ar-EG" sz="1600" b="0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ن يتمكن الطالب </a:t>
                      </a:r>
                      <a:r>
                        <a:rPr lang="ar-AE" sz="1600" b="0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من النظر إلى الشخص المتكلم لمدة 30 ثانية أو أكثر عندما ينادي باسمه.</a:t>
                      </a:r>
                      <a:endParaRPr lang="en-US" sz="1600" b="0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800" b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التقييم</a:t>
                      </a:r>
                      <a:endParaRPr lang="en-US" sz="1800" b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994258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6">
            <a:extLst>
              <a:ext uri="{FF2B5EF4-FFF2-40B4-BE49-F238E27FC236}">
                <a16:creationId xmlns:a16="http://schemas.microsoft.com/office/drawing/2014/main" xmlns="" id="{91DEC1AA-3ADB-481A-A832-555B2F441A6F}"/>
              </a:ext>
            </a:extLst>
          </p:cNvPr>
          <p:cNvSpPr txBox="1"/>
          <p:nvPr/>
        </p:nvSpPr>
        <p:spPr>
          <a:xfrm>
            <a:off x="7078036" y="271386"/>
            <a:ext cx="5113964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ar-AE" sz="24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الأدوات : مرآه </a:t>
            </a:r>
            <a:endParaRPr lang="en-US" sz="24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algn="r"/>
            <a:endParaRPr lang="ar-AE" sz="24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algn="r"/>
            <a:r>
              <a:rPr lang="ar-AE" sz="24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يطلب المعلم من الطالب النظر  للمرآه لتعرف على صورته</a:t>
            </a:r>
          </a:p>
          <a:p>
            <a:pPr algn="r"/>
            <a:r>
              <a:rPr lang="ar-AE" sz="24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المعلم :أنظر إلى المرآه, من هذا؟</a:t>
            </a:r>
          </a:p>
          <a:p>
            <a:pPr algn="r"/>
            <a:r>
              <a:rPr lang="ar-AE" sz="24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الطالب : أنا إسمي حمد </a:t>
            </a:r>
            <a:endParaRPr lang="en-GB" sz="24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pic>
        <p:nvPicPr>
          <p:cNvPr id="1028" name="Picture 4" descr="Résultat de recherche d'images pour &quot;‫الطفل والمرأة‬‎&quot; | Disney ...">
            <a:extLst>
              <a:ext uri="{FF2B5EF4-FFF2-40B4-BE49-F238E27FC236}">
                <a16:creationId xmlns:a16="http://schemas.microsoft.com/office/drawing/2014/main" xmlns="" id="{CEA749AD-B11A-4F10-982F-FBFDC8651E6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1884" y="623656"/>
            <a:ext cx="4485814" cy="56106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967872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201259" y="513028"/>
            <a:ext cx="4767715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ar-AE" sz="24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الأدوات : أيباد</a:t>
            </a:r>
            <a:endParaRPr lang="en-US" sz="24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algn="r"/>
            <a:endParaRPr lang="ar-AE" sz="24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algn="r"/>
            <a:r>
              <a:rPr lang="ar-AE" sz="24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يطلب المعلم من الطالب النظر  إلى الفيديو في </a:t>
            </a:r>
            <a:r>
              <a:rPr lang="ar-AE" sz="2400" b="1" dirty="0" err="1">
                <a:latin typeface="Sakkal Majalla" panose="02000000000000000000" pitchFamily="2" charset="-78"/>
                <a:cs typeface="Sakkal Majalla" panose="02000000000000000000" pitchFamily="2" charset="-78"/>
              </a:rPr>
              <a:t>الايباد</a:t>
            </a:r>
            <a:r>
              <a:rPr lang="ar-AE" sz="24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r>
              <a:rPr lang="en-US" sz="24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endParaRPr lang="ar-AE" sz="24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algn="r"/>
            <a:r>
              <a:rPr lang="ar-AE" sz="24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المعلم :أنظر إلى الفيديو, من هذا؟</a:t>
            </a:r>
          </a:p>
          <a:p>
            <a:pPr algn="r"/>
            <a:r>
              <a:rPr lang="ar-AE" sz="24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الطالب :أنا إسمي حمد </a:t>
            </a:r>
            <a:endParaRPr lang="en-GB" sz="24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algn="r"/>
            <a:endParaRPr lang="ar-AE" sz="24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pic>
        <p:nvPicPr>
          <p:cNvPr id="3074" name="Picture 2" descr="iPad Fee – Returning Students – STM Store">
            <a:extLst>
              <a:ext uri="{FF2B5EF4-FFF2-40B4-BE49-F238E27FC236}">
                <a16:creationId xmlns:a16="http://schemas.microsoft.com/office/drawing/2014/main" xmlns="" id="{D2993A6D-2A8D-46DC-8E63-0222EF937C6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37819" y="2357437"/>
            <a:ext cx="3586695" cy="35566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616754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3">
            <a:extLst>
              <a:ext uri="{FF2B5EF4-FFF2-40B4-BE49-F238E27FC236}">
                <a16:creationId xmlns:a16="http://schemas.microsoft.com/office/drawing/2014/main" xmlns="" id="{B718479A-B11B-493C-B70F-26E3B6854627}"/>
              </a:ext>
            </a:extLst>
          </p:cNvPr>
          <p:cNvSpPr/>
          <p:nvPr/>
        </p:nvSpPr>
        <p:spPr>
          <a:xfrm>
            <a:off x="6636080" y="400709"/>
            <a:ext cx="5420137" cy="193899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ar-AE" sz="24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الأدوات: صورة شخصية لطالب</a:t>
            </a:r>
            <a:endParaRPr lang="en-US" sz="24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algn="r"/>
            <a:endParaRPr lang="ar-AE" sz="24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algn="r"/>
            <a:r>
              <a:rPr lang="ar-AE" sz="24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يطلب المعلم من الطالب النظر  لصورة الشخصية التي أمامه</a:t>
            </a:r>
          </a:p>
          <a:p>
            <a:pPr algn="r"/>
            <a:r>
              <a:rPr lang="ar-AE" sz="24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المعلم :أنظر إلى الصورة, من هذا؟</a:t>
            </a:r>
          </a:p>
          <a:p>
            <a:pPr algn="r"/>
            <a:r>
              <a:rPr lang="ar-AE" sz="24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الطالب :أنا إسمي حمد </a:t>
            </a:r>
            <a:endParaRPr lang="en-GB" sz="24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pic>
        <p:nvPicPr>
          <p:cNvPr id="2050" name="Picture 2" descr="دستور الطالب - موقع علم الاحياء المحوسب للطلاب">
            <a:extLst>
              <a:ext uri="{FF2B5EF4-FFF2-40B4-BE49-F238E27FC236}">
                <a16:creationId xmlns:a16="http://schemas.microsoft.com/office/drawing/2014/main" xmlns="" id="{6924F4A6-24B4-4123-8BCC-A43C269BAB7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428" r="12572" b="53333"/>
          <a:stretch/>
        </p:blipFill>
        <p:spPr bwMode="auto">
          <a:xfrm>
            <a:off x="2984091" y="1601038"/>
            <a:ext cx="3111909" cy="3200400"/>
          </a:xfrm>
          <a:prstGeom prst="rect">
            <a:avLst/>
          </a:prstGeom>
          <a:noFill/>
          <a:ln w="12700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14257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457</Words>
  <Application>Microsoft Office PowerPoint</Application>
  <PresentationFormat>Widescreen</PresentationFormat>
  <Paragraphs>85</Paragraphs>
  <Slides>6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Sakkal Majalla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Nagy A. Ibrahim</dc:creator>
  <cp:lastModifiedBy>Microsoft account</cp:lastModifiedBy>
  <cp:revision>162</cp:revision>
  <dcterms:created xsi:type="dcterms:W3CDTF">2020-07-06T20:23:02Z</dcterms:created>
  <dcterms:modified xsi:type="dcterms:W3CDTF">2020-08-17T21:59:00Z</dcterms:modified>
</cp:coreProperties>
</file>