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0" r:id="rId2"/>
    <p:sldId id="272" r:id="rId3"/>
    <p:sldId id="278" r:id="rId4"/>
    <p:sldId id="277" r:id="rId5"/>
    <p:sldId id="271" r:id="rId6"/>
    <p:sldId id="279" r:id="rId7"/>
    <p:sldId id="28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5A3E17-CB10-4E3C-9C9B-E1A4CDFC0BAC}" type="datetimeFigureOut">
              <a:rPr lang="en-GB" smtClean="0"/>
              <a:t>19/08/2020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0509C8-B410-4181-B2A6-2BEE8AA2D1BF}" type="slidenum">
              <a:rPr lang="en-GB" smtClean="0"/>
              <a:t>‹#›</a:t>
            </a:fld>
            <a:endParaRPr lang="en-GB"/>
          </a:p>
        </p:txBody>
      </p:sp>
    </p:spTree>
    <p:extLst>
      <p:ext uri="{BB962C8B-B14F-4D97-AF65-F5344CB8AC3E}">
        <p14:creationId xmlns:p14="http://schemas.microsoft.com/office/powerpoint/2010/main" val="2469340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1</a:t>
            </a:fld>
            <a:endParaRPr lang="en-US" dirty="0"/>
          </a:p>
        </p:txBody>
      </p:sp>
    </p:spTree>
    <p:extLst>
      <p:ext uri="{BB962C8B-B14F-4D97-AF65-F5344CB8AC3E}">
        <p14:creationId xmlns:p14="http://schemas.microsoft.com/office/powerpoint/2010/main" val="297738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2</a:t>
            </a:fld>
            <a:endParaRPr lang="en-US" dirty="0"/>
          </a:p>
        </p:txBody>
      </p:sp>
    </p:spTree>
    <p:extLst>
      <p:ext uri="{BB962C8B-B14F-4D97-AF65-F5344CB8AC3E}">
        <p14:creationId xmlns:p14="http://schemas.microsoft.com/office/powerpoint/2010/main" val="514969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pPr/>
              <a:t>5</a:t>
            </a:fld>
            <a:endParaRPr lang="en-US" dirty="0"/>
          </a:p>
        </p:txBody>
      </p:sp>
    </p:spTree>
    <p:extLst>
      <p:ext uri="{BB962C8B-B14F-4D97-AF65-F5344CB8AC3E}">
        <p14:creationId xmlns:p14="http://schemas.microsoft.com/office/powerpoint/2010/main" val="24605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1160A8-0CE4-4B85-BA9D-ABA41437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527BC1E2-63AC-48B6-BFAA-32596F1FBB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C1F932CE-DA96-412B-B49E-B350E44AA1A0}"/>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5" name="Footer Placeholder 4">
            <a:extLst>
              <a:ext uri="{FF2B5EF4-FFF2-40B4-BE49-F238E27FC236}">
                <a16:creationId xmlns:a16="http://schemas.microsoft.com/office/drawing/2014/main" xmlns="" id="{D1FE6E85-6209-4003-8EFB-0D0A6399B0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D7F9D80-F3F4-442C-8537-47DC98897BD0}"/>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93215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40846F-BFEC-4AB1-A78A-61C0E89C9B5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69D08CC-553B-46A3-8087-C4A04845AB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C76A868-0C32-48F1-8C12-1D05416AA2B2}"/>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5" name="Footer Placeholder 4">
            <a:extLst>
              <a:ext uri="{FF2B5EF4-FFF2-40B4-BE49-F238E27FC236}">
                <a16:creationId xmlns:a16="http://schemas.microsoft.com/office/drawing/2014/main" xmlns="" id="{733AAB7B-083F-41D8-98A9-DAC46DF06E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9F313EA-503B-4EF3-9622-2ACBACC620C0}"/>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1947079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8E2C39B-DD2E-4AFC-96C4-453663AE87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7100A23E-2FAC-4FB5-A8D4-FBC898B382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B5A92CB-82D1-4D97-8BBE-CF546459EA40}"/>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5" name="Footer Placeholder 4">
            <a:extLst>
              <a:ext uri="{FF2B5EF4-FFF2-40B4-BE49-F238E27FC236}">
                <a16:creationId xmlns:a16="http://schemas.microsoft.com/office/drawing/2014/main" xmlns="" id="{DD12340A-171A-42C5-9E20-E2258CD175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A671B51A-EB5F-46E3-B185-F582C7D1CE38}"/>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381412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F7A896-0DC9-4C8D-9D53-73ACD688A0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B419E67-EBF0-49DA-B219-54BF5B110B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AFE411D-0595-493C-81CB-A432790574C6}"/>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5" name="Footer Placeholder 4">
            <a:extLst>
              <a:ext uri="{FF2B5EF4-FFF2-40B4-BE49-F238E27FC236}">
                <a16:creationId xmlns:a16="http://schemas.microsoft.com/office/drawing/2014/main" xmlns="" id="{B0AAC884-CEB3-4612-A5AA-145CD1C58A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432021F-0D19-459A-B141-918EEB4E3CD0}"/>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3968453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0F97EB-A3F2-4301-9945-1F1925983D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0CC43D6-696F-4F5F-8DFF-4C062CD4D7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2C2169E-EBE6-49C3-8A94-CDD6C238DE7F}"/>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5" name="Footer Placeholder 4">
            <a:extLst>
              <a:ext uri="{FF2B5EF4-FFF2-40B4-BE49-F238E27FC236}">
                <a16:creationId xmlns:a16="http://schemas.microsoft.com/office/drawing/2014/main" xmlns="" id="{F1D92D1A-B7C3-423E-A7C2-326C6BABCC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06AD05D-610C-4193-87EE-66AD95F1F18F}"/>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383637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C5AC2A-6CD8-4EE0-8BCF-9BEE66438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A16734C-04A6-413F-B48A-C4632D2427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B56EDF8-71D8-4D3C-AA48-6178D6CDEA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0D6E2A1E-7AA3-4352-A169-F57D46229DA5}"/>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6" name="Footer Placeholder 5">
            <a:extLst>
              <a:ext uri="{FF2B5EF4-FFF2-40B4-BE49-F238E27FC236}">
                <a16:creationId xmlns:a16="http://schemas.microsoft.com/office/drawing/2014/main" xmlns="" id="{2B48E6C4-2AFB-40FD-8C2C-66267E607D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A018FD4-F73E-467B-91FB-3178E9457956}"/>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135689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8440D5-758B-43EA-AC4D-BFAFCFE433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3338527-A0B2-495D-9147-CED6B6830E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558E99F-FF8A-47F9-9F69-023F932A1C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F67764C-46A3-43AE-A19C-840C7CA050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A3B4247-EF7C-4EED-A06F-026A0DB56F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D6BFBE67-60A3-4C67-B045-CEF44B4B4443}"/>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8" name="Footer Placeholder 7">
            <a:extLst>
              <a:ext uri="{FF2B5EF4-FFF2-40B4-BE49-F238E27FC236}">
                <a16:creationId xmlns:a16="http://schemas.microsoft.com/office/drawing/2014/main" xmlns="" id="{C16A06F1-9743-4697-B325-01D3C1551DE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44257A94-56AA-414B-9477-6BE0184B501F}"/>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154339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286E75-DC54-479F-A763-A49D1A59D20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85ED5B0D-91F9-4AA0-8E83-276DEEA2B626}"/>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4" name="Footer Placeholder 3">
            <a:extLst>
              <a:ext uri="{FF2B5EF4-FFF2-40B4-BE49-F238E27FC236}">
                <a16:creationId xmlns:a16="http://schemas.microsoft.com/office/drawing/2014/main" xmlns="" id="{CD2DF98E-CC5F-4613-9116-782BC2C5832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6748E2B1-8579-4A3F-BF40-17E0B14EB6BF}"/>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414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67CD4FD-3C7F-4F56-B627-211D56D74F7C}"/>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3" name="Footer Placeholder 2">
            <a:extLst>
              <a:ext uri="{FF2B5EF4-FFF2-40B4-BE49-F238E27FC236}">
                <a16:creationId xmlns:a16="http://schemas.microsoft.com/office/drawing/2014/main" xmlns="" id="{D264466D-DCEF-49AA-B75C-A48AC7BC8C0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DC90BBD8-4B13-4C25-B531-9A04A267C17A}"/>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98510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F8C829-B48A-4541-BEB9-3AD01B8EF9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22257DF-ED8C-4C54-BA75-7356A815C8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58DEECE4-75F5-490F-8F2D-D59A925A5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E449454-ACC0-42FE-ADFB-DC91461CAE55}"/>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6" name="Footer Placeholder 5">
            <a:extLst>
              <a:ext uri="{FF2B5EF4-FFF2-40B4-BE49-F238E27FC236}">
                <a16:creationId xmlns:a16="http://schemas.microsoft.com/office/drawing/2014/main" xmlns="" id="{46154279-BAB0-4BC4-AABB-BCDE0F5D22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2B37234-6778-4D24-89D1-6B8D6085B357}"/>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3502703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7637E9-CF65-46BF-B423-381D5763CC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3B0636C9-9D60-4C39-BE4B-90C24A5484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731F8798-EB5B-49AD-8BD0-C674A52ACC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8BC3776-F98F-4D47-A702-5A202B76C0B4}"/>
              </a:ext>
            </a:extLst>
          </p:cNvPr>
          <p:cNvSpPr>
            <a:spLocks noGrp="1"/>
          </p:cNvSpPr>
          <p:nvPr>
            <p:ph type="dt" sz="half" idx="10"/>
          </p:nvPr>
        </p:nvSpPr>
        <p:spPr/>
        <p:txBody>
          <a:bodyPr/>
          <a:lstStyle/>
          <a:p>
            <a:fld id="{00FEEAA6-4A02-47C2-85A4-C3F674E8FEF7}" type="datetimeFigureOut">
              <a:rPr lang="en-GB" smtClean="0"/>
              <a:t>19/08/2020</a:t>
            </a:fld>
            <a:endParaRPr lang="en-GB"/>
          </a:p>
        </p:txBody>
      </p:sp>
      <p:sp>
        <p:nvSpPr>
          <p:cNvPr id="6" name="Footer Placeholder 5">
            <a:extLst>
              <a:ext uri="{FF2B5EF4-FFF2-40B4-BE49-F238E27FC236}">
                <a16:creationId xmlns:a16="http://schemas.microsoft.com/office/drawing/2014/main" xmlns="" id="{3164C2BC-1E50-4B2D-B774-7A1834E27F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C9EEFB4-A54F-436C-97F9-46EB3B8AD42C}"/>
              </a:ext>
            </a:extLst>
          </p:cNvPr>
          <p:cNvSpPr>
            <a:spLocks noGrp="1"/>
          </p:cNvSpPr>
          <p:nvPr>
            <p:ph type="sldNum" sz="quarter" idx="12"/>
          </p:nvPr>
        </p:nvSpPr>
        <p:spPr/>
        <p:txBody>
          <a:bodyPr/>
          <a:lstStyle/>
          <a:p>
            <a:fld id="{F9E3CD42-01D6-4FEF-85EF-0B73456A7410}" type="slidenum">
              <a:rPr lang="en-GB" smtClean="0"/>
              <a:t>‹#›</a:t>
            </a:fld>
            <a:endParaRPr lang="en-GB"/>
          </a:p>
        </p:txBody>
      </p:sp>
    </p:spTree>
    <p:extLst>
      <p:ext uri="{BB962C8B-B14F-4D97-AF65-F5344CB8AC3E}">
        <p14:creationId xmlns:p14="http://schemas.microsoft.com/office/powerpoint/2010/main" val="1230707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0E9E62A-9CAF-46DF-A5BB-2240506627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878B023-CCF9-4B41-9FAB-C324C06D3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4B967C19-56B1-486D-ABEE-538D645428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EEAA6-4A02-47C2-85A4-C3F674E8FEF7}" type="datetimeFigureOut">
              <a:rPr lang="en-GB" smtClean="0"/>
              <a:t>19/08/2020</a:t>
            </a:fld>
            <a:endParaRPr lang="en-GB"/>
          </a:p>
        </p:txBody>
      </p:sp>
      <p:sp>
        <p:nvSpPr>
          <p:cNvPr id="5" name="Footer Placeholder 4">
            <a:extLst>
              <a:ext uri="{FF2B5EF4-FFF2-40B4-BE49-F238E27FC236}">
                <a16:creationId xmlns:a16="http://schemas.microsoft.com/office/drawing/2014/main" xmlns="" id="{74B96913-285E-46C2-B9E4-FBCB103F51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0FD64BE3-BCED-4554-B373-CB304F41BC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3CD42-01D6-4FEF-85EF-0B73456A7410}" type="slidenum">
              <a:rPr lang="en-GB" smtClean="0"/>
              <a:t>‹#›</a:t>
            </a:fld>
            <a:endParaRPr lang="en-GB"/>
          </a:p>
        </p:txBody>
      </p:sp>
    </p:spTree>
    <p:extLst>
      <p:ext uri="{BB962C8B-B14F-4D97-AF65-F5344CB8AC3E}">
        <p14:creationId xmlns:p14="http://schemas.microsoft.com/office/powerpoint/2010/main" val="2341593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iWnCYwOVoMo"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sppOexeWZZE"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s://apps.apple.com/ae/app/magnet-block/id1473009919" TargetMode="External"/><Relationship Id="rId4" Type="http://schemas.openxmlformats.org/officeDocument/2006/relationships/hyperlink" Target="http://www.ultracoloringpages.com/color-online/building-blocks-coloring-page/cb0b306e178d55d3452c6d9c2bc41cf2"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87477162"/>
              </p:ext>
            </p:extLst>
          </p:nvPr>
        </p:nvGraphicFramePr>
        <p:xfrm>
          <a:off x="338584" y="137160"/>
          <a:ext cx="11514831" cy="6583680"/>
        </p:xfrm>
        <a:graphic>
          <a:graphicData uri="http://schemas.openxmlformats.org/drawingml/2006/table">
            <a:tbl>
              <a:tblPr firstRow="1" bandRow="1">
                <a:tableStyleId>{5940675A-B579-460E-94D1-54222C63F5DA}</a:tableStyleId>
              </a:tblPr>
              <a:tblGrid>
                <a:gridCol w="3668640">
                  <a:extLst>
                    <a:ext uri="{9D8B030D-6E8A-4147-A177-3AD203B41FA5}">
                      <a16:colId xmlns:a16="http://schemas.microsoft.com/office/drawing/2014/main" xmlns="" val="20000"/>
                    </a:ext>
                  </a:extLst>
                </a:gridCol>
                <a:gridCol w="2508046">
                  <a:extLst>
                    <a:ext uri="{9D8B030D-6E8A-4147-A177-3AD203B41FA5}">
                      <a16:colId xmlns:a16="http://schemas.microsoft.com/office/drawing/2014/main" xmlns="" val="2032493190"/>
                    </a:ext>
                  </a:extLst>
                </a:gridCol>
                <a:gridCol w="2301131"/>
                <a:gridCol w="2301131">
                  <a:extLst>
                    <a:ext uri="{9D8B030D-6E8A-4147-A177-3AD203B41FA5}">
                      <a16:colId xmlns:a16="http://schemas.microsoft.com/office/drawing/2014/main" xmlns="" val="4078435238"/>
                    </a:ext>
                  </a:extLst>
                </a:gridCol>
                <a:gridCol w="735883">
                  <a:extLst>
                    <a:ext uri="{9D8B030D-6E8A-4147-A177-3AD203B41FA5}">
                      <a16:colId xmlns:a16="http://schemas.microsoft.com/office/drawing/2014/main" xmlns="" val="20001"/>
                    </a:ext>
                  </a:extLst>
                </a:gridCol>
              </a:tblGrid>
              <a:tr h="42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1" kern="1200" baseline="0" dirty="0">
                          <a:solidFill>
                            <a:schemeClr val="tx1"/>
                          </a:solidFill>
                          <a:latin typeface="Arial" panose="020B0604020202020204" pitchFamily="34" charset="0"/>
                          <a:ea typeface="+mn-ea"/>
                          <a:cs typeface="Arial" panose="020B0604020202020204" pitchFamily="34" charset="0"/>
                        </a:rPr>
                        <a:t>المراجعة: </a:t>
                      </a:r>
                      <a:r>
                        <a:rPr lang="ar-AE" sz="1800" b="1" kern="1200" baseline="0" dirty="0" smtClean="0">
                          <a:solidFill>
                            <a:schemeClr val="tx1"/>
                          </a:solidFill>
                          <a:latin typeface="Arial" panose="020B0604020202020204" pitchFamily="34" charset="0"/>
                          <a:ea typeface="+mn-ea"/>
                          <a:cs typeface="Arial" panose="020B0604020202020204" pitchFamily="34" charset="0"/>
                        </a:rPr>
                        <a:t>(</a:t>
                      </a:r>
                      <a:r>
                        <a:rPr lang="ar-AE" sz="1800" dirty="0" smtClean="0">
                          <a:latin typeface="Arial" panose="020B0604020202020204" pitchFamily="34" charset="0"/>
                          <a:cs typeface="+mn-cs"/>
                        </a:rPr>
                        <a:t>شيخة </a:t>
                      </a:r>
                      <a:r>
                        <a:rPr lang="ar-AE" sz="1800" dirty="0" smtClean="0">
                          <a:latin typeface="Arial" panose="020B0604020202020204" pitchFamily="34" charset="0"/>
                          <a:cs typeface="+mn-cs"/>
                        </a:rPr>
                        <a:t>السويدي + ابراهيم الزعبي</a:t>
                      </a:r>
                      <a:r>
                        <a:rPr lang="ar-AE" sz="1800" b="1" kern="1200" baseline="0" dirty="0" smtClean="0">
                          <a:solidFill>
                            <a:schemeClr val="tx1"/>
                          </a:solidFill>
                          <a:latin typeface="Arial" panose="020B0604020202020204" pitchFamily="34" charset="0"/>
                          <a:ea typeface="+mn-ea"/>
                          <a:cs typeface="Arial" panose="020B0604020202020204" pitchFamily="34" charset="0"/>
                        </a:rPr>
                        <a:t>)</a:t>
                      </a:r>
                      <a:endParaRPr lang="en-US" sz="1800" b="1" kern="1200" baseline="0" dirty="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1" kern="1200" baseline="0" dirty="0">
                          <a:solidFill>
                            <a:schemeClr val="tx1"/>
                          </a:solidFill>
                          <a:latin typeface="Arial" panose="020B0604020202020204" pitchFamily="34" charset="0"/>
                          <a:ea typeface="+mn-ea"/>
                          <a:cs typeface="Arial" panose="020B0604020202020204" pitchFamily="34" charset="0"/>
                        </a:rPr>
                        <a:t>الإعداد : عائشة </a:t>
                      </a:r>
                      <a:r>
                        <a:rPr lang="ar-AE" sz="1800" b="1" kern="1200" baseline="0" dirty="0" err="1">
                          <a:solidFill>
                            <a:schemeClr val="tx1"/>
                          </a:solidFill>
                          <a:latin typeface="Arial" panose="020B0604020202020204" pitchFamily="34" charset="0"/>
                          <a:ea typeface="+mn-ea"/>
                          <a:cs typeface="Arial" panose="020B0604020202020204" pitchFamily="34" charset="0"/>
                        </a:rPr>
                        <a:t>الذباحي</a:t>
                      </a:r>
                      <a:endParaRPr lang="en-US" sz="18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1" kern="1200" baseline="0" dirty="0" smtClean="0">
                          <a:solidFill>
                            <a:schemeClr val="tx1"/>
                          </a:solidFill>
                          <a:latin typeface="Arial" panose="020B0604020202020204" pitchFamily="34" charset="0"/>
                          <a:ea typeface="+mn-ea"/>
                          <a:cs typeface="Arial" panose="020B0604020202020204" pitchFamily="34" charset="0"/>
                        </a:rPr>
                        <a:t>رقم الهدف : 3338</a:t>
                      </a:r>
                      <a:endParaRPr lang="en-US" sz="18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JO" sz="1800" b="1" kern="1200" baseline="0" dirty="0">
                          <a:solidFill>
                            <a:schemeClr val="tx1"/>
                          </a:solidFill>
                          <a:latin typeface="Arial" panose="020B0604020202020204" pitchFamily="34" charset="0"/>
                          <a:ea typeface="+mn-ea"/>
                          <a:cs typeface="Arial" panose="020B0604020202020204" pitchFamily="34" charset="0"/>
                        </a:rPr>
                        <a:t>بناء قلعة بإضافة مكعب من نفس لون المكعب الذي يضيفه المعلم </a:t>
                      </a:r>
                      <a:endParaRPr lang="en-US" sz="18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1" dirty="0">
                          <a:latin typeface="Arial" panose="020B0604020202020204" pitchFamily="34" charset="0"/>
                          <a:cs typeface="Arial" panose="020B0604020202020204" pitchFamily="34" charset="0"/>
                        </a:rPr>
                        <a:t>الهدف</a:t>
                      </a:r>
                      <a:endParaRPr lang="en-US" sz="18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0000"/>
                  </a:ext>
                </a:extLst>
              </a:tr>
              <a:tr h="42027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1" kern="1200" baseline="0" dirty="0">
                          <a:solidFill>
                            <a:schemeClr val="tx1"/>
                          </a:solidFill>
                          <a:latin typeface="Arial" panose="020B0604020202020204" pitchFamily="34" charset="0"/>
                          <a:ea typeface="+mn-ea"/>
                          <a:cs typeface="Arial" panose="020B0604020202020204" pitchFamily="34" charset="0"/>
                        </a:rPr>
                        <a:t>الفئة العمرية: 13-14</a:t>
                      </a:r>
                      <a:r>
                        <a:rPr lang="ar-JO" sz="1800" b="1" kern="1200" baseline="0" dirty="0">
                          <a:solidFill>
                            <a:schemeClr val="tx1"/>
                          </a:solidFill>
                          <a:latin typeface="Arial" panose="020B0604020202020204" pitchFamily="34" charset="0"/>
                          <a:ea typeface="+mn-ea"/>
                          <a:cs typeface="Arial" panose="020B0604020202020204" pitchFamily="34" charset="0"/>
                        </a:rPr>
                        <a:t> سنوات</a:t>
                      </a:r>
                      <a:endParaRPr lang="ar-AE" sz="1800" b="1" kern="1200" baseline="0" dirty="0">
                        <a:solidFill>
                          <a:schemeClr val="tx1"/>
                        </a:solidFill>
                        <a:latin typeface="Arial" panose="020B0604020202020204" pitchFamily="34" charset="0"/>
                        <a:ea typeface="+mn-ea"/>
                        <a:cs typeface="Arial" panose="020B0604020202020204" pitchFamily="34" charset="0"/>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1" kern="1200" baseline="0" dirty="0">
                          <a:solidFill>
                            <a:schemeClr val="tx1"/>
                          </a:solidFill>
                          <a:latin typeface="Arial" panose="020B0604020202020204" pitchFamily="34" charset="0"/>
                          <a:ea typeface="+mn-ea"/>
                          <a:cs typeface="Arial" panose="020B0604020202020204" pitchFamily="34" charset="0"/>
                        </a:rPr>
                        <a:t>مستوى الشدة</a:t>
                      </a:r>
                      <a:r>
                        <a:rPr lang="ar-JO" sz="1800" b="1" kern="1200" baseline="0" dirty="0">
                          <a:solidFill>
                            <a:schemeClr val="tx1"/>
                          </a:solidFill>
                          <a:latin typeface="Arial" panose="020B0604020202020204" pitchFamily="34" charset="0"/>
                          <a:ea typeface="+mn-ea"/>
                          <a:cs typeface="Arial" panose="020B0604020202020204" pitchFamily="34" charset="0"/>
                        </a:rPr>
                        <a:t> </a:t>
                      </a:r>
                      <a:r>
                        <a:rPr lang="ar-AE" sz="1800" b="1" kern="1200" baseline="0">
                          <a:solidFill>
                            <a:schemeClr val="tx1"/>
                          </a:solidFill>
                          <a:latin typeface="Arial" panose="020B0604020202020204" pitchFamily="34" charset="0"/>
                          <a:ea typeface="+mn-ea"/>
                          <a:cs typeface="Arial" panose="020B0604020202020204" pitchFamily="34" charset="0"/>
                        </a:rPr>
                        <a:t>: </a:t>
                      </a:r>
                      <a:r>
                        <a:rPr lang="ar-AE" sz="1800" b="1" kern="1200" baseline="0" smtClean="0">
                          <a:solidFill>
                            <a:schemeClr val="tx1"/>
                          </a:solidFill>
                          <a:latin typeface="Arial" panose="020B0604020202020204" pitchFamily="34" charset="0"/>
                          <a:ea typeface="+mn-ea"/>
                          <a:cs typeface="Arial" panose="020B0604020202020204" pitchFamily="34" charset="0"/>
                        </a:rPr>
                        <a:t>شديد</a:t>
                      </a:r>
                      <a:endParaRPr lang="ar-AE" sz="18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8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1" kern="1200" baseline="0" dirty="0">
                          <a:solidFill>
                            <a:schemeClr val="tx1"/>
                          </a:solidFill>
                          <a:latin typeface="Arial" panose="020B0604020202020204" pitchFamily="34" charset="0"/>
                          <a:ea typeface="+mn-ea"/>
                          <a:cs typeface="Arial" panose="020B0604020202020204" pitchFamily="34" charset="0"/>
                        </a:rPr>
                        <a:t>فئة الإعاقة : توحد</a:t>
                      </a:r>
                      <a:endParaRPr lang="en-US" sz="1800" b="1"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1" dirty="0">
                          <a:latin typeface="Arial" panose="020B0604020202020204" pitchFamily="34" charset="0"/>
                          <a:cs typeface="Arial" panose="020B0604020202020204" pitchFamily="34" charset="0"/>
                        </a:rPr>
                        <a:t>بيانات الهدف</a:t>
                      </a:r>
                      <a:endParaRPr lang="en-US" sz="18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812628275"/>
                  </a:ext>
                </a:extLst>
              </a:tr>
              <a:tr h="4801487">
                <a:tc gridSpan="4">
                  <a:txBody>
                    <a:bodyPr/>
                    <a:lstStyle/>
                    <a:p>
                      <a:pPr algn="r" rtl="1"/>
                      <a:r>
                        <a:rPr lang="ar-AE" sz="1800" b="1" u="sng" baseline="0" dirty="0">
                          <a:latin typeface="Arial" panose="020B0604020202020204" pitchFamily="34" charset="0"/>
                          <a:cs typeface="Arial" panose="020B0604020202020204" pitchFamily="34" charset="0"/>
                        </a:rPr>
                        <a:t>درس: </a:t>
                      </a:r>
                    </a:p>
                    <a:p>
                      <a:pPr algn="r" rtl="1"/>
                      <a:endParaRPr lang="ar-AE" sz="1800" b="1" baseline="0" dirty="0">
                        <a:latin typeface="Arial" panose="020B0604020202020204" pitchFamily="34" charset="0"/>
                        <a:cs typeface="Arial" panose="020B0604020202020204" pitchFamily="34" charset="0"/>
                      </a:endParaRPr>
                    </a:p>
                    <a:p>
                      <a:pPr algn="r" rtl="1"/>
                      <a:r>
                        <a:rPr lang="ar-AE" sz="1800" b="0" baseline="0" dirty="0">
                          <a:latin typeface="Arial" panose="020B0604020202020204" pitchFamily="34" charset="0"/>
                          <a:cs typeface="Arial" panose="020B0604020202020204" pitchFamily="34" charset="0"/>
                        </a:rPr>
                        <a:t>حمد: هيا يا مريم نذهب ونلعب بالألعاب. ينطلق حمد ومريم للعب بالألعاب، ولكن! يقف حمد ومريم فجأة عند رؤية الألعاب الكثيرة ويتساءلان (بوقت واحد)</a:t>
                      </a:r>
                    </a:p>
                    <a:p>
                      <a:pPr algn="r" rtl="1"/>
                      <a:r>
                        <a:rPr lang="ar-AE" sz="1800" b="0" baseline="0" dirty="0">
                          <a:latin typeface="Arial" panose="020B0604020202020204" pitchFamily="34" charset="0"/>
                          <a:cs typeface="Arial" panose="020B0604020202020204" pitchFamily="34" charset="0"/>
                        </a:rPr>
                        <a:t>حمد: ماذا نلعب يا مريم؟</a:t>
                      </a:r>
                    </a:p>
                    <a:p>
                      <a:pPr algn="r" rtl="1"/>
                      <a:r>
                        <a:rPr lang="ar-AE" sz="1800" b="0" baseline="0" dirty="0">
                          <a:latin typeface="Arial" panose="020B0604020202020204" pitchFamily="34" charset="0"/>
                          <a:cs typeface="Arial" panose="020B0604020202020204" pitchFamily="34" charset="0"/>
                        </a:rPr>
                        <a:t>مريم: ماذا نلعب يا حمد؟</a:t>
                      </a:r>
                    </a:p>
                    <a:p>
                      <a:pPr algn="r" rtl="1"/>
                      <a:r>
                        <a:rPr lang="ar-AE" sz="1800" b="0" baseline="0" dirty="0">
                          <a:latin typeface="Arial" panose="020B0604020202020204" pitchFamily="34" charset="0"/>
                          <a:cs typeface="Arial" panose="020B0604020202020204" pitchFamily="34" charset="0"/>
                        </a:rPr>
                        <a:t>فأشارت مريم للعبة المكعبات بسعادة وقالت: ما رأيك يا حمد بالمكعبات</a:t>
                      </a:r>
                    </a:p>
                    <a:p>
                      <a:pPr algn="r" rtl="1"/>
                      <a:r>
                        <a:rPr lang="ar-AE" sz="1800" b="0" baseline="0" dirty="0">
                          <a:latin typeface="Arial" panose="020B0604020202020204" pitchFamily="34" charset="0"/>
                          <a:cs typeface="Arial" panose="020B0604020202020204" pitchFamily="34" charset="0"/>
                        </a:rPr>
                        <a:t>حمد (بسعادة): هيا!!</a:t>
                      </a:r>
                    </a:p>
                    <a:p>
                      <a:pPr algn="r" rtl="1"/>
                      <a:r>
                        <a:rPr lang="ar-AE" sz="1800" b="0" baseline="0" dirty="0">
                          <a:latin typeface="Arial" panose="020B0604020202020204" pitchFamily="34" charset="0"/>
                          <a:cs typeface="Arial" panose="020B0604020202020204" pitchFamily="34" charset="0"/>
                        </a:rPr>
                        <a:t>بدأ حمد بوضع المكعب الأول ثم وضع مريم المكعب الثاني وهكذا إلى أن صنعا برجا باللون الأصفر.</a:t>
                      </a:r>
                      <a:endParaRPr lang="ar-JO" sz="1800" b="0" baseline="0" dirty="0">
                        <a:latin typeface="Arial" panose="020B0604020202020204" pitchFamily="34" charset="0"/>
                        <a:cs typeface="Arial" panose="020B0604020202020204" pitchFamily="34" charset="0"/>
                      </a:endParaRPr>
                    </a:p>
                    <a:p>
                      <a:pPr algn="r" rtl="1"/>
                      <a:endParaRPr lang="ar-JO" sz="1800" b="1" baseline="0" dirty="0">
                        <a:latin typeface="Arial" panose="020B0604020202020204" pitchFamily="34" charset="0"/>
                        <a:cs typeface="Arial" panose="020B0604020202020204" pitchFamily="34" charset="0"/>
                      </a:endParaRPr>
                    </a:p>
                    <a:p>
                      <a:pPr marL="0" algn="r" defTabSz="914400" rtl="1" eaLnBrk="1" latinLnBrk="0" hangingPunct="1"/>
                      <a:r>
                        <a:rPr lang="ar-AE" sz="1800" b="1" kern="1200" baseline="0" dirty="0">
                          <a:solidFill>
                            <a:schemeClr val="tx1"/>
                          </a:solidFill>
                          <a:latin typeface="Arial" panose="020B0604020202020204" pitchFamily="34" charset="0"/>
                          <a:ea typeface="+mn-ea"/>
                          <a:cs typeface="Arial" panose="020B0604020202020204" pitchFamily="34" charset="0"/>
                        </a:rPr>
                        <a:t>أ</a:t>
                      </a:r>
                      <a:r>
                        <a:rPr lang="ar-JO" sz="1800" b="1" kern="1200" baseline="0" dirty="0" err="1">
                          <a:solidFill>
                            <a:schemeClr val="tx1"/>
                          </a:solidFill>
                          <a:latin typeface="Arial" panose="020B0604020202020204" pitchFamily="34" charset="0"/>
                          <a:ea typeface="+mn-ea"/>
                          <a:cs typeface="Arial" panose="020B0604020202020204" pitchFamily="34" charset="0"/>
                        </a:rPr>
                        <a:t>نشودة</a:t>
                      </a:r>
                      <a:r>
                        <a:rPr lang="ar-JO" sz="1800" b="1" kern="1200" baseline="0" dirty="0">
                          <a:solidFill>
                            <a:schemeClr val="tx1"/>
                          </a:solidFill>
                          <a:latin typeface="Arial" panose="020B0604020202020204" pitchFamily="34" charset="0"/>
                          <a:ea typeface="+mn-ea"/>
                          <a:cs typeface="Arial" panose="020B0604020202020204" pitchFamily="34" charset="0"/>
                        </a:rPr>
                        <a:t> تعليمية للأطفال </a:t>
                      </a:r>
                      <a:r>
                        <a:rPr lang="ar-AE" sz="1800" b="1" kern="1200" baseline="0" dirty="0">
                          <a:solidFill>
                            <a:schemeClr val="tx1"/>
                          </a:solidFill>
                          <a:latin typeface="Arial" panose="020B0604020202020204" pitchFamily="34" charset="0"/>
                          <a:ea typeface="+mn-ea"/>
                          <a:cs typeface="Arial" panose="020B0604020202020204" pitchFamily="34" charset="0"/>
                        </a:rPr>
                        <a:t>(المقدمة)</a:t>
                      </a:r>
                      <a:endParaRPr lang="ar-JO" sz="1800" b="1" kern="1200" baseline="0" dirty="0">
                        <a:solidFill>
                          <a:schemeClr val="tx1"/>
                        </a:solidFill>
                        <a:latin typeface="Arial" panose="020B0604020202020204" pitchFamily="34" charset="0"/>
                        <a:ea typeface="+mn-ea"/>
                        <a:cs typeface="Arial" panose="020B0604020202020204" pitchFamily="34" charset="0"/>
                      </a:endParaRPr>
                    </a:p>
                    <a:p>
                      <a:pPr algn="r" rtl="1"/>
                      <a:r>
                        <a:rPr lang="en-GB" sz="1800" dirty="0">
                          <a:latin typeface="Arial" panose="020B0604020202020204" pitchFamily="34" charset="0"/>
                          <a:cs typeface="Arial" panose="020B0604020202020204" pitchFamily="34" charset="0"/>
                          <a:hlinkClick r:id="rId3"/>
                        </a:rPr>
                        <a:t>https://www.youtube.com/watch?v=iWnCYwOVoMo</a:t>
                      </a:r>
                      <a:endParaRPr lang="ar-SA" sz="1800" b="1" dirty="0">
                        <a:latin typeface="Arial" panose="020B0604020202020204" pitchFamily="34" charset="0"/>
                        <a:cs typeface="Arial" panose="020B0604020202020204" pitchFamily="34" charset="0"/>
                      </a:endParaRPr>
                    </a:p>
                    <a:p>
                      <a:pPr algn="r" rtl="1"/>
                      <a:endParaRPr lang="ar-AE" sz="1800" u="sng" baseline="0" dirty="0">
                        <a:latin typeface="Arial" panose="020B0604020202020204" pitchFamily="34" charset="0"/>
                        <a:cs typeface="Arial" panose="020B0604020202020204" pitchFamily="34" charset="0"/>
                      </a:endParaRPr>
                    </a:p>
                    <a:p>
                      <a:pPr marL="0" algn="r" defTabSz="914400" rtl="1" eaLnBrk="1" latinLnBrk="0" hangingPunct="1"/>
                      <a:r>
                        <a:rPr lang="ar-AE" sz="1800" b="1" u="sng" kern="1200" baseline="0" dirty="0">
                          <a:solidFill>
                            <a:schemeClr val="tx1"/>
                          </a:solidFill>
                          <a:latin typeface="Arial" panose="020B0604020202020204" pitchFamily="34" charset="0"/>
                          <a:ea typeface="+mn-ea"/>
                          <a:cs typeface="Arial" panose="020B0604020202020204" pitchFamily="34" charset="0"/>
                        </a:rPr>
                        <a:t>الأنشطة الصفية: </a:t>
                      </a:r>
                      <a:endParaRPr lang="en-US" sz="1800" b="1" u="sng" kern="1200" baseline="0" dirty="0">
                        <a:solidFill>
                          <a:schemeClr val="tx1"/>
                        </a:solidFill>
                        <a:latin typeface="Arial" panose="020B0604020202020204" pitchFamily="34" charset="0"/>
                        <a:ea typeface="+mn-ea"/>
                        <a:cs typeface="Arial" panose="020B0604020202020204" pitchFamily="34" charset="0"/>
                      </a:endParaRPr>
                    </a:p>
                    <a:p>
                      <a:pPr marL="0" algn="r" defTabSz="914400" rtl="1" eaLnBrk="1" latinLnBrk="0" hangingPunct="1"/>
                      <a:r>
                        <a:rPr lang="ar-SA" sz="1800" b="1" kern="1200" baseline="0" dirty="0">
                          <a:solidFill>
                            <a:schemeClr val="tx1"/>
                          </a:solidFill>
                          <a:latin typeface="Arial" panose="020B0604020202020204" pitchFamily="34" charset="0"/>
                          <a:ea typeface="+mn-ea"/>
                          <a:cs typeface="Arial" panose="020B0604020202020204" pitchFamily="34" charset="0"/>
                        </a:rPr>
                        <a:t>1- انشطه </a:t>
                      </a:r>
                      <a:r>
                        <a:rPr lang="ar-JO" sz="1800" b="1" kern="1200" baseline="0" dirty="0">
                          <a:solidFill>
                            <a:schemeClr val="tx1"/>
                          </a:solidFill>
                          <a:latin typeface="Arial" panose="020B0604020202020204" pitchFamily="34" charset="0"/>
                          <a:ea typeface="+mn-ea"/>
                          <a:cs typeface="Arial" panose="020B0604020202020204" pitchFamily="34" charset="0"/>
                        </a:rPr>
                        <a:t>لتنمية المهارات الحركية الكبيرة </a:t>
                      </a:r>
                      <a:r>
                        <a:rPr lang="ar-AE" sz="1800" b="1" kern="1200" baseline="0" dirty="0">
                          <a:solidFill>
                            <a:schemeClr val="tx1"/>
                          </a:solidFill>
                          <a:latin typeface="Arial" panose="020B0604020202020204" pitchFamily="34" charset="0"/>
                          <a:ea typeface="+mn-ea"/>
                          <a:cs typeface="Arial" panose="020B0604020202020204" pitchFamily="34" charset="0"/>
                        </a:rPr>
                        <a:t>(مسك المكعب) </a:t>
                      </a:r>
                      <a:endParaRPr lang="ar-JO" sz="1800" b="1" kern="1200" baseline="0" dirty="0">
                        <a:solidFill>
                          <a:schemeClr val="tx1"/>
                        </a:solidFill>
                        <a:latin typeface="Arial" panose="020B0604020202020204" pitchFamily="34" charset="0"/>
                        <a:ea typeface="+mn-ea"/>
                        <a:cs typeface="Arial" panose="020B0604020202020204" pitchFamily="34" charset="0"/>
                      </a:endParaRPr>
                    </a:p>
                    <a:p>
                      <a:pPr marL="0" algn="r" defTabSz="914400" rtl="1" eaLnBrk="1" latinLnBrk="0" hangingPunct="1"/>
                      <a:endParaRPr lang="ar-JO" sz="1800" b="1" kern="1200" baseline="0" dirty="0">
                        <a:solidFill>
                          <a:schemeClr val="tx1"/>
                        </a:solidFill>
                        <a:latin typeface="Arial" panose="020B0604020202020204" pitchFamily="34" charset="0"/>
                        <a:ea typeface="+mn-ea"/>
                        <a:cs typeface="Arial" panose="020B0604020202020204" pitchFamily="34" charset="0"/>
                      </a:endParaRPr>
                    </a:p>
                    <a:p>
                      <a:pPr marL="0" algn="r" defTabSz="914400" rtl="1" eaLnBrk="1" latinLnBrk="0" hangingPunct="1"/>
                      <a:r>
                        <a:rPr lang="ar-JO" sz="1800" b="1" kern="1200" baseline="0" dirty="0">
                          <a:solidFill>
                            <a:schemeClr val="tx1"/>
                          </a:solidFill>
                          <a:latin typeface="Arial" panose="020B0604020202020204" pitchFamily="34" charset="0"/>
                          <a:ea typeface="+mn-ea"/>
                          <a:cs typeface="Arial" panose="020B0604020202020204" pitchFamily="34" charset="0"/>
                        </a:rPr>
                        <a:t>2- أنشطة لتنمية المهارات الحركية الدقيقة </a:t>
                      </a:r>
                      <a:r>
                        <a:rPr lang="ar-AE" sz="1800" b="1" kern="1200" baseline="0" dirty="0">
                          <a:solidFill>
                            <a:schemeClr val="tx1"/>
                          </a:solidFill>
                          <a:latin typeface="Arial" panose="020B0604020202020204" pitchFamily="34" charset="0"/>
                          <a:ea typeface="+mn-ea"/>
                          <a:cs typeface="Arial" panose="020B0604020202020204" pitchFamily="34" charset="0"/>
                        </a:rPr>
                        <a:t>وضع المكعب فوق مكعب آخر</a:t>
                      </a:r>
                      <a:endParaRPr lang="ar-JO" sz="1800" b="1" kern="1200" baseline="0" dirty="0">
                        <a:solidFill>
                          <a:schemeClr val="tx1"/>
                        </a:solidFill>
                        <a:latin typeface="Arial" panose="020B0604020202020204" pitchFamily="34" charset="0"/>
                        <a:ea typeface="+mn-ea"/>
                        <a:cs typeface="Arial" panose="020B0604020202020204" pitchFamily="34" charset="0"/>
                      </a:endParaRPr>
                    </a:p>
                    <a:p>
                      <a:pPr algn="r" rtl="1"/>
                      <a:endParaRPr lang="ar-SA" sz="1800" b="1" u="none" baseline="0" dirty="0">
                        <a:latin typeface="Arial" panose="020B0604020202020204" pitchFamily="34" charset="0"/>
                        <a:cs typeface="Arial" panose="020B0604020202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rtl="1"/>
                      <a:endParaRPr lang="ar-AE" sz="1800" b="1" dirty="0">
                        <a:latin typeface="Arial" panose="020B0604020202020204" pitchFamily="34" charset="0"/>
                        <a:cs typeface="Arial" panose="020B0604020202020204" pitchFamily="34" charset="0"/>
                      </a:endParaRPr>
                    </a:p>
                    <a:p>
                      <a:pPr algn="ctr" rtl="1"/>
                      <a:r>
                        <a:rPr lang="ar-AE" sz="1800" b="1" dirty="0">
                          <a:latin typeface="Arial" panose="020B0604020202020204" pitchFamily="34" charset="0"/>
                          <a:cs typeface="Arial" panose="020B0604020202020204" pitchFamily="34" charset="0"/>
                        </a:rPr>
                        <a:t>كتاب</a:t>
                      </a:r>
                      <a:r>
                        <a:rPr lang="ar-AE" sz="1800" b="1" baseline="0" dirty="0">
                          <a:latin typeface="Arial" panose="020B0604020202020204" pitchFamily="34" charset="0"/>
                          <a:cs typeface="Arial" panose="020B0604020202020204" pitchFamily="34" charset="0"/>
                        </a:rPr>
                        <a:t> الطالب </a:t>
                      </a:r>
                    </a:p>
                  </a:txBody>
                  <a:tcPr anchor="ctr"/>
                </a:tc>
                <a:extLst>
                  <a:ext uri="{0D108BD9-81ED-4DB2-BD59-A6C34878D82A}">
                    <a16:rowId xmlns:a16="http://schemas.microsoft.com/office/drawing/2014/main" xmlns="" val="10003"/>
                  </a:ext>
                </a:extLst>
              </a:tr>
            </a:tbl>
          </a:graphicData>
        </a:graphic>
      </p:graphicFrame>
      <p:grpSp>
        <p:nvGrpSpPr>
          <p:cNvPr id="10" name="Group 9">
            <a:extLst>
              <a:ext uri="{FF2B5EF4-FFF2-40B4-BE49-F238E27FC236}">
                <a16:creationId xmlns:a16="http://schemas.microsoft.com/office/drawing/2014/main" xmlns="" id="{DD8205A1-81BF-48D9-A61A-A05DBFD93521}"/>
              </a:ext>
            </a:extLst>
          </p:cNvPr>
          <p:cNvGrpSpPr/>
          <p:nvPr/>
        </p:nvGrpSpPr>
        <p:grpSpPr>
          <a:xfrm>
            <a:off x="748156" y="3761616"/>
            <a:ext cx="2613835" cy="2356929"/>
            <a:chOff x="748156" y="3761616"/>
            <a:chExt cx="2613835" cy="2356929"/>
          </a:xfrm>
        </p:grpSpPr>
        <p:grpSp>
          <p:nvGrpSpPr>
            <p:cNvPr id="6" name="Group 5">
              <a:extLst>
                <a:ext uri="{FF2B5EF4-FFF2-40B4-BE49-F238E27FC236}">
                  <a16:creationId xmlns:a16="http://schemas.microsoft.com/office/drawing/2014/main" xmlns="" id="{A51DC34F-4BDC-45F0-8058-92581C684093}"/>
                </a:ext>
              </a:extLst>
            </p:cNvPr>
            <p:cNvGrpSpPr/>
            <p:nvPr/>
          </p:nvGrpSpPr>
          <p:grpSpPr>
            <a:xfrm>
              <a:off x="1948305" y="3761616"/>
              <a:ext cx="413278" cy="1715754"/>
              <a:chOff x="3475025" y="2718137"/>
              <a:chExt cx="523877" cy="2048370"/>
            </a:xfrm>
          </p:grpSpPr>
          <p:sp>
            <p:nvSpPr>
              <p:cNvPr id="25" name="Rectangle 24">
                <a:extLst>
                  <a:ext uri="{FF2B5EF4-FFF2-40B4-BE49-F238E27FC236}">
                    <a16:creationId xmlns:a16="http://schemas.microsoft.com/office/drawing/2014/main" xmlns="" id="{B1FA9813-41AA-448A-B50D-461B1FA7793B}"/>
                  </a:ext>
                </a:extLst>
              </p:cNvPr>
              <p:cNvSpPr/>
              <p:nvPr/>
            </p:nvSpPr>
            <p:spPr>
              <a:xfrm>
                <a:off x="3475027" y="4370462"/>
                <a:ext cx="523875" cy="39604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7" name="Group 26">
                <a:extLst>
                  <a:ext uri="{FF2B5EF4-FFF2-40B4-BE49-F238E27FC236}">
                    <a16:creationId xmlns:a16="http://schemas.microsoft.com/office/drawing/2014/main" xmlns="" id="{2900A3D3-DD13-420D-94D3-0BEB86E2DB1A}"/>
                  </a:ext>
                </a:extLst>
              </p:cNvPr>
              <p:cNvGrpSpPr/>
              <p:nvPr/>
            </p:nvGrpSpPr>
            <p:grpSpPr>
              <a:xfrm>
                <a:off x="3475026" y="2718137"/>
                <a:ext cx="523875" cy="485774"/>
                <a:chOff x="1143000" y="3019424"/>
                <a:chExt cx="1285875" cy="1495426"/>
              </a:xfrm>
            </p:grpSpPr>
            <p:sp>
              <p:nvSpPr>
                <p:cNvPr id="28" name="Rectangle 27">
                  <a:extLst>
                    <a:ext uri="{FF2B5EF4-FFF2-40B4-BE49-F238E27FC236}">
                      <a16:creationId xmlns:a16="http://schemas.microsoft.com/office/drawing/2014/main" xmlns="" id="{1FEAAAA9-5B81-4E4D-B7CB-8FED510F8B96}"/>
                    </a:ext>
                  </a:extLst>
                </p:cNvPr>
                <p:cNvSpPr/>
                <p:nvPr/>
              </p:nvSpPr>
              <p:spPr>
                <a:xfrm>
                  <a:off x="1143000" y="3295650"/>
                  <a:ext cx="1285875" cy="1219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xmlns="" id="{21DEFD55-D1F0-40B4-BD17-5BC7948F935F}"/>
                    </a:ext>
                  </a:extLst>
                </p:cNvPr>
                <p:cNvSpPr/>
                <p:nvPr/>
              </p:nvSpPr>
              <p:spPr>
                <a:xfrm>
                  <a:off x="1414462" y="3019424"/>
                  <a:ext cx="742950" cy="27622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ectangle 1">
                <a:extLst>
                  <a:ext uri="{FF2B5EF4-FFF2-40B4-BE49-F238E27FC236}">
                    <a16:creationId xmlns:a16="http://schemas.microsoft.com/office/drawing/2014/main" xmlns="" id="{5F91BE84-3843-4892-9B3A-17DF75F81BA7}"/>
                  </a:ext>
                </a:extLst>
              </p:cNvPr>
              <p:cNvSpPr/>
              <p:nvPr/>
            </p:nvSpPr>
            <p:spPr>
              <a:xfrm>
                <a:off x="3475025" y="3576128"/>
                <a:ext cx="523875" cy="39604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xmlns="" id="{35CE706C-E972-47C8-B1F7-B6FEC9A7DAB4}"/>
                  </a:ext>
                </a:extLst>
              </p:cNvPr>
              <p:cNvSpPr/>
              <p:nvPr/>
            </p:nvSpPr>
            <p:spPr>
              <a:xfrm>
                <a:off x="3475026" y="3973659"/>
                <a:ext cx="523875" cy="39604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xmlns="" id="{F1C59DAD-C82A-4E81-AB97-F5F2EA374BFA}"/>
                  </a:ext>
                </a:extLst>
              </p:cNvPr>
              <p:cNvSpPr/>
              <p:nvPr/>
            </p:nvSpPr>
            <p:spPr>
              <a:xfrm>
                <a:off x="3475025" y="3190972"/>
                <a:ext cx="523875" cy="39604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8">
              <a:extLst>
                <a:ext uri="{FF2B5EF4-FFF2-40B4-BE49-F238E27FC236}">
                  <a16:creationId xmlns:a16="http://schemas.microsoft.com/office/drawing/2014/main" xmlns="" id="{BA23BCBF-76B6-4277-AB60-201E2B66CA9E}"/>
                </a:ext>
              </a:extLst>
            </p:cNvPr>
            <p:cNvGrpSpPr/>
            <p:nvPr/>
          </p:nvGrpSpPr>
          <p:grpSpPr>
            <a:xfrm>
              <a:off x="1278093" y="5493968"/>
              <a:ext cx="413276" cy="396046"/>
              <a:chOff x="3121241" y="3339271"/>
              <a:chExt cx="523875" cy="485774"/>
            </a:xfrm>
            <a:solidFill>
              <a:srgbClr val="FF0000"/>
            </a:solidFill>
          </p:grpSpPr>
          <p:sp>
            <p:nvSpPr>
              <p:cNvPr id="7" name="Rectangle 6">
                <a:extLst>
                  <a:ext uri="{FF2B5EF4-FFF2-40B4-BE49-F238E27FC236}">
                    <a16:creationId xmlns:a16="http://schemas.microsoft.com/office/drawing/2014/main" xmlns="" id="{81A76EFE-B64A-4A55-9533-9AD7559B2FB7}"/>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xmlns="" id="{61223BC3-E709-44A6-96E9-F4950F66EB4A}"/>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9" name="Group 38">
              <a:extLst>
                <a:ext uri="{FF2B5EF4-FFF2-40B4-BE49-F238E27FC236}">
                  <a16:creationId xmlns:a16="http://schemas.microsoft.com/office/drawing/2014/main" xmlns="" id="{27D1BF83-6CE1-4D71-8B40-41034C9B3E4F}"/>
                </a:ext>
              </a:extLst>
            </p:cNvPr>
            <p:cNvGrpSpPr/>
            <p:nvPr/>
          </p:nvGrpSpPr>
          <p:grpSpPr>
            <a:xfrm>
              <a:off x="1397482" y="4723753"/>
              <a:ext cx="413277" cy="419198"/>
              <a:chOff x="3121241" y="3339271"/>
              <a:chExt cx="523875" cy="485774"/>
            </a:xfrm>
            <a:solidFill>
              <a:srgbClr val="0070C0"/>
            </a:solidFill>
          </p:grpSpPr>
          <p:sp>
            <p:nvSpPr>
              <p:cNvPr id="40" name="Rectangle 39">
                <a:extLst>
                  <a:ext uri="{FF2B5EF4-FFF2-40B4-BE49-F238E27FC236}">
                    <a16:creationId xmlns:a16="http://schemas.microsoft.com/office/drawing/2014/main" xmlns="" id="{A7505772-3E75-492B-9695-24E1F62F5E72}"/>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xmlns="" id="{9760806D-AC24-4463-B131-2A292BA74797}"/>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 name="Group 41">
              <a:extLst>
                <a:ext uri="{FF2B5EF4-FFF2-40B4-BE49-F238E27FC236}">
                  <a16:creationId xmlns:a16="http://schemas.microsoft.com/office/drawing/2014/main" xmlns="" id="{0D434B7E-EF5B-4898-AA91-79ADA00C8B50}"/>
                </a:ext>
              </a:extLst>
            </p:cNvPr>
            <p:cNvGrpSpPr/>
            <p:nvPr/>
          </p:nvGrpSpPr>
          <p:grpSpPr>
            <a:xfrm>
              <a:off x="748156" y="5069796"/>
              <a:ext cx="436626" cy="396046"/>
              <a:chOff x="3121241" y="3339271"/>
              <a:chExt cx="523875" cy="485774"/>
            </a:xfrm>
            <a:solidFill>
              <a:schemeClr val="accent6">
                <a:lumMod val="75000"/>
              </a:schemeClr>
            </a:solidFill>
          </p:grpSpPr>
          <p:sp>
            <p:nvSpPr>
              <p:cNvPr id="43" name="Rectangle 42">
                <a:extLst>
                  <a:ext uri="{FF2B5EF4-FFF2-40B4-BE49-F238E27FC236}">
                    <a16:creationId xmlns:a16="http://schemas.microsoft.com/office/drawing/2014/main" xmlns="" id="{051A6FA2-4960-429C-8BC3-944B6C06C73A}"/>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xmlns="" id="{81BCD491-C9F6-4CDA-A4D5-A8742A0E03A9}"/>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a:extLst>
                <a:ext uri="{FF2B5EF4-FFF2-40B4-BE49-F238E27FC236}">
                  <a16:creationId xmlns:a16="http://schemas.microsoft.com/office/drawing/2014/main" xmlns="" id="{B41B07FD-5DE0-414D-80CC-9BE2FC447906}"/>
                </a:ext>
              </a:extLst>
            </p:cNvPr>
            <p:cNvGrpSpPr/>
            <p:nvPr/>
          </p:nvGrpSpPr>
          <p:grpSpPr>
            <a:xfrm>
              <a:off x="2511647" y="5279290"/>
              <a:ext cx="436625" cy="410933"/>
              <a:chOff x="3121241" y="3339271"/>
              <a:chExt cx="523875" cy="485774"/>
            </a:xfrm>
            <a:solidFill>
              <a:srgbClr val="FFFF00"/>
            </a:solidFill>
          </p:grpSpPr>
          <p:sp>
            <p:nvSpPr>
              <p:cNvPr id="46" name="Rectangle 45">
                <a:extLst>
                  <a:ext uri="{FF2B5EF4-FFF2-40B4-BE49-F238E27FC236}">
                    <a16:creationId xmlns:a16="http://schemas.microsoft.com/office/drawing/2014/main" xmlns="" id="{F7DE203E-3BA1-414B-9B82-0265276ED5AA}"/>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xmlns="" id="{B5300B4F-1541-4D02-85FF-17815CF0E13D}"/>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8" name="Group 47">
              <a:extLst>
                <a:ext uri="{FF2B5EF4-FFF2-40B4-BE49-F238E27FC236}">
                  <a16:creationId xmlns:a16="http://schemas.microsoft.com/office/drawing/2014/main" xmlns="" id="{BDD0376C-7F8B-494A-87D7-EA5CE846B300}"/>
                </a:ext>
              </a:extLst>
            </p:cNvPr>
            <p:cNvGrpSpPr/>
            <p:nvPr/>
          </p:nvGrpSpPr>
          <p:grpSpPr>
            <a:xfrm>
              <a:off x="2400108" y="4812021"/>
              <a:ext cx="372534" cy="357532"/>
              <a:chOff x="3121241" y="3339271"/>
              <a:chExt cx="523875" cy="485774"/>
            </a:xfrm>
            <a:solidFill>
              <a:schemeClr val="accent6">
                <a:lumMod val="75000"/>
              </a:schemeClr>
            </a:solidFill>
          </p:grpSpPr>
          <p:sp>
            <p:nvSpPr>
              <p:cNvPr id="49" name="Rectangle 48">
                <a:extLst>
                  <a:ext uri="{FF2B5EF4-FFF2-40B4-BE49-F238E27FC236}">
                    <a16:creationId xmlns:a16="http://schemas.microsoft.com/office/drawing/2014/main" xmlns="" id="{6E1C67D1-9057-4E70-A0D4-CEE1E1FA940D}"/>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xmlns="" id="{A7E2FA95-9BD0-4A3C-89F6-221B6695D758}"/>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a:extLst>
                <a:ext uri="{FF2B5EF4-FFF2-40B4-BE49-F238E27FC236}">
                  <a16:creationId xmlns:a16="http://schemas.microsoft.com/office/drawing/2014/main" xmlns="" id="{E3511146-A06B-4768-B6A9-3AFC9EF2A2C3}"/>
                </a:ext>
              </a:extLst>
            </p:cNvPr>
            <p:cNvGrpSpPr/>
            <p:nvPr/>
          </p:nvGrpSpPr>
          <p:grpSpPr>
            <a:xfrm>
              <a:off x="1948303" y="5723164"/>
              <a:ext cx="476489" cy="395381"/>
              <a:chOff x="3121241" y="3339271"/>
              <a:chExt cx="523875" cy="485774"/>
            </a:xfrm>
            <a:solidFill>
              <a:srgbClr val="0070C0"/>
            </a:solidFill>
          </p:grpSpPr>
          <p:sp>
            <p:nvSpPr>
              <p:cNvPr id="52" name="Rectangle 51">
                <a:extLst>
                  <a:ext uri="{FF2B5EF4-FFF2-40B4-BE49-F238E27FC236}">
                    <a16:creationId xmlns:a16="http://schemas.microsoft.com/office/drawing/2014/main" xmlns="" id="{DAF5EAFD-6839-4524-81B2-B4AF681E714A}"/>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xmlns="" id="{38CB366A-CD06-4A4B-9427-FDEDD389C743}"/>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4" name="Group 53">
              <a:extLst>
                <a:ext uri="{FF2B5EF4-FFF2-40B4-BE49-F238E27FC236}">
                  <a16:creationId xmlns:a16="http://schemas.microsoft.com/office/drawing/2014/main" xmlns="" id="{1C23121E-F01E-4068-B912-62621B9FB98D}"/>
                </a:ext>
              </a:extLst>
            </p:cNvPr>
            <p:cNvGrpSpPr/>
            <p:nvPr/>
          </p:nvGrpSpPr>
          <p:grpSpPr>
            <a:xfrm>
              <a:off x="2989457" y="4845041"/>
              <a:ext cx="372534" cy="381220"/>
              <a:chOff x="3121241" y="3339271"/>
              <a:chExt cx="523875" cy="485774"/>
            </a:xfrm>
            <a:solidFill>
              <a:srgbClr val="FF0000"/>
            </a:solidFill>
          </p:grpSpPr>
          <p:sp>
            <p:nvSpPr>
              <p:cNvPr id="55" name="Rectangle 54">
                <a:extLst>
                  <a:ext uri="{FF2B5EF4-FFF2-40B4-BE49-F238E27FC236}">
                    <a16:creationId xmlns:a16="http://schemas.microsoft.com/office/drawing/2014/main" xmlns="" id="{8EBE3EDA-5DFC-4193-8054-E7209825C5C2}"/>
                  </a:ext>
                </a:extLst>
              </p:cNvPr>
              <p:cNvSpPr/>
              <p:nvPr/>
            </p:nvSpPr>
            <p:spPr>
              <a:xfrm>
                <a:off x="3121241" y="3429000"/>
                <a:ext cx="523875" cy="396045"/>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xmlns="" id="{1AEB7B69-5C2A-470D-AEDD-05B780FF1FEA}"/>
                  </a:ext>
                </a:extLst>
              </p:cNvPr>
              <p:cNvSpPr/>
              <p:nvPr/>
            </p:nvSpPr>
            <p:spPr>
              <a:xfrm>
                <a:off x="3231837" y="3339271"/>
                <a:ext cx="302683" cy="89729"/>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3062135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95700482"/>
              </p:ext>
            </p:extLst>
          </p:nvPr>
        </p:nvGraphicFramePr>
        <p:xfrm>
          <a:off x="285033" y="173199"/>
          <a:ext cx="11621933" cy="6479447"/>
        </p:xfrm>
        <a:graphic>
          <a:graphicData uri="http://schemas.openxmlformats.org/drawingml/2006/table">
            <a:tbl>
              <a:tblPr firstRow="1" bandRow="1">
                <a:tableStyleId>{5940675A-B579-460E-94D1-54222C63F5DA}</a:tableStyleId>
              </a:tblPr>
              <a:tblGrid>
                <a:gridCol w="10693709">
                  <a:extLst>
                    <a:ext uri="{9D8B030D-6E8A-4147-A177-3AD203B41FA5}">
                      <a16:colId xmlns:a16="http://schemas.microsoft.com/office/drawing/2014/main" xmlns="" val="20000"/>
                    </a:ext>
                  </a:extLst>
                </a:gridCol>
                <a:gridCol w="928224">
                  <a:extLst>
                    <a:ext uri="{9D8B030D-6E8A-4147-A177-3AD203B41FA5}">
                      <a16:colId xmlns:a16="http://schemas.microsoft.com/office/drawing/2014/main" xmlns="" val="20001"/>
                    </a:ext>
                  </a:extLst>
                </a:gridCol>
              </a:tblGrid>
              <a:tr h="40374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JO" sz="1800" b="1" kern="1200" baseline="0" dirty="0">
                          <a:solidFill>
                            <a:schemeClr val="tx1"/>
                          </a:solidFill>
                          <a:latin typeface="Sakkal Majalla" pitchFamily="2" charset="-78"/>
                          <a:ea typeface="+mn-ea"/>
                          <a:cs typeface="Sakkal Majalla" pitchFamily="2" charset="-78"/>
                        </a:rPr>
                        <a:t>بناء قلعة بإضافة مكعب من نفس لون المكعب الذي يضيفه المعلم </a:t>
                      </a:r>
                      <a:endParaRPr lang="en-US" sz="1800" b="1" kern="1200" baseline="0" dirty="0">
                        <a:solidFill>
                          <a:schemeClr val="tx1"/>
                        </a:solidFill>
                        <a:latin typeface="Sakkal Majalla" pitchFamily="2" charset="-78"/>
                        <a:ea typeface="+mn-ea"/>
                        <a:cs typeface="Sakkal Majalla" pitchFamily="2" charset="-78"/>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xmlns="" val="10000"/>
                  </a:ext>
                </a:extLst>
              </a:tr>
              <a:tr h="1405504">
                <a:tc>
                  <a:txBody>
                    <a:bodyPr/>
                    <a:lstStyle/>
                    <a:p>
                      <a:pPr marL="0" algn="r" defTabSz="914400" rtl="1" eaLnBrk="1" latinLnBrk="0" hangingPunct="1"/>
                      <a:r>
                        <a:rPr lang="ar-SA" sz="1800" b="1" kern="1200" baseline="0" dirty="0">
                          <a:solidFill>
                            <a:schemeClr val="tx1"/>
                          </a:solidFill>
                          <a:latin typeface="Sakkal Majalla" pitchFamily="2" charset="-78"/>
                          <a:ea typeface="+mn-ea"/>
                          <a:cs typeface="Sakkal Majalla" pitchFamily="2" charset="-78"/>
                        </a:rPr>
                        <a:t>انشط</a:t>
                      </a:r>
                      <a:r>
                        <a:rPr lang="ar-JO" sz="1800" b="1" kern="1200" baseline="0" dirty="0">
                          <a:solidFill>
                            <a:schemeClr val="tx1"/>
                          </a:solidFill>
                          <a:latin typeface="Sakkal Majalla" pitchFamily="2" charset="-78"/>
                          <a:ea typeface="+mn-ea"/>
                          <a:cs typeface="Sakkal Majalla" pitchFamily="2" charset="-78"/>
                        </a:rPr>
                        <a:t>ة </a:t>
                      </a:r>
                      <a:r>
                        <a:rPr lang="ar-SA" sz="1800" b="1" kern="1200" baseline="0" dirty="0">
                          <a:solidFill>
                            <a:schemeClr val="tx1"/>
                          </a:solidFill>
                          <a:latin typeface="Sakkal Majalla" pitchFamily="2" charset="-78"/>
                          <a:ea typeface="+mn-ea"/>
                          <a:cs typeface="Sakkal Majalla" pitchFamily="2" charset="-78"/>
                        </a:rPr>
                        <a:t>مهارية</a:t>
                      </a:r>
                    </a:p>
                    <a:p>
                      <a:pPr marL="0" algn="r" defTabSz="914400" rtl="1" eaLnBrk="1" latinLnBrk="0" hangingPunct="1"/>
                      <a:r>
                        <a:rPr lang="ar-AE" sz="1800" b="1" kern="1200" baseline="0" dirty="0">
                          <a:solidFill>
                            <a:schemeClr val="tx1"/>
                          </a:solidFill>
                          <a:latin typeface="Sakkal Majalla" pitchFamily="2" charset="-78"/>
                          <a:ea typeface="+mn-ea"/>
                          <a:cs typeface="Sakkal Majalla" pitchFamily="2" charset="-78"/>
                        </a:rPr>
                        <a:t>أنشطة اجتماعية. </a:t>
                      </a:r>
                    </a:p>
                    <a:p>
                      <a:pPr marL="0" algn="r" defTabSz="914400" rtl="1" eaLnBrk="1" latinLnBrk="0" hangingPunct="1"/>
                      <a:r>
                        <a:rPr lang="ar-AE" sz="1800" b="1" kern="1200" baseline="0" dirty="0">
                          <a:solidFill>
                            <a:schemeClr val="tx1"/>
                          </a:solidFill>
                          <a:latin typeface="Sakkal Majalla" pitchFamily="2" charset="-78"/>
                          <a:ea typeface="+mn-ea"/>
                          <a:cs typeface="Sakkal Majalla" pitchFamily="2" charset="-78"/>
                        </a:rPr>
                        <a:t>أنشطة حسية. </a:t>
                      </a:r>
                    </a:p>
                    <a:p>
                      <a:pPr marL="0" algn="r" defTabSz="914400" rtl="1" eaLnBrk="1" latinLnBrk="0" hangingPunct="1"/>
                      <a:r>
                        <a:rPr lang="ar-AE" sz="1800" b="1" kern="1200" baseline="0" dirty="0">
                          <a:solidFill>
                            <a:schemeClr val="tx1"/>
                          </a:solidFill>
                          <a:latin typeface="Sakkal Majalla" pitchFamily="2" charset="-78"/>
                          <a:ea typeface="+mn-ea"/>
                          <a:cs typeface="Sakkal Majalla" pitchFamily="2" charset="-78"/>
                        </a:rPr>
                        <a:t>أنشطة حركية. </a:t>
                      </a:r>
                    </a:p>
                    <a:p>
                      <a:pPr marL="0" algn="r" defTabSz="914400" rtl="1" eaLnBrk="1" latinLnBrk="0" hangingPunct="1"/>
                      <a:endParaRPr lang="ar-AE" sz="1800" b="1" kern="1200" baseline="0" dirty="0">
                        <a:solidFill>
                          <a:schemeClr val="tx1"/>
                        </a:solidFill>
                        <a:latin typeface="Sakkal Majalla" pitchFamily="2" charset="-78"/>
                        <a:ea typeface="+mn-ea"/>
                        <a:cs typeface="Sakkal Majalla" pitchFamily="2" charset="-78"/>
                      </a:endParaRPr>
                    </a:p>
                  </a:txBody>
                  <a:tcPr anchor="ctr"/>
                </a:tc>
                <a:tc>
                  <a:txBody>
                    <a:bodyPr/>
                    <a:lstStyle/>
                    <a:p>
                      <a:pPr algn="ctr" rtl="1"/>
                      <a:r>
                        <a:rPr lang="ar-AE" b="1" dirty="0"/>
                        <a:t>المكونات </a:t>
                      </a:r>
                      <a:endParaRPr lang="en-US" b="1" dirty="0"/>
                    </a:p>
                  </a:txBody>
                  <a:tcPr anchor="ctr"/>
                </a:tc>
                <a:extLst>
                  <a:ext uri="{0D108BD9-81ED-4DB2-BD59-A6C34878D82A}">
                    <a16:rowId xmlns:a16="http://schemas.microsoft.com/office/drawing/2014/main" xmlns="" val="10002"/>
                  </a:ext>
                </a:extLst>
              </a:tr>
              <a:tr h="4612661">
                <a:tc>
                  <a:txBody>
                    <a:bodyPr/>
                    <a:lstStyle/>
                    <a:p>
                      <a:pPr marL="0" algn="r" defTabSz="914400" rtl="1" eaLnBrk="1" latinLnBrk="0" hangingPunct="1"/>
                      <a:r>
                        <a:rPr lang="ar-SA" sz="2000" b="1" u="sng" kern="1200" baseline="0" dirty="0">
                          <a:solidFill>
                            <a:schemeClr val="tx1"/>
                          </a:solidFill>
                          <a:latin typeface="Sakkal Majalla" pitchFamily="2" charset="-78"/>
                          <a:ea typeface="+mn-ea"/>
                          <a:cs typeface="Sakkal Majalla" pitchFamily="2" charset="-78"/>
                        </a:rPr>
                        <a:t>الانشط</a:t>
                      </a:r>
                      <a:r>
                        <a:rPr lang="ar-JO" sz="2000" b="1" u="sng" kern="1200" baseline="0" dirty="0">
                          <a:solidFill>
                            <a:schemeClr val="tx1"/>
                          </a:solidFill>
                          <a:latin typeface="Sakkal Majalla" pitchFamily="2" charset="-78"/>
                          <a:ea typeface="+mn-ea"/>
                          <a:cs typeface="Sakkal Majalla" pitchFamily="2" charset="-78"/>
                        </a:rPr>
                        <a:t>ة </a:t>
                      </a:r>
                      <a:r>
                        <a:rPr lang="ar-SA" sz="2000" b="1" u="sng" kern="1200" baseline="0" dirty="0">
                          <a:solidFill>
                            <a:schemeClr val="tx1"/>
                          </a:solidFill>
                          <a:latin typeface="Sakkal Majalla" pitchFamily="2" charset="-78"/>
                          <a:ea typeface="+mn-ea"/>
                          <a:cs typeface="Sakkal Majalla" pitchFamily="2" charset="-78"/>
                        </a:rPr>
                        <a:t>الصفية </a:t>
                      </a:r>
                      <a:r>
                        <a:rPr lang="ar-JO" sz="2000" b="1" u="sng" kern="1200" baseline="0" dirty="0">
                          <a:solidFill>
                            <a:schemeClr val="tx1"/>
                          </a:solidFill>
                          <a:latin typeface="Sakkal Majalla" pitchFamily="2" charset="-78"/>
                          <a:ea typeface="+mn-ea"/>
                          <a:cs typeface="Sakkal Majalla" pitchFamily="2" charset="-78"/>
                        </a:rPr>
                        <a:t>:</a:t>
                      </a:r>
                      <a:endParaRPr lang="ar-AE" sz="2000" b="1" u="sng" kern="1200" baseline="0" dirty="0">
                        <a:solidFill>
                          <a:schemeClr val="tx1"/>
                        </a:solidFill>
                        <a:latin typeface="Sakkal Majalla" pitchFamily="2" charset="-78"/>
                        <a:ea typeface="+mn-ea"/>
                        <a:cs typeface="Sakkal Majalla" pitchFamily="2" charset="-78"/>
                      </a:endParaRPr>
                    </a:p>
                    <a:p>
                      <a:pPr algn="r" rtl="1"/>
                      <a:endParaRPr lang="ar-AE" sz="1800" b="1" kern="1200" baseline="0" dirty="0">
                        <a:solidFill>
                          <a:schemeClr val="tx1"/>
                        </a:solidFill>
                        <a:latin typeface="Sakkal Majalla" pitchFamily="2" charset="-78"/>
                        <a:ea typeface="+mn-ea"/>
                        <a:cs typeface="Sakkal Majalla" pitchFamily="2" charset="-78"/>
                      </a:endParaRPr>
                    </a:p>
                    <a:p>
                      <a:pPr marL="342900" marR="0" lvl="0" indent="-342900" algn="r" defTabSz="914400" rtl="1" eaLnBrk="1" fontAlgn="auto" latinLnBrk="0" hangingPunct="1">
                        <a:lnSpc>
                          <a:spcPct val="100000"/>
                        </a:lnSpc>
                        <a:spcBef>
                          <a:spcPts val="0"/>
                        </a:spcBef>
                        <a:spcAft>
                          <a:spcPts val="0"/>
                        </a:spcAft>
                        <a:buClrTx/>
                        <a:buSzTx/>
                        <a:buFont typeface="+mj-lt"/>
                        <a:buAutoNum type="arabicPeriod"/>
                        <a:tabLst/>
                        <a:defRPr/>
                      </a:pPr>
                      <a:r>
                        <a:rPr lang="ar-AE" sz="1800" b="1" kern="1200" baseline="0" dirty="0">
                          <a:solidFill>
                            <a:schemeClr val="tx1"/>
                          </a:solidFill>
                          <a:latin typeface="Sakkal Majalla" pitchFamily="2" charset="-78"/>
                          <a:ea typeface="+mn-ea"/>
                          <a:cs typeface="Sakkal Majalla" pitchFamily="2" charset="-78"/>
                        </a:rPr>
                        <a:t>أنشطة اجتماعية. أن يتناوب الطالب وضع المكعب مع المعلم أو مع طالب آخر أو مع مجموعة من الطلاب، وأيضا أهله في المنزل.</a:t>
                      </a:r>
                    </a:p>
                    <a:p>
                      <a:pPr algn="r" rtl="1"/>
                      <a:endParaRPr lang="en-GB" sz="1800" b="1" kern="1200" baseline="0" dirty="0">
                        <a:solidFill>
                          <a:schemeClr val="tx1"/>
                        </a:solidFill>
                        <a:latin typeface="Sakkal Majalla" pitchFamily="2" charset="-78"/>
                        <a:ea typeface="+mn-ea"/>
                        <a:cs typeface="Sakkal Majalla" pitchFamily="2" charset="-78"/>
                      </a:endParaRPr>
                    </a:p>
                    <a:p>
                      <a:pPr algn="r" rtl="1"/>
                      <a:endParaRPr lang="en-GB" sz="1800" b="1" kern="1200" baseline="0" dirty="0">
                        <a:solidFill>
                          <a:schemeClr val="tx1"/>
                        </a:solidFill>
                        <a:latin typeface="Sakkal Majalla" pitchFamily="2" charset="-78"/>
                        <a:ea typeface="+mn-ea"/>
                        <a:cs typeface="Sakkal Majalla" pitchFamily="2" charset="-78"/>
                      </a:endParaRPr>
                    </a:p>
                    <a:p>
                      <a:pPr algn="r" rtl="1"/>
                      <a:endParaRPr lang="en-GB" sz="1800" b="1" kern="1200" baseline="0" dirty="0">
                        <a:solidFill>
                          <a:schemeClr val="tx1"/>
                        </a:solidFill>
                        <a:latin typeface="Sakkal Majalla" pitchFamily="2" charset="-78"/>
                        <a:ea typeface="+mn-ea"/>
                        <a:cs typeface="Sakkal Majalla" pitchFamily="2" charset="-78"/>
                      </a:endParaRPr>
                    </a:p>
                    <a:p>
                      <a:pPr algn="r" rtl="1"/>
                      <a:endParaRPr lang="en-GB" sz="1800" b="1" kern="1200" baseline="0" dirty="0">
                        <a:solidFill>
                          <a:schemeClr val="tx1"/>
                        </a:solidFill>
                        <a:latin typeface="Sakkal Majalla" pitchFamily="2" charset="-78"/>
                        <a:ea typeface="+mn-ea"/>
                        <a:cs typeface="Sakkal Majalla" pitchFamily="2" charset="-78"/>
                      </a:endParaRPr>
                    </a:p>
                    <a:p>
                      <a:pPr algn="r" rtl="1"/>
                      <a:endParaRPr lang="en-GB" sz="1800" b="1" kern="1200" baseline="0" dirty="0">
                        <a:solidFill>
                          <a:schemeClr val="tx1"/>
                        </a:solidFill>
                        <a:latin typeface="Sakkal Majalla" pitchFamily="2" charset="-78"/>
                        <a:ea typeface="+mn-ea"/>
                        <a:cs typeface="Sakkal Majalla" pitchFamily="2" charset="-78"/>
                      </a:endParaRPr>
                    </a:p>
                    <a:p>
                      <a:pPr algn="r" rtl="1"/>
                      <a:endParaRPr lang="ar-SA" sz="1800" b="1" kern="1200" baseline="0" dirty="0">
                        <a:solidFill>
                          <a:schemeClr val="tx1"/>
                        </a:solidFill>
                        <a:latin typeface="Sakkal Majalla" pitchFamily="2" charset="-78"/>
                        <a:ea typeface="+mn-ea"/>
                        <a:cs typeface="Sakkal Majalla" pitchFamily="2" charset="-78"/>
                      </a:endParaRPr>
                    </a:p>
                    <a:p>
                      <a:pPr algn="r" rtl="1"/>
                      <a:endParaRPr lang="ar-SA" sz="1800" b="1" kern="1200" baseline="0" dirty="0">
                        <a:solidFill>
                          <a:schemeClr val="tx1"/>
                        </a:solidFill>
                        <a:latin typeface="Sakkal Majalla" pitchFamily="2" charset="-78"/>
                        <a:ea typeface="+mn-ea"/>
                        <a:cs typeface="Sakkal Majalla" pitchFamily="2" charset="-78"/>
                      </a:endParaRPr>
                    </a:p>
                    <a:p>
                      <a:pPr algn="r" rtl="1"/>
                      <a:endParaRPr lang="ar-SA" sz="1600" baseline="0" dirty="0"/>
                    </a:p>
                    <a:p>
                      <a:pPr algn="r" rtl="1"/>
                      <a:endParaRPr lang="ar-SA" sz="1600" baseline="0" dirty="0"/>
                    </a:p>
                    <a:p>
                      <a:pPr algn="r" rtl="1"/>
                      <a:endParaRPr lang="ar-SA" sz="1600" b="1" u="none" baseline="0" dirty="0"/>
                    </a:p>
                    <a:p>
                      <a:pPr algn="r" rtl="1"/>
                      <a:endParaRPr lang="ar-SA" sz="1600" b="1" u="none" baseline="0" dirty="0"/>
                    </a:p>
                    <a:p>
                      <a:pPr algn="r" rtl="1"/>
                      <a:endParaRPr lang="ar-SA" sz="1600" b="1" u="none" baseline="0" dirty="0"/>
                    </a:p>
                  </a:txBody>
                  <a:tcPr anchor="ctr"/>
                </a:tc>
                <a:tc>
                  <a:txBody>
                    <a:bodyPr/>
                    <a:lstStyle/>
                    <a:p>
                      <a:pPr algn="ctr" rtl="1"/>
                      <a:endParaRPr lang="ar-AE" sz="1600" b="1" dirty="0"/>
                    </a:p>
                    <a:p>
                      <a:pPr algn="ctr" rtl="1"/>
                      <a:r>
                        <a:rPr lang="ar-AE" sz="1600" b="1" baseline="0" dirty="0"/>
                        <a:t> </a:t>
                      </a:r>
                    </a:p>
                  </a:txBody>
                  <a:tcPr anchor="ctr"/>
                </a:tc>
                <a:extLst>
                  <a:ext uri="{0D108BD9-81ED-4DB2-BD59-A6C34878D82A}">
                    <a16:rowId xmlns:a16="http://schemas.microsoft.com/office/drawing/2014/main" xmlns="" val="10003"/>
                  </a:ext>
                </a:extLst>
              </a:tr>
            </a:tbl>
          </a:graphicData>
        </a:graphic>
      </p:graphicFrame>
      <p:pic>
        <p:nvPicPr>
          <p:cNvPr id="2050" name="Picture 2" descr="thumb image">
            <a:extLst>
              <a:ext uri="{FF2B5EF4-FFF2-40B4-BE49-F238E27FC236}">
                <a16:creationId xmlns:a16="http://schemas.microsoft.com/office/drawing/2014/main" xmlns="" id="{53C35063-8C57-4BFA-BACB-EF54706CCB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208" y="3429000"/>
            <a:ext cx="351472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46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ircuit board&#10;&#10;Description automatically generated">
            <a:extLst>
              <a:ext uri="{FF2B5EF4-FFF2-40B4-BE49-F238E27FC236}">
                <a16:creationId xmlns:a16="http://schemas.microsoft.com/office/drawing/2014/main" xmlns="" id="{A68A948F-F56F-4283-9EFA-9582A21C5F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3429000"/>
            <a:ext cx="2090864" cy="2132515"/>
          </a:xfrm>
          <a:prstGeom prst="rect">
            <a:avLst/>
          </a:prstGeom>
        </p:spPr>
      </p:pic>
      <p:sp>
        <p:nvSpPr>
          <p:cNvPr id="9" name="TextBox 8">
            <a:extLst>
              <a:ext uri="{FF2B5EF4-FFF2-40B4-BE49-F238E27FC236}">
                <a16:creationId xmlns:a16="http://schemas.microsoft.com/office/drawing/2014/main" xmlns="" id="{A60561E1-E81F-4BDA-8DB1-D2BC08E9C5D3}"/>
              </a:ext>
            </a:extLst>
          </p:cNvPr>
          <p:cNvSpPr txBox="1"/>
          <p:nvPr/>
        </p:nvSpPr>
        <p:spPr>
          <a:xfrm>
            <a:off x="4670453" y="1003264"/>
            <a:ext cx="6094638" cy="1200329"/>
          </a:xfrm>
          <a:prstGeom prst="rect">
            <a:avLst/>
          </a:prstGeom>
          <a:noFill/>
        </p:spPr>
        <p:txBody>
          <a:bodyPr wrap="square">
            <a:spAutoFit/>
          </a:bodyPr>
          <a:lstStyle/>
          <a:p>
            <a:pPr marR="0" lvl="0" algn="r" defTabSz="914400" rtl="1" eaLnBrk="1" fontAlgn="auto" latinLnBrk="0" hangingPunct="1">
              <a:lnSpc>
                <a:spcPct val="100000"/>
              </a:lnSpc>
              <a:spcBef>
                <a:spcPts val="0"/>
              </a:spcBef>
              <a:spcAft>
                <a:spcPts val="0"/>
              </a:spcAft>
              <a:buClrTx/>
              <a:buSzTx/>
              <a:tabLst/>
              <a:defRPr/>
            </a:pPr>
            <a:r>
              <a:rPr lang="ar-AE" sz="1800" b="1" kern="1200" baseline="0" dirty="0">
                <a:solidFill>
                  <a:schemeClr val="tx1"/>
                </a:solidFill>
                <a:latin typeface="Sakkal Majalla" pitchFamily="2" charset="-78"/>
                <a:ea typeface="+mn-ea"/>
                <a:cs typeface="Sakkal Majalla" pitchFamily="2" charset="-78"/>
              </a:rPr>
              <a:t>2. أنشطة حسية:  يمكن استخدام الأزرار الناطقة للمهارة، حيث يقوم المعلم بأخذ الزر  الأخضر وتسجيل اسم اللون  في الزر الأخضر وكذلك الزر الأزرق و الأحمر، والأصفر،  يطلب المعلم من الطالب اختيار  لون من الأزرار  الناطقة فيضغط الطالب على الزر  ويستمع للون المسجل (مثلا أخضر)، ثم يقوم الطالب مع المعلم ببناء برج من المكعبات باللون الأخضر.</a:t>
            </a:r>
          </a:p>
        </p:txBody>
      </p:sp>
      <p:pic>
        <p:nvPicPr>
          <p:cNvPr id="11" name="Picture 10" descr="A picture containing indoor, green, sitting, table&#10;&#10;Description automatically generated">
            <a:extLst>
              <a:ext uri="{FF2B5EF4-FFF2-40B4-BE49-F238E27FC236}">
                <a16:creationId xmlns:a16="http://schemas.microsoft.com/office/drawing/2014/main" xmlns="" id="{DEE03CB2-7B57-41D8-8281-C46D107C3E9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516" t="11548" r="8413" b="8334"/>
          <a:stretch/>
        </p:blipFill>
        <p:spPr>
          <a:xfrm>
            <a:off x="2662383" y="3429000"/>
            <a:ext cx="2090864" cy="2132515"/>
          </a:xfrm>
          <a:prstGeom prst="rect">
            <a:avLst/>
          </a:prstGeom>
        </p:spPr>
      </p:pic>
    </p:spTree>
    <p:extLst>
      <p:ext uri="{BB962C8B-B14F-4D97-AF65-F5344CB8AC3E}">
        <p14:creationId xmlns:p14="http://schemas.microsoft.com/office/powerpoint/2010/main" val="421888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ألعاب رياض الأطفال مكعبات بناء بلاستيكية لعب كتل كبيرة سعيدة لعبة ...">
            <a:extLst>
              <a:ext uri="{FF2B5EF4-FFF2-40B4-BE49-F238E27FC236}">
                <a16:creationId xmlns:a16="http://schemas.microsoft.com/office/drawing/2014/main" xmlns="" id="{A738B036-8A31-4E6C-A4C9-8DB7C5DB56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4594" y="2571750"/>
            <a:ext cx="3810000" cy="26717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EB69F229-9B1B-4A53-AA7E-AF4B7A8EDAC3}"/>
              </a:ext>
            </a:extLst>
          </p:cNvPr>
          <p:cNvSpPr txBox="1"/>
          <p:nvPr/>
        </p:nvSpPr>
        <p:spPr>
          <a:xfrm>
            <a:off x="4535262" y="923787"/>
            <a:ext cx="6094638" cy="923330"/>
          </a:xfrm>
          <a:prstGeom prst="rect">
            <a:avLst/>
          </a:prstGeom>
          <a:noFill/>
        </p:spPr>
        <p:txBody>
          <a:bodyPr wrap="square">
            <a:spAutoFit/>
          </a:bodyPr>
          <a:lstStyle/>
          <a:p>
            <a:pPr marR="0" lvl="0" algn="r" defTabSz="914400" rtl="1" eaLnBrk="1" fontAlgn="auto" latinLnBrk="0" hangingPunct="1">
              <a:lnSpc>
                <a:spcPct val="100000"/>
              </a:lnSpc>
              <a:spcBef>
                <a:spcPts val="0"/>
              </a:spcBef>
              <a:spcAft>
                <a:spcPts val="0"/>
              </a:spcAft>
              <a:buClrTx/>
              <a:buSzTx/>
              <a:tabLst/>
              <a:defRPr/>
            </a:pPr>
            <a:r>
              <a:rPr lang="ar-AE" sz="1800" b="1" kern="1200" baseline="0" dirty="0">
                <a:solidFill>
                  <a:schemeClr val="tx1"/>
                </a:solidFill>
                <a:latin typeface="Arial" panose="020B0604020202020204" pitchFamily="34" charset="0"/>
                <a:cs typeface="Arial" panose="020B0604020202020204" pitchFamily="34" charset="0"/>
              </a:rPr>
              <a:t>3. أنشطة حركية: يضع المعلم مجموعة من المكعبات الكبيرة الحجم في جانب معين ومكعب واحد (مثلا أزرق) في  الجانب المقابل، ثم يطلب من الطالب أن يأخذ المكعب الصحيح (لون أزرق) ويضعه فوق المكعب الآخر.</a:t>
            </a:r>
          </a:p>
        </p:txBody>
      </p:sp>
      <p:sp>
        <p:nvSpPr>
          <p:cNvPr id="3" name="AutoShape 4">
            <a:extLst>
              <a:ext uri="{FF2B5EF4-FFF2-40B4-BE49-F238E27FC236}">
                <a16:creationId xmlns:a16="http://schemas.microsoft.com/office/drawing/2014/main" xmlns="" id="{7A34B727-B687-416B-B579-D30B6A4DD39E}"/>
              </a:ext>
            </a:extLst>
          </p:cNvPr>
          <p:cNvSpPr>
            <a:spLocks noChangeAspect="1" noChangeArrowheads="1"/>
          </p:cNvSpPr>
          <p:nvPr/>
        </p:nvSpPr>
        <p:spPr bwMode="auto">
          <a:xfrm>
            <a:off x="5943600" y="3276600"/>
            <a:ext cx="4686300" cy="4686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5572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8822" y="259751"/>
            <a:ext cx="184731" cy="461665"/>
          </a:xfrm>
          <a:prstGeom prst="rect">
            <a:avLst/>
          </a:prstGeom>
        </p:spPr>
        <p:txBody>
          <a:bodyPr wrap="none">
            <a:spAutoFit/>
          </a:bodyPr>
          <a:lstStyle/>
          <a:p>
            <a:endParaRPr lang="ar-AE" sz="2400" b="1" dirty="0"/>
          </a:p>
        </p:txBody>
      </p:sp>
      <p:graphicFrame>
        <p:nvGraphicFramePr>
          <p:cNvPr id="3" name="Table 2"/>
          <p:cNvGraphicFramePr>
            <a:graphicFrameLocks noGrp="1"/>
          </p:cNvGraphicFramePr>
          <p:nvPr>
            <p:extLst>
              <p:ext uri="{D42A27DB-BD31-4B8C-83A1-F6EECF244321}">
                <p14:modId xmlns:p14="http://schemas.microsoft.com/office/powerpoint/2010/main" val="2813347373"/>
              </p:ext>
            </p:extLst>
          </p:nvPr>
        </p:nvGraphicFramePr>
        <p:xfrm>
          <a:off x="289013" y="228673"/>
          <a:ext cx="11613973" cy="6654638"/>
        </p:xfrm>
        <a:graphic>
          <a:graphicData uri="http://schemas.openxmlformats.org/drawingml/2006/table">
            <a:tbl>
              <a:tblPr firstRow="1" bandRow="1">
                <a:tableStyleId>{5940675A-B579-460E-94D1-54222C63F5DA}</a:tableStyleId>
              </a:tblPr>
              <a:tblGrid>
                <a:gridCol w="10786311">
                  <a:extLst>
                    <a:ext uri="{9D8B030D-6E8A-4147-A177-3AD203B41FA5}">
                      <a16:colId xmlns:a16="http://schemas.microsoft.com/office/drawing/2014/main" xmlns="" val="20000"/>
                    </a:ext>
                  </a:extLst>
                </a:gridCol>
                <a:gridCol w="827662">
                  <a:extLst>
                    <a:ext uri="{9D8B030D-6E8A-4147-A177-3AD203B41FA5}">
                      <a16:colId xmlns:a16="http://schemas.microsoft.com/office/drawing/2014/main" xmlns="" val="20001"/>
                    </a:ext>
                  </a:extLst>
                </a:gridCol>
              </a:tblGrid>
              <a:tr h="358589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2000" b="1" u="sng" kern="1200" dirty="0">
                          <a:solidFill>
                            <a:schemeClr val="tx1"/>
                          </a:solidFill>
                          <a:latin typeface="Arial" panose="020B0604020202020204" pitchFamily="34" charset="0"/>
                          <a:ea typeface="+mn-ea"/>
                          <a:cs typeface="Arial" panose="020B0604020202020204" pitchFamily="34" charset="0"/>
                        </a:rPr>
                        <a:t>الحصة الدراسية:</a:t>
                      </a:r>
                      <a:r>
                        <a:rPr lang="ar-JO" sz="2000" b="1" u="sng" kern="1200" baseline="0" dirty="0">
                          <a:solidFill>
                            <a:schemeClr val="tx1"/>
                          </a:solidFill>
                          <a:latin typeface="Arial" panose="020B0604020202020204" pitchFamily="34" charset="0"/>
                          <a:ea typeface="+mn-ea"/>
                          <a:cs typeface="Arial" panose="020B0604020202020204" pitchFamily="34" charset="0"/>
                        </a:rPr>
                        <a:t> </a:t>
                      </a:r>
                      <a:r>
                        <a:rPr lang="ar-AE" sz="2000" b="1" u="sng" kern="1200" dirty="0">
                          <a:solidFill>
                            <a:schemeClr val="tx1"/>
                          </a:solidFill>
                          <a:latin typeface="Arial" panose="020B0604020202020204" pitchFamily="34" charset="0"/>
                          <a:ea typeface="+mn-ea"/>
                          <a:cs typeface="Arial" panose="020B0604020202020204" pitchFamily="34" charset="0"/>
                        </a:rPr>
                        <a:t> </a:t>
                      </a:r>
                      <a:r>
                        <a:rPr lang="ar-JO" sz="1800" b="1" kern="1200" baseline="0" dirty="0">
                          <a:solidFill>
                            <a:schemeClr val="tx1"/>
                          </a:solidFill>
                          <a:latin typeface="Arial" panose="020B0604020202020204" pitchFamily="34" charset="0"/>
                          <a:ea typeface="+mn-ea"/>
                          <a:cs typeface="Arial" panose="020B0604020202020204" pitchFamily="34" charset="0"/>
                        </a:rPr>
                        <a:t>بناء قلعة بإضافة مكعب من نفس لون المكعب الذي يضيفه المعلم </a:t>
                      </a:r>
                      <a:endParaRPr lang="en-US" sz="1800" b="1" kern="1200" baseline="0" dirty="0">
                        <a:solidFill>
                          <a:schemeClr val="tx1"/>
                        </a:solidFill>
                        <a:latin typeface="Arial" panose="020B0604020202020204" pitchFamily="34" charset="0"/>
                        <a:ea typeface="+mn-ea"/>
                        <a:cs typeface="Arial" panose="020B0604020202020204" pitchFamily="34" charset="0"/>
                      </a:endParaRPr>
                    </a:p>
                    <a:p>
                      <a:pPr algn="r" rtl="1"/>
                      <a:r>
                        <a:rPr lang="ar-AE" sz="1800" b="1" kern="1200" dirty="0">
                          <a:solidFill>
                            <a:schemeClr val="tx1"/>
                          </a:solidFill>
                          <a:latin typeface="Arial" panose="020B0604020202020204" pitchFamily="34" charset="0"/>
                          <a:ea typeface="+mn-ea"/>
                          <a:cs typeface="Arial" panose="020B0604020202020204" pitchFamily="34" charset="0"/>
                        </a:rPr>
                        <a:t>                          </a:t>
                      </a:r>
                      <a:r>
                        <a:rPr lang="ar-AE" sz="2000" b="1" kern="1200" dirty="0">
                          <a:solidFill>
                            <a:schemeClr val="tx1"/>
                          </a:solidFill>
                          <a:latin typeface="Arial" panose="020B0604020202020204" pitchFamily="34" charset="0"/>
                          <a:ea typeface="+mn-ea"/>
                          <a:cs typeface="Arial" panose="020B0604020202020204" pitchFamily="34" charset="0"/>
                        </a:rPr>
                        <a:t>أهداف أخرى: </a:t>
                      </a:r>
                      <a:r>
                        <a:rPr lang="ar-AE" sz="1800" b="0" kern="1200" dirty="0">
                          <a:solidFill>
                            <a:schemeClr val="tx1"/>
                          </a:solidFill>
                          <a:latin typeface="Arial" panose="020B0604020202020204" pitchFamily="34" charset="0"/>
                          <a:ea typeface="+mn-ea"/>
                          <a:cs typeface="Arial" panose="020B0604020202020204" pitchFamily="34" charset="0"/>
                        </a:rPr>
                        <a:t>أن يتمكن الطالب من تمييز اللون الذي سيعتمد عليه المعلم في اختيار  لون المكعب</a:t>
                      </a:r>
                      <a:endParaRPr lang="en-GB" sz="1800" b="0" kern="1200" dirty="0">
                        <a:solidFill>
                          <a:schemeClr val="tx1"/>
                        </a:solidFill>
                        <a:latin typeface="Arial" panose="020B0604020202020204" pitchFamily="34" charset="0"/>
                        <a:ea typeface="+mn-ea"/>
                        <a:cs typeface="Arial" panose="020B0604020202020204" pitchFamily="34" charset="0"/>
                      </a:endParaRPr>
                    </a:p>
                    <a:p>
                      <a:pPr marL="342900" indent="-342900" algn="r" rtl="1">
                        <a:buFont typeface="+mj-lt"/>
                        <a:buAutoNum type="arabicPeriod"/>
                      </a:pPr>
                      <a:r>
                        <a:rPr lang="ar-AE" sz="1800" b="0" kern="1200" dirty="0">
                          <a:solidFill>
                            <a:schemeClr val="tx1"/>
                          </a:solidFill>
                          <a:latin typeface="Arial" panose="020B0604020202020204" pitchFamily="34" charset="0"/>
                          <a:ea typeface="+mn-ea"/>
                          <a:cs typeface="Arial" panose="020B0604020202020204" pitchFamily="34" charset="0"/>
                        </a:rPr>
                        <a:t>تشغيل الفيديو الخاص بالدرس.</a:t>
                      </a:r>
                    </a:p>
                    <a:p>
                      <a:pPr marL="342900" indent="-342900" algn="r" rtl="1">
                        <a:buFont typeface="+mj-lt"/>
                        <a:buAutoNum type="arabicPeriod"/>
                      </a:pPr>
                      <a:r>
                        <a:rPr lang="ar-AE" sz="1800" b="0" kern="1200" dirty="0">
                          <a:solidFill>
                            <a:schemeClr val="tx1"/>
                          </a:solidFill>
                          <a:latin typeface="Arial" panose="020B0604020202020204" pitchFamily="34" charset="0"/>
                          <a:ea typeface="+mn-ea"/>
                          <a:cs typeface="Arial" panose="020B0604020202020204" pitchFamily="34" charset="0"/>
                        </a:rPr>
                        <a:t>تنفيذ التمارين والأنشطة الصفية على كتاب الطالب وأوراق العمل.</a:t>
                      </a:r>
                    </a:p>
                    <a:p>
                      <a:pPr marL="342900" indent="-342900" algn="r" rtl="1">
                        <a:buFont typeface="+mj-lt"/>
                        <a:buAutoNum type="arabicPeriod"/>
                      </a:pPr>
                      <a:r>
                        <a:rPr lang="ar-AE" sz="1800" b="0" kern="1200" dirty="0">
                          <a:solidFill>
                            <a:schemeClr val="tx1"/>
                          </a:solidFill>
                          <a:latin typeface="Arial" panose="020B0604020202020204" pitchFamily="34" charset="0"/>
                          <a:ea typeface="+mn-ea"/>
                          <a:cs typeface="Arial" panose="020B0604020202020204" pitchFamily="34" charset="0"/>
                        </a:rPr>
                        <a:t>عرض مجموعة من المكعبات أما الطالب والعمل بالمطلوب من الهدف</a:t>
                      </a:r>
                    </a:p>
                    <a:p>
                      <a:pPr marL="342900" indent="-342900" algn="r" rtl="1">
                        <a:buFont typeface="+mj-lt"/>
                        <a:buAutoNum type="arabicPeriod"/>
                      </a:pPr>
                      <a:r>
                        <a:rPr lang="ar-AE" sz="1800" b="0" kern="1200" dirty="0">
                          <a:solidFill>
                            <a:schemeClr val="tx1"/>
                          </a:solidFill>
                          <a:latin typeface="Arial" panose="020B0604020202020204" pitchFamily="34" charset="0"/>
                          <a:ea typeface="+mn-ea"/>
                          <a:cs typeface="Arial" panose="020B0604020202020204" pitchFamily="34" charset="0"/>
                        </a:rPr>
                        <a:t>يبتكر المدرس أنشطة وتمارين إضافية.</a:t>
                      </a:r>
                      <a:endParaRPr lang="ar-SA" sz="1800" b="0" kern="1200" dirty="0">
                        <a:solidFill>
                          <a:schemeClr val="tx1"/>
                        </a:solidFill>
                        <a:latin typeface="Arial" panose="020B0604020202020204" pitchFamily="34" charset="0"/>
                        <a:ea typeface="+mn-ea"/>
                        <a:cs typeface="Arial" panose="020B0604020202020204" pitchFamily="34" charset="0"/>
                      </a:endParaRPr>
                    </a:p>
                    <a:p>
                      <a:pPr algn="r" rtl="1"/>
                      <a:endParaRPr lang="ar-AE" sz="1800" b="1" kern="1200" dirty="0">
                        <a:solidFill>
                          <a:schemeClr val="tx1"/>
                        </a:solidFill>
                        <a:latin typeface="Arial" panose="020B0604020202020204" pitchFamily="34" charset="0"/>
                        <a:ea typeface="+mn-ea"/>
                        <a:cs typeface="Arial" panose="020B0604020202020204" pitchFamily="34" charset="0"/>
                      </a:endParaRPr>
                    </a:p>
                    <a:p>
                      <a:pPr algn="r" rtl="1"/>
                      <a:r>
                        <a:rPr lang="ar-AE" sz="2000" b="1" u="sng" kern="1200" dirty="0">
                          <a:solidFill>
                            <a:schemeClr val="tx1"/>
                          </a:solidFill>
                          <a:latin typeface="Arial" panose="020B0604020202020204" pitchFamily="34" charset="0"/>
                          <a:ea typeface="+mn-ea"/>
                          <a:cs typeface="Arial" panose="020B0604020202020204" pitchFamily="34" charset="0"/>
                        </a:rPr>
                        <a:t>النشاط الرياضي</a:t>
                      </a:r>
                      <a:r>
                        <a:rPr lang="ar-JO" sz="2000" b="1" u="sng" kern="1200" dirty="0">
                          <a:solidFill>
                            <a:schemeClr val="tx1"/>
                          </a:solidFill>
                          <a:latin typeface="Arial" panose="020B0604020202020204" pitchFamily="34" charset="0"/>
                          <a:ea typeface="+mn-ea"/>
                          <a:cs typeface="Arial" panose="020B0604020202020204" pitchFamily="34" charset="0"/>
                        </a:rPr>
                        <a:t> :</a:t>
                      </a:r>
                      <a:r>
                        <a:rPr lang="ar-AE" sz="1800" b="1" kern="1200" dirty="0">
                          <a:solidFill>
                            <a:schemeClr val="tx1"/>
                          </a:solidFill>
                          <a:latin typeface="Arial" panose="020B0604020202020204" pitchFamily="34" charset="0"/>
                          <a:ea typeface="+mn-ea"/>
                          <a:cs typeface="Arial" panose="020B0604020202020204" pitchFamily="34" charset="0"/>
                        </a:rPr>
                        <a:t>  </a:t>
                      </a:r>
                      <a:r>
                        <a:rPr lang="ar-AE" sz="2000" b="0" kern="1200" baseline="0" dirty="0">
                          <a:solidFill>
                            <a:schemeClr val="tx1"/>
                          </a:solidFill>
                          <a:latin typeface="Arial" panose="020B0604020202020204" pitchFamily="34" charset="0"/>
                          <a:ea typeface="+mn-ea"/>
                          <a:cs typeface="Arial" panose="020B0604020202020204" pitchFamily="34" charset="0"/>
                        </a:rPr>
                        <a:t>يضع المعلم مجموعة من المكعبات الكبيرة الحجم في جانب معين ومكعب واحد (مثلا أزرق) في  الجانب المقابل، ثم يطلب من الطالب أن يأخذ المكعب الصحيح (لون أزرق) ويضعه فوق المكعب الآخر.</a:t>
                      </a:r>
                    </a:p>
                    <a:p>
                      <a:pPr algn="r" rtl="1"/>
                      <a:r>
                        <a:rPr lang="ar-AE" sz="2000" b="1" u="sng" kern="1200" dirty="0">
                          <a:solidFill>
                            <a:schemeClr val="tx1"/>
                          </a:solidFill>
                          <a:latin typeface="Arial" panose="020B0604020202020204" pitchFamily="34" charset="0"/>
                          <a:ea typeface="+mn-ea"/>
                          <a:cs typeface="Arial" panose="020B0604020202020204" pitchFamily="34" charset="0"/>
                        </a:rPr>
                        <a:t>النشاط الفني: </a:t>
                      </a:r>
                      <a:r>
                        <a:rPr lang="ar-AE" sz="1800" b="0" kern="1200" dirty="0">
                          <a:solidFill>
                            <a:schemeClr val="tx1"/>
                          </a:solidFill>
                          <a:latin typeface="Arial" panose="020B0604020202020204" pitchFamily="34" charset="0"/>
                          <a:ea typeface="+mn-ea"/>
                          <a:cs typeface="Arial" panose="020B0604020202020204" pitchFamily="34" charset="0"/>
                        </a:rPr>
                        <a:t>يقوم الطالب بتلوين مكعبات باللون الذي يختاره المعلم.</a:t>
                      </a:r>
                    </a:p>
                    <a:p>
                      <a:pPr algn="r" rtl="1"/>
                      <a:r>
                        <a:rPr lang="ar-AE" sz="2000" b="1" u="sng" kern="1200" dirty="0">
                          <a:solidFill>
                            <a:schemeClr val="tx1"/>
                          </a:solidFill>
                          <a:latin typeface="Arial" panose="020B0604020202020204" pitchFamily="34" charset="0"/>
                          <a:ea typeface="+mn-ea"/>
                          <a:cs typeface="Arial" panose="020B0604020202020204" pitchFamily="34" charset="0"/>
                        </a:rPr>
                        <a:t>النشاط الموسيقى</a:t>
                      </a:r>
                      <a:r>
                        <a:rPr lang="ar-AE" sz="2000" b="0" u="none" kern="1200" dirty="0">
                          <a:solidFill>
                            <a:schemeClr val="tx1"/>
                          </a:solidFill>
                          <a:latin typeface="Arial" panose="020B0604020202020204" pitchFamily="34" charset="0"/>
                          <a:ea typeface="+mn-ea"/>
                          <a:cs typeface="Arial" panose="020B0604020202020204" pitchFamily="34" charset="0"/>
                        </a:rPr>
                        <a:t>: يستمع الطالب لأغنية الألوان بحيث سيساعد في تحديد اللون المطلوب الذي سيعتمد عليه المعلم في تنفيذ المهارة</a:t>
                      </a:r>
                    </a:p>
                    <a:p>
                      <a:pPr algn="r" rtl="1"/>
                      <a:r>
                        <a:rPr lang="ar-AE" sz="2000" b="1" u="sng" kern="1200" dirty="0">
                          <a:solidFill>
                            <a:schemeClr val="tx1"/>
                          </a:solidFill>
                          <a:latin typeface="Arial" panose="020B0604020202020204" pitchFamily="34" charset="0"/>
                          <a:ea typeface="+mn-ea"/>
                          <a:cs typeface="Arial" panose="020B0604020202020204" pitchFamily="34" charset="0"/>
                        </a:rPr>
                        <a:t> </a:t>
                      </a:r>
                      <a:r>
                        <a:rPr lang="en-GB" dirty="0">
                          <a:latin typeface="Arial" panose="020B0604020202020204" pitchFamily="34" charset="0"/>
                          <a:cs typeface="Arial" panose="020B0604020202020204" pitchFamily="34" charset="0"/>
                          <a:hlinkClick r:id="rId3"/>
                        </a:rPr>
                        <a:t>https://www.youtube.com/watch?v=sppOexeWZZE</a:t>
                      </a:r>
                      <a:endParaRPr lang="ar-AE" dirty="0">
                        <a:latin typeface="Arial" panose="020B0604020202020204" pitchFamily="34" charset="0"/>
                        <a:cs typeface="Arial" panose="020B0604020202020204" pitchFamily="34" charset="0"/>
                      </a:endParaRPr>
                    </a:p>
                  </a:txBody>
                  <a:tcPr anchor="ctr"/>
                </a:tc>
                <a:tc>
                  <a:txBody>
                    <a:bodyPr/>
                    <a:lstStyle/>
                    <a:p>
                      <a:pPr algn="ctr" rtl="1"/>
                      <a:endParaRPr lang="ar-AE" sz="1600" b="1" baseline="0" dirty="0">
                        <a:latin typeface="Arial" panose="020B0604020202020204" pitchFamily="34" charset="0"/>
                        <a:cs typeface="Arial" panose="020B0604020202020204" pitchFamily="34" charset="0"/>
                      </a:endParaRPr>
                    </a:p>
                    <a:p>
                      <a:pPr algn="ctr" rtl="1"/>
                      <a:r>
                        <a:rPr lang="ar-AE" sz="1600" b="1" baseline="0" dirty="0">
                          <a:latin typeface="Arial" panose="020B0604020202020204" pitchFamily="34" charset="0"/>
                          <a:cs typeface="Arial" panose="020B0604020202020204" pitchFamily="34" charset="0"/>
                        </a:rPr>
                        <a:t>دليل للمعلم</a:t>
                      </a:r>
                    </a:p>
                    <a:p>
                      <a:pPr algn="ctr" rtl="1"/>
                      <a:endParaRPr lang="ar-AE" sz="1600" b="1" baseline="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0000"/>
                  </a:ext>
                </a:extLst>
              </a:tr>
              <a:tr h="66031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aseline="0" dirty="0">
                          <a:latin typeface="Arial" panose="020B0604020202020204" pitchFamily="34" charset="0"/>
                          <a:cs typeface="Arial" panose="020B0604020202020204" pitchFamily="34" charset="0"/>
                        </a:rPr>
                        <a:t> </a:t>
                      </a:r>
                      <a:r>
                        <a:rPr lang="ar-AE" sz="1800" b="1" kern="1200" dirty="0">
                          <a:solidFill>
                            <a:schemeClr val="tx1"/>
                          </a:solidFill>
                          <a:latin typeface="Arial" panose="020B0604020202020204" pitchFamily="34" charset="0"/>
                          <a:ea typeface="+mn-ea"/>
                          <a:cs typeface="Arial" panose="020B0604020202020204" pitchFamily="34" charset="0"/>
                        </a:rPr>
                        <a:t>أن يطلب ولي الأمر من الطالب بوضع المكعب بعد أن يقوم ولي الأمر بوضع المكعب ذو اللون المرغوب/ توفير  أوراق العمل لقيام الطالب بتلوينها في المنزل</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Arial" panose="020B0604020202020204" pitchFamily="34" charset="0"/>
                          <a:cs typeface="Arial" panose="020B0604020202020204" pitchFamily="34" charset="0"/>
                        </a:rPr>
                        <a:t>الواجب المنزلي </a:t>
                      </a:r>
                      <a:endParaRPr lang="en-US" sz="16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0001"/>
                  </a:ext>
                </a:extLst>
              </a:tr>
              <a:tr h="1216378">
                <a:tc>
                  <a:txBody>
                    <a:bodyPr/>
                    <a:lstStyle/>
                    <a:p>
                      <a:pPr algn="r" rtl="1"/>
                      <a:r>
                        <a:rPr lang="ar-AE" sz="1800" b="1" kern="1200" dirty="0">
                          <a:solidFill>
                            <a:schemeClr val="tx1"/>
                          </a:solidFill>
                          <a:latin typeface="Arial" panose="020B0604020202020204" pitchFamily="34" charset="0"/>
                          <a:ea typeface="+mn-ea"/>
                          <a:cs typeface="Arial" panose="020B0604020202020204" pitchFamily="34" charset="0"/>
                        </a:rPr>
                        <a:t>مجموعة تدريبات على الايباد تتضمن:</a:t>
                      </a:r>
                    </a:p>
                    <a:p>
                      <a:pPr marL="342900" indent="-342900" algn="r" rtl="1">
                        <a:buFont typeface="+mj-lt"/>
                        <a:buAutoNum type="arabicPeriod"/>
                      </a:pPr>
                      <a:r>
                        <a:rPr lang="ar-AE" sz="1800" b="1" kern="1200" dirty="0">
                          <a:solidFill>
                            <a:schemeClr val="tx1"/>
                          </a:solidFill>
                          <a:latin typeface="Arial" panose="020B0604020202020204" pitchFamily="34" charset="0"/>
                          <a:ea typeface="+mn-ea"/>
                          <a:cs typeface="Arial" panose="020B0604020202020204" pitchFamily="34" charset="0"/>
                        </a:rPr>
                        <a:t>الدخول على الرابط وتلوين المكعبات اونلاين (</a:t>
                      </a:r>
                      <a:r>
                        <a:rPr lang="en-GB" dirty="0">
                          <a:latin typeface="Arial" panose="020B0604020202020204" pitchFamily="34" charset="0"/>
                          <a:cs typeface="Arial" panose="020B0604020202020204" pitchFamily="34" charset="0"/>
                          <a:hlinkClick r:id="rId4"/>
                        </a:rPr>
                        <a:t>http://www.ultracoloringpages.com/color-online/building-blocks-coloring-page/cb0b306e178d55d3452c6d9c2bc41cf2</a:t>
                      </a:r>
                      <a:r>
                        <a:rPr lang="ar-AE" dirty="0">
                          <a:latin typeface="Arial" panose="020B0604020202020204" pitchFamily="34" charset="0"/>
                          <a:cs typeface="Arial" panose="020B0604020202020204" pitchFamily="34" charset="0"/>
                        </a:rPr>
                        <a:t>).</a:t>
                      </a:r>
                    </a:p>
                    <a:p>
                      <a:pPr marL="342900" indent="-342900" algn="r" rtl="1">
                        <a:buFont typeface="+mj-lt"/>
                        <a:buAutoNum type="arabicPeriod"/>
                      </a:pPr>
                      <a:r>
                        <a:rPr lang="ar-AE" sz="1800" b="1" kern="1200" dirty="0">
                          <a:solidFill>
                            <a:schemeClr val="tx1"/>
                          </a:solidFill>
                          <a:latin typeface="Arial" panose="020B0604020202020204" pitchFamily="34" charset="0"/>
                          <a:ea typeface="+mn-ea"/>
                          <a:cs typeface="Arial" panose="020B0604020202020204" pitchFamily="34" charset="0"/>
                        </a:rPr>
                        <a:t>تحميل البرنامج على </a:t>
                      </a:r>
                      <a:r>
                        <a:rPr lang="ar-AE" sz="1800" b="1" kern="1200" dirty="0" err="1">
                          <a:solidFill>
                            <a:schemeClr val="tx1"/>
                          </a:solidFill>
                          <a:latin typeface="Arial" panose="020B0604020202020204" pitchFamily="34" charset="0"/>
                          <a:ea typeface="+mn-ea"/>
                          <a:cs typeface="Arial" panose="020B0604020202020204" pitchFamily="34" charset="0"/>
                        </a:rPr>
                        <a:t>الآيباد</a:t>
                      </a:r>
                      <a:r>
                        <a:rPr lang="ar-AE" sz="1800" b="1" kern="1200" dirty="0">
                          <a:solidFill>
                            <a:schemeClr val="tx1"/>
                          </a:solidFill>
                          <a:latin typeface="Arial" panose="020B0604020202020204" pitchFamily="34" charset="0"/>
                          <a:ea typeface="+mn-ea"/>
                          <a:cs typeface="Arial" panose="020B0604020202020204" pitchFamily="34" charset="0"/>
                        </a:rPr>
                        <a:t> وتطبيق المطلوب </a:t>
                      </a:r>
                    </a:p>
                    <a:p>
                      <a:pPr marL="0" indent="0" algn="r" rtl="1">
                        <a:buFont typeface="+mj-lt"/>
                        <a:buNone/>
                      </a:pPr>
                      <a:r>
                        <a:rPr lang="ar-AE" sz="1800" b="1" kern="1200" dirty="0">
                          <a:solidFill>
                            <a:schemeClr val="tx1"/>
                          </a:solidFill>
                          <a:latin typeface="Arial" panose="020B0604020202020204" pitchFamily="34" charset="0"/>
                          <a:ea typeface="+mn-ea"/>
                          <a:cs typeface="Arial" panose="020B0604020202020204" pitchFamily="34" charset="0"/>
                        </a:rPr>
                        <a:t>(</a:t>
                      </a:r>
                      <a:r>
                        <a:rPr lang="en-GB" sz="1800" b="0" kern="1200" dirty="0">
                          <a:solidFill>
                            <a:schemeClr val="tx1"/>
                          </a:solidFill>
                          <a:latin typeface="Arial" panose="020B0604020202020204" pitchFamily="34" charset="0"/>
                          <a:ea typeface="+mn-ea"/>
                          <a:cs typeface="Arial" panose="020B0604020202020204" pitchFamily="34" charset="0"/>
                          <a:hlinkClick r:id="rId5"/>
                        </a:rPr>
                        <a:t>https://apps.apple.com/ae/app/magnet-block/id1473009919</a:t>
                      </a:r>
                      <a:r>
                        <a:rPr lang="ar-AE" sz="1800" b="0" kern="1200" dirty="0">
                          <a:solidFill>
                            <a:schemeClr val="tx1"/>
                          </a:solidFill>
                          <a:latin typeface="Arial" panose="020B0604020202020204" pitchFamily="34" charset="0"/>
                          <a:ea typeface="+mn-ea"/>
                          <a:cs typeface="Arial" panose="020B0604020202020204" pitchFamily="34" charset="0"/>
                        </a:rPr>
                        <a:t>) </a:t>
                      </a:r>
                      <a:endParaRPr lang="ar-SA" sz="1800" b="0" kern="1200" dirty="0">
                        <a:solidFill>
                          <a:schemeClr val="tx1"/>
                        </a:solidFill>
                        <a:latin typeface="Arial" panose="020B0604020202020204" pitchFamily="34" charset="0"/>
                        <a:ea typeface="+mn-ea"/>
                        <a:cs typeface="Arial" panose="020B0604020202020204" pitchFamily="34" charset="0"/>
                      </a:endParaRPr>
                    </a:p>
                    <a:p>
                      <a:pPr algn="r" rtl="1"/>
                      <a:endParaRPr lang="ar-AE" sz="1800" b="1" kern="120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Arial" panose="020B0604020202020204" pitchFamily="34" charset="0"/>
                          <a:cs typeface="Arial" panose="020B0604020202020204" pitchFamily="34" charset="0"/>
                        </a:rPr>
                        <a:t>تمارين الكترونية</a:t>
                      </a:r>
                      <a:endParaRPr lang="en-US" sz="16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0002"/>
                  </a:ext>
                </a:extLst>
              </a:tr>
              <a:tr h="660319">
                <a:tc>
                  <a:txBody>
                    <a:bodyPr/>
                    <a:lstStyle/>
                    <a:p>
                      <a:pPr algn="r" rtl="1"/>
                      <a:r>
                        <a:rPr lang="ar-AE" sz="1800" b="1" kern="1200" dirty="0">
                          <a:solidFill>
                            <a:schemeClr val="tx1"/>
                          </a:solidFill>
                          <a:latin typeface="Arial" panose="020B0604020202020204" pitchFamily="34" charset="0"/>
                          <a:ea typeface="+mn-ea"/>
                          <a:cs typeface="Arial" panose="020B0604020202020204" pitchFamily="34" charset="0"/>
                        </a:rPr>
                        <a:t>متوسط: </a:t>
                      </a:r>
                      <a:r>
                        <a:rPr lang="ar-AE" sz="1800" b="0" kern="1200" dirty="0">
                          <a:solidFill>
                            <a:schemeClr val="tx1"/>
                          </a:solidFill>
                          <a:latin typeface="Arial" panose="020B0604020202020204" pitchFamily="34" charset="0"/>
                          <a:ea typeface="+mn-ea"/>
                          <a:cs typeface="Arial" panose="020B0604020202020204" pitchFamily="34" charset="0"/>
                        </a:rPr>
                        <a:t>أن يضع الطالب المكعب بمساعدة جزئية </a:t>
                      </a:r>
                      <a:r>
                        <a:rPr lang="ar-AE" sz="1800" b="1" kern="1200" dirty="0">
                          <a:solidFill>
                            <a:schemeClr val="tx1"/>
                          </a:solidFill>
                          <a:latin typeface="Arial" panose="020B0604020202020204" pitchFamily="34" charset="0"/>
                          <a:ea typeface="+mn-ea"/>
                          <a:cs typeface="Arial" panose="020B0604020202020204" pitchFamily="34" charset="0"/>
                        </a:rPr>
                        <a:t>جيد: </a:t>
                      </a:r>
                      <a:r>
                        <a:rPr lang="ar-AE" sz="1800" b="0" kern="1200" dirty="0">
                          <a:solidFill>
                            <a:schemeClr val="tx1"/>
                          </a:solidFill>
                          <a:latin typeface="Arial" panose="020B0604020202020204" pitchFamily="34" charset="0"/>
                          <a:ea typeface="+mn-ea"/>
                          <a:cs typeface="Arial" panose="020B0604020202020204" pitchFamily="34" charset="0"/>
                        </a:rPr>
                        <a:t>أن يتمكن الطالب من وضع المكعب ذو اللون المطلوب بمفردة </a:t>
                      </a:r>
                      <a:r>
                        <a:rPr lang="ar-AE" sz="1800" b="1" kern="1200" dirty="0">
                          <a:solidFill>
                            <a:schemeClr val="tx1"/>
                          </a:solidFill>
                          <a:latin typeface="Arial" panose="020B0604020202020204" pitchFamily="34" charset="0"/>
                          <a:ea typeface="+mn-ea"/>
                          <a:cs typeface="Arial" panose="020B0604020202020204" pitchFamily="34" charset="0"/>
                        </a:rPr>
                        <a:t>مرتفع: </a:t>
                      </a:r>
                      <a:r>
                        <a:rPr lang="ar-AE" sz="1800" b="0" kern="1200" dirty="0">
                          <a:solidFill>
                            <a:schemeClr val="tx1"/>
                          </a:solidFill>
                          <a:latin typeface="Arial" panose="020B0604020202020204" pitchFamily="34" charset="0"/>
                          <a:ea typeface="+mn-ea"/>
                          <a:cs typeface="Arial" panose="020B0604020202020204" pitchFamily="34" charset="0"/>
                        </a:rPr>
                        <a:t>أن يتمكن الطالب من وضع المكعب ذو اللون المطلوب وأن يتمكن أيضا باستخدام الألوان الأخرى للمكعبات.</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Arial" panose="020B0604020202020204" pitchFamily="34" charset="0"/>
                          <a:cs typeface="Arial" panose="020B0604020202020204" pitchFamily="34" charset="0"/>
                        </a:rPr>
                        <a:t>التقييم</a:t>
                      </a:r>
                      <a:endParaRPr lang="en-US" sz="16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49942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Lego Brick Outline Clip Art Sketch Coloring Page | Lego coloring ...">
            <a:extLst>
              <a:ext uri="{FF2B5EF4-FFF2-40B4-BE49-F238E27FC236}">
                <a16:creationId xmlns:a16="http://schemas.microsoft.com/office/drawing/2014/main" xmlns="" id="{FD0FEE57-D0CD-41CE-9307-0894951B68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6" b="28240"/>
          <a:stretch/>
        </p:blipFill>
        <p:spPr bwMode="auto">
          <a:xfrm>
            <a:off x="484632" y="2229230"/>
            <a:ext cx="3517119" cy="2393394"/>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Straight Connector 10">
            <a:extLst>
              <a:ext uri="{FF2B5EF4-FFF2-40B4-BE49-F238E27FC236}">
                <a16:creationId xmlns:a16="http://schemas.microsoft.com/office/drawing/2014/main" xmlns="" id="{DCD67800-37AC-4E14-89B0-F79DCB3FB86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16560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6" name="Picture 2" descr="Lego Brick Outline Clip Art Sketch Coloring Page | Lego coloring ...">
            <a:extLst>
              <a:ext uri="{FF2B5EF4-FFF2-40B4-BE49-F238E27FC236}">
                <a16:creationId xmlns:a16="http://schemas.microsoft.com/office/drawing/2014/main" xmlns="" id="{58CD9579-EFB7-48D5-9F17-ACDCF652A3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6" b="28240"/>
          <a:stretch/>
        </p:blipFill>
        <p:spPr bwMode="auto">
          <a:xfrm>
            <a:off x="4310676" y="2222348"/>
            <a:ext cx="3537345" cy="2407158"/>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a:extLst>
              <a:ext uri="{FF2B5EF4-FFF2-40B4-BE49-F238E27FC236}">
                <a16:creationId xmlns:a16="http://schemas.microsoft.com/office/drawing/2014/main" xmlns="" id="{20F1788F-A5AE-4188-8274-F7F2E3833EC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995920" y="1573887"/>
            <a:ext cx="0" cy="3710227"/>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4" name="Picture 2" descr="Lego Brick Outline Clip Art Sketch Coloring Page | Lego coloring ...">
            <a:extLst>
              <a:ext uri="{FF2B5EF4-FFF2-40B4-BE49-F238E27FC236}">
                <a16:creationId xmlns:a16="http://schemas.microsoft.com/office/drawing/2014/main" xmlns="" id="{05BF51C5-48B5-4AE5-8FD3-560F54BA0D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6" b="28240"/>
          <a:stretch/>
        </p:blipFill>
        <p:spPr bwMode="auto">
          <a:xfrm>
            <a:off x="8162336" y="2229230"/>
            <a:ext cx="3517120" cy="239339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xmlns="" id="{0F31A8F4-3782-4791-BF7A-A4E4BE80B911}"/>
              </a:ext>
            </a:extLst>
          </p:cNvPr>
          <p:cNvSpPr txBox="1"/>
          <p:nvPr/>
        </p:nvSpPr>
        <p:spPr>
          <a:xfrm>
            <a:off x="4800702" y="650556"/>
            <a:ext cx="6094638" cy="369332"/>
          </a:xfrm>
          <a:prstGeom prst="rect">
            <a:avLst/>
          </a:prstGeom>
          <a:noFill/>
        </p:spPr>
        <p:txBody>
          <a:bodyPr wrap="square">
            <a:spAutoFit/>
          </a:bodyPr>
          <a:lstStyle/>
          <a:p>
            <a:pPr marR="0" lvl="0" algn="r" defTabSz="914400" rtl="1" eaLnBrk="1" fontAlgn="auto" latinLnBrk="0" hangingPunct="1">
              <a:lnSpc>
                <a:spcPct val="100000"/>
              </a:lnSpc>
              <a:spcBef>
                <a:spcPts val="0"/>
              </a:spcBef>
              <a:spcAft>
                <a:spcPts val="0"/>
              </a:spcAft>
              <a:buClrTx/>
              <a:buSzTx/>
              <a:tabLst/>
              <a:defRPr/>
            </a:pPr>
            <a:r>
              <a:rPr lang="ar-AE" sz="1800" b="1" kern="1200" baseline="0" dirty="0">
                <a:solidFill>
                  <a:schemeClr val="tx1"/>
                </a:solidFill>
                <a:latin typeface="Arial" panose="020B0604020202020204" pitchFamily="34" charset="0"/>
                <a:cs typeface="Arial" panose="020B0604020202020204" pitchFamily="34" charset="0"/>
              </a:rPr>
              <a:t>لون المكعبات باللون .........................</a:t>
            </a:r>
          </a:p>
        </p:txBody>
      </p:sp>
    </p:spTree>
    <p:extLst>
      <p:ext uri="{BB962C8B-B14F-4D97-AF65-F5344CB8AC3E}">
        <p14:creationId xmlns:p14="http://schemas.microsoft.com/office/powerpoint/2010/main" val="38943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AB6D5E53-F47D-4A36-8B00-A4C60A7BC7F2}"/>
              </a:ext>
            </a:extLst>
          </p:cNvPr>
          <p:cNvSpPr txBox="1"/>
          <p:nvPr/>
        </p:nvSpPr>
        <p:spPr>
          <a:xfrm>
            <a:off x="838200" y="5534025"/>
            <a:ext cx="10515600" cy="822326"/>
          </a:xfrm>
          <a:prstGeom prst="rect">
            <a:avLst/>
          </a:prstGeom>
        </p:spPr>
        <p:txBody>
          <a:bodyPr vert="horz" lIns="91440" tIns="45720" rIns="91440" bIns="45720" rtlCol="0" anchor="ctr">
            <a:normAutofit/>
          </a:bodyPr>
          <a:lstStyle/>
          <a:p>
            <a:pPr marR="0" lvl="0" algn="ctr" rtl="1" fontAlgn="auto">
              <a:lnSpc>
                <a:spcPct val="90000"/>
              </a:lnSpc>
              <a:spcBef>
                <a:spcPct val="0"/>
              </a:spcBef>
              <a:spcAft>
                <a:spcPts val="600"/>
              </a:spcAft>
              <a:buClrTx/>
              <a:buSzTx/>
              <a:tabLst/>
              <a:defRPr/>
            </a:pPr>
            <a:r>
              <a:rPr lang="en-US" sz="4400" b="1" kern="1200" baseline="0" dirty="0" err="1">
                <a:solidFill>
                  <a:schemeClr val="tx1"/>
                </a:solidFill>
                <a:latin typeface="+mj-lt"/>
                <a:ea typeface="+mj-ea"/>
                <a:cs typeface="+mj-cs"/>
              </a:rPr>
              <a:t>لون</a:t>
            </a:r>
            <a:r>
              <a:rPr lang="en-US" sz="4400" b="1" kern="1200" baseline="0" dirty="0">
                <a:solidFill>
                  <a:schemeClr val="tx1"/>
                </a:solidFill>
                <a:latin typeface="+mj-lt"/>
                <a:ea typeface="+mj-ea"/>
                <a:cs typeface="+mj-cs"/>
              </a:rPr>
              <a:t> </a:t>
            </a:r>
            <a:r>
              <a:rPr lang="en-US" sz="4400" b="1" kern="1200" baseline="0" dirty="0" err="1">
                <a:solidFill>
                  <a:schemeClr val="tx1"/>
                </a:solidFill>
                <a:latin typeface="+mj-lt"/>
                <a:ea typeface="+mj-ea"/>
                <a:cs typeface="+mj-cs"/>
              </a:rPr>
              <a:t>المكعبات</a:t>
            </a:r>
            <a:r>
              <a:rPr lang="en-US" sz="4400" b="1" kern="1200" baseline="0" dirty="0">
                <a:solidFill>
                  <a:schemeClr val="tx1"/>
                </a:solidFill>
                <a:latin typeface="+mj-lt"/>
                <a:ea typeface="+mj-ea"/>
                <a:cs typeface="+mj-cs"/>
              </a:rPr>
              <a:t> </a:t>
            </a:r>
            <a:r>
              <a:rPr lang="en-US" sz="4400" b="1" kern="1200" baseline="0" dirty="0" err="1">
                <a:solidFill>
                  <a:schemeClr val="tx1"/>
                </a:solidFill>
                <a:latin typeface="+mj-lt"/>
                <a:ea typeface="+mj-ea"/>
                <a:cs typeface="+mj-cs"/>
              </a:rPr>
              <a:t>باللون</a:t>
            </a:r>
            <a:r>
              <a:rPr lang="ar-AE" sz="4400" b="1" kern="1200" baseline="0" dirty="0">
                <a:solidFill>
                  <a:schemeClr val="tx1"/>
                </a:solidFill>
                <a:latin typeface="+mj-lt"/>
                <a:ea typeface="+mj-ea"/>
                <a:cs typeface="+mj-cs"/>
              </a:rPr>
              <a:t> ................. </a:t>
            </a:r>
            <a:endParaRPr lang="en-US" sz="4400" b="1" kern="1200" baseline="0" dirty="0">
              <a:solidFill>
                <a:schemeClr val="tx1"/>
              </a:solidFill>
              <a:latin typeface="+mj-lt"/>
              <a:ea typeface="+mj-ea"/>
              <a:cs typeface="+mj-cs"/>
            </a:endParaRPr>
          </a:p>
        </p:txBody>
      </p:sp>
      <p:pic>
        <p:nvPicPr>
          <p:cNvPr id="3" name="Picture 2" descr="A screenshot of a cell phone&#10;&#10;Description automatically generated">
            <a:extLst>
              <a:ext uri="{FF2B5EF4-FFF2-40B4-BE49-F238E27FC236}">
                <a16:creationId xmlns:a16="http://schemas.microsoft.com/office/drawing/2014/main" xmlns="" id="{A23212E3-C05F-4CAE-85A2-1D496DAE3B71}"/>
              </a:ext>
            </a:extLst>
          </p:cNvPr>
          <p:cNvPicPr>
            <a:picLocks noChangeAspect="1"/>
          </p:cNvPicPr>
          <p:nvPr/>
        </p:nvPicPr>
        <p:blipFill rotWithShape="1">
          <a:blip r:embed="rId2">
            <a:extLst>
              <a:ext uri="{28A0092B-C50C-407E-A947-70E740481C1C}">
                <a14:useLocalDpi xmlns:a14="http://schemas.microsoft.com/office/drawing/2010/main" val="0"/>
              </a:ext>
            </a:extLst>
          </a:blip>
          <a:srcRect l="36404" t="18127" r="21293" b="19101"/>
          <a:stretch/>
        </p:blipFill>
        <p:spPr>
          <a:xfrm>
            <a:off x="3249117" y="643466"/>
            <a:ext cx="5693766" cy="4752445"/>
          </a:xfrm>
          <a:prstGeom prst="rect">
            <a:avLst/>
          </a:prstGeom>
        </p:spPr>
      </p:pic>
    </p:spTree>
    <p:extLst>
      <p:ext uri="{BB962C8B-B14F-4D97-AF65-F5344CB8AC3E}">
        <p14:creationId xmlns:p14="http://schemas.microsoft.com/office/powerpoint/2010/main" val="1904845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574</Words>
  <Application>Microsoft Office PowerPoint</Application>
  <PresentationFormat>Widescreen</PresentationFormat>
  <Paragraphs>78</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Sakkal Majalla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Aishah AL Thabahi</dc:creator>
  <cp:lastModifiedBy>Microsoft account</cp:lastModifiedBy>
  <cp:revision>11</cp:revision>
  <dcterms:created xsi:type="dcterms:W3CDTF">2020-08-10T00:05:37Z</dcterms:created>
  <dcterms:modified xsi:type="dcterms:W3CDTF">2020-08-19T19:24:21Z</dcterms:modified>
</cp:coreProperties>
</file>