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7" r:id="rId2"/>
    <p:sldId id="11608" r:id="rId3"/>
    <p:sldId id="11609" r:id="rId4"/>
    <p:sldId id="11610" r:id="rId5"/>
    <p:sldId id="11611" r:id="rId6"/>
    <p:sldId id="11612" r:id="rId7"/>
    <p:sldId id="1161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F825A8-4961-410B-8F22-3942E01A4BB0}">
          <p14:sldIdLst>
            <p14:sldId id="11607"/>
            <p14:sldId id="11608"/>
            <p14:sldId id="11609"/>
            <p14:sldId id="11610"/>
            <p14:sldId id="11611"/>
            <p14:sldId id="11612"/>
            <p14:sldId id="11613"/>
          </p14:sldIdLst>
        </p14:section>
        <p14:section name="Summary Section" id="{22A9C369-BF5C-4594-9F3B-0B24E4C7D56D}">
          <p14:sldIdLst/>
        </p14:section>
        <p14:section name="Section 1" id="{9C964884-C59C-4356-9FFF-F6B4A440EA8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07285795-2DAF-49B5-BD09-0353D37E2DE5}"/>
    <pc:docChg chg="modSld">
      <pc:chgData name="SHADIH HUSSEIN KHALLL QUDAIH" userId="c61c99c5-8879-40d4-ae6d-588650192bed" providerId="ADAL" clId="{07285795-2DAF-49B5-BD09-0353D37E2DE5}" dt="2025-01-27T04:45:41.004" v="34" actId="1076"/>
      <pc:docMkLst>
        <pc:docMk/>
      </pc:docMkLst>
      <pc:sldChg chg="modSp mod">
        <pc:chgData name="SHADIH HUSSEIN KHALLL QUDAIH" userId="c61c99c5-8879-40d4-ae6d-588650192bed" providerId="ADAL" clId="{07285795-2DAF-49B5-BD09-0353D37E2DE5}" dt="2025-01-27T04:45:41.004" v="34" actId="1076"/>
        <pc:sldMkLst>
          <pc:docMk/>
          <pc:sldMk cId="2833665042" sldId="11610"/>
        </pc:sldMkLst>
        <pc:spChg chg="mod">
          <ac:chgData name="SHADIH HUSSEIN KHALLL QUDAIH" userId="c61c99c5-8879-40d4-ae6d-588650192bed" providerId="ADAL" clId="{07285795-2DAF-49B5-BD09-0353D37E2DE5}" dt="2025-01-27T04:45:35.269" v="33" actId="20577"/>
          <ac:spMkLst>
            <pc:docMk/>
            <pc:sldMk cId="2833665042" sldId="11610"/>
            <ac:spMk id="4" creationId="{316E5631-3A74-340C-D80B-D075883F9627}"/>
          </ac:spMkLst>
        </pc:spChg>
        <pc:spChg chg="mod">
          <ac:chgData name="SHADIH HUSSEIN KHALLL QUDAIH" userId="c61c99c5-8879-40d4-ae6d-588650192bed" providerId="ADAL" clId="{07285795-2DAF-49B5-BD09-0353D37E2DE5}" dt="2025-01-27T04:45:41.004" v="34" actId="1076"/>
          <ac:spMkLst>
            <pc:docMk/>
            <pc:sldMk cId="2833665042" sldId="11610"/>
            <ac:spMk id="8" creationId="{9F0F4B9F-7F0C-86EF-DA1E-50AC6CA4251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7FD2A-6765-D289-E815-DB374FC8D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4D5AE15B-3B2B-07B8-012B-E41D9B48C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433375"/>
              </p:ext>
            </p:extLst>
          </p:nvPr>
        </p:nvGraphicFramePr>
        <p:xfrm>
          <a:off x="445008" y="429044"/>
          <a:ext cx="11301984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27132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1109947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يخزن الأنواع الرئيسية للأطعمة وطرق حفظها في الثلاجة، مثل: اللحوم الطازجة، والدجاج، والاسماك، والبيض، والأجبان</a:t>
                      </a:r>
                    </a:p>
                    <a:p>
                      <a:br>
                        <a:rPr lang="ar-AE" b="1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طرق الحفظ الآمنة والصحية للمواد الغذائية</a:t>
                      </a:r>
                    </a:p>
                    <a:p>
                      <a:br>
                        <a:rPr lang="ar-AE" b="1" dirty="0"/>
                      </a:br>
                      <a:br>
                        <a:rPr lang="ar-AE" b="1" dirty="0"/>
                      </a:br>
                      <a:br>
                        <a:rPr lang="ar-AE" sz="1600" b="1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5: يحدد طرق تصنيف وحفظ المواد الغذائية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الوحدة: يٌظهر معرفة ومهارة في أساسيات الطهي</a:t>
                      </a:r>
                      <a:br>
                        <a:rPr lang="ar-AE" b="1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7BF1E9-567B-7BD1-C62D-015B8154710F}"/>
              </a:ext>
            </a:extLst>
          </p:cNvPr>
          <p:cNvSpPr txBox="1"/>
          <p:nvPr/>
        </p:nvSpPr>
        <p:spPr>
          <a:xfrm>
            <a:off x="-850900" y="2152264"/>
            <a:ext cx="942957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r>
              <a:rPr lang="ar-AE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ان يتعرف الطالب علي الثلاجة لتخزين الاجبان والحليب </a:t>
            </a:r>
            <a:endParaRPr lang="en-AE" b="1" dirty="0">
              <a:solidFill>
                <a:srgbClr val="0070C0"/>
              </a:solidFill>
            </a:endParaRP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BA76B5E0-3A03-9F0C-E67D-16E15B1EE181}"/>
              </a:ext>
            </a:extLst>
          </p:cNvPr>
          <p:cNvSpPr txBox="1"/>
          <p:nvPr/>
        </p:nvSpPr>
        <p:spPr>
          <a:xfrm>
            <a:off x="5700680" y="5797271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ثلاجة لتخزين الاجبان</a:t>
            </a:r>
          </a:p>
        </p:txBody>
      </p:sp>
      <p:sp>
        <p:nvSpPr>
          <p:cNvPr id="3" name="AutoShape 6" descr="أفضل وجهات فصل الصيف السياحية في العالم">
            <a:extLst>
              <a:ext uri="{FF2B5EF4-FFF2-40B4-BE49-F238E27FC236}">
                <a16:creationId xmlns:a16="http://schemas.microsoft.com/office/drawing/2014/main" id="{945EFC9A-6E85-1691-1DD1-642ED43C60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54EE12-97B0-57E6-AD7C-45E386284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204" y="2788614"/>
            <a:ext cx="4787468" cy="30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0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5FB80-0A10-13C0-234F-17886BEBC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9A37F4-939F-D93C-F24D-6608F83952DA}"/>
              </a:ext>
            </a:extLst>
          </p:cNvPr>
          <p:cNvSpPr txBox="1"/>
          <p:nvPr/>
        </p:nvSpPr>
        <p:spPr>
          <a:xfrm>
            <a:off x="-948498" y="2272174"/>
            <a:ext cx="9429572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r>
              <a:rPr lang="ar-AE" sz="16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ان يتعرف الطالب علي الكبت لتخزين المواد الغذائية  (دقيق  - بقوليات، إلخ)</a:t>
            </a:r>
            <a:endParaRPr lang="en-AE" sz="1600" b="1" dirty="0">
              <a:solidFill>
                <a:srgbClr val="0070C0"/>
              </a:solidFill>
            </a:endParaRPr>
          </a:p>
        </p:txBody>
      </p:sp>
      <p:sp>
        <p:nvSpPr>
          <p:cNvPr id="3" name="AutoShape 6" descr="أفضل وجهات فصل الصيف السياحية في العالم">
            <a:extLst>
              <a:ext uri="{FF2B5EF4-FFF2-40B4-BE49-F238E27FC236}">
                <a16:creationId xmlns:a16="http://schemas.microsoft.com/office/drawing/2014/main" id="{50658E5B-6BE9-885E-EB30-A6BEE4B410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202DC41-2D72-825E-52DB-E33861217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156086"/>
              </p:ext>
            </p:extLst>
          </p:nvPr>
        </p:nvGraphicFramePr>
        <p:xfrm>
          <a:off x="292608" y="605845"/>
          <a:ext cx="11301984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27132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1109947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يخزن الأنواع الرئيسية للأطعمة وطرق حفظها في الثلاجة، مثل: اللحوم الطازجة، والدجاج، والاسماك، والبيض، والأجبان</a:t>
                      </a:r>
                    </a:p>
                    <a:p>
                      <a:br>
                        <a:rPr lang="ar-AE" b="1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طرق الحفظ الآمنة والصحية للمواد الغذائية</a:t>
                      </a:r>
                    </a:p>
                    <a:p>
                      <a:br>
                        <a:rPr lang="ar-AE" b="1" dirty="0"/>
                      </a:br>
                      <a:br>
                        <a:rPr lang="ar-AE" b="1" dirty="0"/>
                      </a:br>
                      <a:br>
                        <a:rPr lang="ar-AE" sz="1600" b="1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5: يحدد طرق تصنيف وحفظ المواد الغذائية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الوحدة: يٌظهر معرفة ومهارة في أساسيات الطهي</a:t>
                      </a:r>
                      <a:br>
                        <a:rPr lang="ar-AE" b="1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C5989F5-3EFE-1B03-850A-13775AC41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2752373"/>
            <a:ext cx="5486400" cy="2877561"/>
          </a:xfrm>
          <a:prstGeom prst="rect">
            <a:avLst/>
          </a:prstGeom>
        </p:spPr>
      </p:pic>
      <p:sp>
        <p:nvSpPr>
          <p:cNvPr id="12" name="مربع نص 27">
            <a:extLst>
              <a:ext uri="{FF2B5EF4-FFF2-40B4-BE49-F238E27FC236}">
                <a16:creationId xmlns:a16="http://schemas.microsoft.com/office/drawing/2014/main" id="{A3F418CC-7DD8-12CD-13A4-2684FD3D0F69}"/>
              </a:ext>
            </a:extLst>
          </p:cNvPr>
          <p:cNvSpPr txBox="1"/>
          <p:nvPr/>
        </p:nvSpPr>
        <p:spPr>
          <a:xfrm>
            <a:off x="4631183" y="5771579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كبت لتخزين المواد الغذائية </a:t>
            </a:r>
          </a:p>
        </p:txBody>
      </p:sp>
    </p:spTree>
    <p:extLst>
      <p:ext uri="{BB962C8B-B14F-4D97-AF65-F5344CB8AC3E}">
        <p14:creationId xmlns:p14="http://schemas.microsoft.com/office/powerpoint/2010/main" val="131318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7848C-D5B7-F7FA-00A3-9EFB4185E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104374-0498-7C99-EF0C-7E5694240A28}"/>
              </a:ext>
            </a:extLst>
          </p:cNvPr>
          <p:cNvSpPr txBox="1"/>
          <p:nvPr/>
        </p:nvSpPr>
        <p:spPr>
          <a:xfrm>
            <a:off x="-948498" y="2272174"/>
            <a:ext cx="9429572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r>
              <a:rPr lang="ar-AE" sz="16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ان يتعرف الطالب علي ثلاجة لتخزين الفواكهة والخضروات</a:t>
            </a:r>
            <a:endParaRPr lang="en-AE" sz="1600" b="1" dirty="0">
              <a:solidFill>
                <a:srgbClr val="0070C0"/>
              </a:solidFill>
            </a:endParaRPr>
          </a:p>
        </p:txBody>
      </p:sp>
      <p:sp>
        <p:nvSpPr>
          <p:cNvPr id="3" name="AutoShape 6" descr="أفضل وجهات فصل الصيف السياحية في العالم">
            <a:extLst>
              <a:ext uri="{FF2B5EF4-FFF2-40B4-BE49-F238E27FC236}">
                <a16:creationId xmlns:a16="http://schemas.microsoft.com/office/drawing/2014/main" id="{A93391F6-1C87-B852-EC5E-B4D898C9A2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727032-E500-C377-2BC2-CC4CF8B8B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086937"/>
              </p:ext>
            </p:extLst>
          </p:nvPr>
        </p:nvGraphicFramePr>
        <p:xfrm>
          <a:off x="292608" y="446505"/>
          <a:ext cx="11301984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27132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1109947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يخزن الأنواع الرئيسية للأطعمة وطرق حفظها في الثلاجة، مثل: اللحوم الطازجة، والدجاج، والاسماك، والبيض، والأجبان</a:t>
                      </a:r>
                    </a:p>
                    <a:p>
                      <a:br>
                        <a:rPr lang="ar-AE" b="1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طرق الحفظ الآمنة والصحية للمواد الغذائية</a:t>
                      </a:r>
                    </a:p>
                    <a:p>
                      <a:br>
                        <a:rPr lang="ar-AE" b="1" dirty="0"/>
                      </a:br>
                      <a:br>
                        <a:rPr lang="ar-AE" b="1" dirty="0"/>
                      </a:br>
                      <a:br>
                        <a:rPr lang="ar-AE" sz="1600" b="1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5: يحدد طرق تصنيف وحفظ المواد الغذائية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الوحدة: يٌظهر معرفة ومهارة في أساسيات الطهي</a:t>
                      </a:r>
                      <a:br>
                        <a:rPr lang="ar-AE" b="1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8" name="مربع نص 27">
            <a:extLst>
              <a:ext uri="{FF2B5EF4-FFF2-40B4-BE49-F238E27FC236}">
                <a16:creationId xmlns:a16="http://schemas.microsoft.com/office/drawing/2014/main" id="{EAAC8CF3-67C6-8E36-305C-484A2A92434D}"/>
              </a:ext>
            </a:extLst>
          </p:cNvPr>
          <p:cNvSpPr txBox="1"/>
          <p:nvPr/>
        </p:nvSpPr>
        <p:spPr>
          <a:xfrm>
            <a:off x="4715766" y="5334066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ثلاجةلخفظ الخضروات والفاكه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5CA60-3752-36F6-C4A4-7E94BED18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2610728"/>
            <a:ext cx="4076700" cy="28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8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362A8-AA45-B24E-6984-AC14DE2C5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6E5631-3A74-340C-D80B-D075883F9627}"/>
              </a:ext>
            </a:extLst>
          </p:cNvPr>
          <p:cNvSpPr txBox="1"/>
          <p:nvPr/>
        </p:nvSpPr>
        <p:spPr>
          <a:xfrm>
            <a:off x="-948498" y="2272174"/>
            <a:ext cx="9429572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r>
              <a:rPr lang="ar-AE" sz="16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ان يتعرف الطالب علي ثلاجة لتخزين اللحوم والدجاج والاسماك </a:t>
            </a:r>
            <a:endParaRPr lang="en-AE" sz="1600" b="1" dirty="0">
              <a:solidFill>
                <a:srgbClr val="0070C0"/>
              </a:solidFill>
            </a:endParaRPr>
          </a:p>
        </p:txBody>
      </p:sp>
      <p:sp>
        <p:nvSpPr>
          <p:cNvPr id="3" name="AutoShape 6" descr="أفضل وجهات فصل الصيف السياحية في العالم">
            <a:extLst>
              <a:ext uri="{FF2B5EF4-FFF2-40B4-BE49-F238E27FC236}">
                <a16:creationId xmlns:a16="http://schemas.microsoft.com/office/drawing/2014/main" id="{8D50F5FC-AFE0-842C-E73B-861CBC06E9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D3E31F1-31B6-2164-80F7-6CED52CC92A9}"/>
              </a:ext>
            </a:extLst>
          </p:cNvPr>
          <p:cNvGraphicFramePr>
            <a:graphicFrameLocks noGrp="1"/>
          </p:cNvGraphicFramePr>
          <p:nvPr/>
        </p:nvGraphicFramePr>
        <p:xfrm>
          <a:off x="292608" y="446505"/>
          <a:ext cx="11301984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27132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1109947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يخزن الأنواع الرئيسية للأطعمة وطرق حفظها في الثلاجة، مثل: اللحوم الطازجة، والدجاج، والاسماك، والبيض، والأجبان</a:t>
                      </a:r>
                    </a:p>
                    <a:p>
                      <a:br>
                        <a:rPr lang="ar-AE" b="1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طرق الحفظ الآمنة والصحية للمواد الغذائية</a:t>
                      </a:r>
                    </a:p>
                    <a:p>
                      <a:br>
                        <a:rPr lang="ar-AE" b="1" dirty="0"/>
                      </a:br>
                      <a:br>
                        <a:rPr lang="ar-AE" b="1" dirty="0"/>
                      </a:br>
                      <a:br>
                        <a:rPr lang="ar-AE" sz="1600" b="1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5: يحدد طرق تصنيف وحفظ المواد الغذائية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الوحدة: يٌظهر معرفة ومهارة في أساسيات الطهي</a:t>
                      </a:r>
                      <a:br>
                        <a:rPr lang="ar-AE" b="1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8" name="مربع نص 27">
            <a:extLst>
              <a:ext uri="{FF2B5EF4-FFF2-40B4-BE49-F238E27FC236}">
                <a16:creationId xmlns:a16="http://schemas.microsoft.com/office/drawing/2014/main" id="{9F0F4B9F-7F0C-86EF-DA1E-50AC6CA42513}"/>
              </a:ext>
            </a:extLst>
          </p:cNvPr>
          <p:cNvSpPr txBox="1"/>
          <p:nvPr/>
        </p:nvSpPr>
        <p:spPr>
          <a:xfrm>
            <a:off x="5211191" y="5748951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ثلاجةلخفظ اللحوم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254647-409E-3681-1D6C-F798081A7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078" y="2729517"/>
            <a:ext cx="5029843" cy="28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65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01B3C-A3E0-EDD6-BF10-0E8E90538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910A6D80-B1EC-7C27-44B4-BFD8E5868FC8}"/>
              </a:ext>
            </a:extLst>
          </p:cNvPr>
          <p:cNvGraphicFramePr>
            <a:graphicFrameLocks noGrp="1"/>
          </p:cNvGraphicFramePr>
          <p:nvPr/>
        </p:nvGraphicFramePr>
        <p:xfrm>
          <a:off x="445008" y="429044"/>
          <a:ext cx="11301984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27132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1109947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يخزن الأنواع الرئيسية للأطعمة وطرق حفظها في الثلاجة، مثل: اللحوم الطازجة، والدجاج، والاسماك، والبيض، والأجبان</a:t>
                      </a:r>
                    </a:p>
                    <a:p>
                      <a:br>
                        <a:rPr lang="ar-AE" b="1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طرق الحفظ الآمنة والصحية للمواد الغذائية</a:t>
                      </a:r>
                    </a:p>
                    <a:p>
                      <a:br>
                        <a:rPr lang="ar-AE" b="1" dirty="0"/>
                      </a:br>
                      <a:br>
                        <a:rPr lang="ar-AE" b="1" dirty="0"/>
                      </a:br>
                      <a:br>
                        <a:rPr lang="ar-AE" sz="1600" b="1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5: يحدد طرق تصنيف وحفظ المواد الغذائية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الوحدة: يٌظهر معرفة ومهارة في أساسيات الطهي</a:t>
                      </a:r>
                      <a:br>
                        <a:rPr lang="ar-AE" b="1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6E99020-EDDE-F3A5-CD01-A8ABEB960E14}"/>
              </a:ext>
            </a:extLst>
          </p:cNvPr>
          <p:cNvSpPr txBox="1"/>
          <p:nvPr/>
        </p:nvSpPr>
        <p:spPr>
          <a:xfrm>
            <a:off x="-850900" y="2152264"/>
            <a:ext cx="942957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r>
              <a:rPr lang="ar-AE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ان يشير الطالب علي الثلاجة لتخزين الاجبان والحليب </a:t>
            </a:r>
            <a:endParaRPr lang="en-AE" b="1" dirty="0">
              <a:solidFill>
                <a:srgbClr val="0070C0"/>
              </a:solidFill>
            </a:endParaRP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DBD48124-E258-2A3D-52D4-9CF1D2DAE681}"/>
              </a:ext>
            </a:extLst>
          </p:cNvPr>
          <p:cNvSpPr txBox="1"/>
          <p:nvPr/>
        </p:nvSpPr>
        <p:spPr>
          <a:xfrm>
            <a:off x="1458880" y="5635948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ثلاجة لتخزين الاجبان</a:t>
            </a:r>
          </a:p>
        </p:txBody>
      </p:sp>
      <p:sp>
        <p:nvSpPr>
          <p:cNvPr id="3" name="AutoShape 6" descr="أفضل وجهات فصل الصيف السياحية في العالم">
            <a:extLst>
              <a:ext uri="{FF2B5EF4-FFF2-40B4-BE49-F238E27FC236}">
                <a16:creationId xmlns:a16="http://schemas.microsoft.com/office/drawing/2014/main" id="{00516427-8C45-A3A1-B1A9-2F06D295CF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BC57AA-BF4D-3AA7-1FE1-BE1736A30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04" y="2521596"/>
            <a:ext cx="3435096" cy="3095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75D1B5-8BB1-DAEB-B4BC-CD7AEC52D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0" y="2661088"/>
            <a:ext cx="2344088" cy="2672912"/>
          </a:xfrm>
          <a:prstGeom prst="rect">
            <a:avLst/>
          </a:prstGeom>
        </p:spPr>
      </p:pic>
      <p:sp>
        <p:nvSpPr>
          <p:cNvPr id="6" name="مربع نص 27">
            <a:extLst>
              <a:ext uri="{FF2B5EF4-FFF2-40B4-BE49-F238E27FC236}">
                <a16:creationId xmlns:a16="http://schemas.microsoft.com/office/drawing/2014/main" id="{001A9102-CC81-D52B-0330-F12CD92C0E04}"/>
              </a:ext>
            </a:extLst>
          </p:cNvPr>
          <p:cNvSpPr txBox="1"/>
          <p:nvPr/>
        </p:nvSpPr>
        <p:spPr>
          <a:xfrm>
            <a:off x="4715766" y="5334066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ثلاجةلخفظ الخضروات والفاكه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C119BB-C8DC-0B7D-3322-C2A452A89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652" y="2558763"/>
            <a:ext cx="2665631" cy="2775237"/>
          </a:xfrm>
          <a:prstGeom prst="rect">
            <a:avLst/>
          </a:prstGeom>
        </p:spPr>
      </p:pic>
      <p:sp>
        <p:nvSpPr>
          <p:cNvPr id="9" name="مربع نص 27">
            <a:extLst>
              <a:ext uri="{FF2B5EF4-FFF2-40B4-BE49-F238E27FC236}">
                <a16:creationId xmlns:a16="http://schemas.microsoft.com/office/drawing/2014/main" id="{BCC35EC1-271F-7AF8-052A-2D2CDC7D96A6}"/>
              </a:ext>
            </a:extLst>
          </p:cNvPr>
          <p:cNvSpPr txBox="1"/>
          <p:nvPr/>
        </p:nvSpPr>
        <p:spPr>
          <a:xfrm>
            <a:off x="8578672" y="5487954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كبت لتخزين المواد الغذائية </a:t>
            </a:r>
          </a:p>
        </p:txBody>
      </p:sp>
    </p:spTree>
    <p:extLst>
      <p:ext uri="{BB962C8B-B14F-4D97-AF65-F5344CB8AC3E}">
        <p14:creationId xmlns:p14="http://schemas.microsoft.com/office/powerpoint/2010/main" val="1578776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04112-C779-37FF-AEF0-B6101D1BA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A91F5FF1-15FF-8B9C-BFA3-C35BDB2C3E55}"/>
              </a:ext>
            </a:extLst>
          </p:cNvPr>
          <p:cNvGraphicFramePr>
            <a:graphicFrameLocks noGrp="1"/>
          </p:cNvGraphicFramePr>
          <p:nvPr/>
        </p:nvGraphicFramePr>
        <p:xfrm>
          <a:off x="445008" y="429044"/>
          <a:ext cx="11301984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27132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1109947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يخزن الأنواع الرئيسية للأطعمة وطرق حفظها في الثلاجة، مثل: اللحوم الطازجة، والدجاج، والاسماك، والبيض، والأجبان</a:t>
                      </a:r>
                    </a:p>
                    <a:p>
                      <a:br>
                        <a:rPr lang="ar-AE" b="1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طرق الحفظ الآمنة والصحية للمواد الغذائية</a:t>
                      </a:r>
                    </a:p>
                    <a:p>
                      <a:br>
                        <a:rPr lang="ar-AE" b="1" dirty="0"/>
                      </a:br>
                      <a:br>
                        <a:rPr lang="ar-AE" b="1" dirty="0"/>
                      </a:br>
                      <a:br>
                        <a:rPr lang="ar-AE" sz="1600" b="1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5: يحدد طرق تصنيف وحفظ المواد الغذائية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الوحدة: يٌظهر معرفة ومهارة في أساسيات الطهي</a:t>
                      </a:r>
                      <a:br>
                        <a:rPr lang="ar-AE" b="1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A74A94-298D-E83B-B05E-12A99D998777}"/>
              </a:ext>
            </a:extLst>
          </p:cNvPr>
          <p:cNvSpPr txBox="1"/>
          <p:nvPr/>
        </p:nvSpPr>
        <p:spPr>
          <a:xfrm>
            <a:off x="-850900" y="2152264"/>
            <a:ext cx="942957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r>
              <a:rPr lang="ar-AE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ان يشير الطالب </a:t>
            </a:r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الي الكبت </a:t>
            </a:r>
            <a:r>
              <a:rPr lang="ar-AE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لتخزين المواد الغذائية</a:t>
            </a:r>
            <a:endParaRPr lang="en-AE" b="1" dirty="0">
              <a:solidFill>
                <a:srgbClr val="0070C0"/>
              </a:solidFill>
            </a:endParaRP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3AA4674C-9DB6-7135-303C-22483062A9B9}"/>
              </a:ext>
            </a:extLst>
          </p:cNvPr>
          <p:cNvSpPr txBox="1"/>
          <p:nvPr/>
        </p:nvSpPr>
        <p:spPr>
          <a:xfrm>
            <a:off x="1458880" y="5635948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ثلاجة لتخزين الاجبان</a:t>
            </a:r>
          </a:p>
        </p:txBody>
      </p:sp>
      <p:sp>
        <p:nvSpPr>
          <p:cNvPr id="3" name="AutoShape 6" descr="أفضل وجهات فصل الصيف السياحية في العالم">
            <a:extLst>
              <a:ext uri="{FF2B5EF4-FFF2-40B4-BE49-F238E27FC236}">
                <a16:creationId xmlns:a16="http://schemas.microsoft.com/office/drawing/2014/main" id="{5893D37C-84D7-742E-5025-BD90FF4044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69822-362F-8665-F0AE-3528730F6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04" y="2521596"/>
            <a:ext cx="3435096" cy="3095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58EE03-C4FE-FD42-8E90-2CCB3DAB1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0" y="2661088"/>
            <a:ext cx="2344088" cy="2672912"/>
          </a:xfrm>
          <a:prstGeom prst="rect">
            <a:avLst/>
          </a:prstGeom>
        </p:spPr>
      </p:pic>
      <p:sp>
        <p:nvSpPr>
          <p:cNvPr id="6" name="مربع نص 27">
            <a:extLst>
              <a:ext uri="{FF2B5EF4-FFF2-40B4-BE49-F238E27FC236}">
                <a16:creationId xmlns:a16="http://schemas.microsoft.com/office/drawing/2014/main" id="{36AB72D8-16D2-A7E4-C59E-E9609613A104}"/>
              </a:ext>
            </a:extLst>
          </p:cNvPr>
          <p:cNvSpPr txBox="1"/>
          <p:nvPr/>
        </p:nvSpPr>
        <p:spPr>
          <a:xfrm>
            <a:off x="4715766" y="5334066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ثلاجةلخفظ الخضروات والفاكه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697DEE-D24D-DBD3-E0A4-0765A80F7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652" y="2558763"/>
            <a:ext cx="2665631" cy="2775237"/>
          </a:xfrm>
          <a:prstGeom prst="rect">
            <a:avLst/>
          </a:prstGeom>
        </p:spPr>
      </p:pic>
      <p:sp>
        <p:nvSpPr>
          <p:cNvPr id="9" name="مربع نص 27">
            <a:extLst>
              <a:ext uri="{FF2B5EF4-FFF2-40B4-BE49-F238E27FC236}">
                <a16:creationId xmlns:a16="http://schemas.microsoft.com/office/drawing/2014/main" id="{5F93F215-DFAB-A8CA-0237-0D1219DA0EB8}"/>
              </a:ext>
            </a:extLst>
          </p:cNvPr>
          <p:cNvSpPr txBox="1"/>
          <p:nvPr/>
        </p:nvSpPr>
        <p:spPr>
          <a:xfrm>
            <a:off x="8578672" y="5487954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كبت لتخزين المواد الغذائية </a:t>
            </a:r>
          </a:p>
        </p:txBody>
      </p:sp>
    </p:spTree>
    <p:extLst>
      <p:ext uri="{BB962C8B-B14F-4D97-AF65-F5344CB8AC3E}">
        <p14:creationId xmlns:p14="http://schemas.microsoft.com/office/powerpoint/2010/main" val="134485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7E663-9675-4EF3-5E2C-3AA452183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6EDA05B9-8D5E-1C5C-1548-1A2922F1E5CF}"/>
              </a:ext>
            </a:extLst>
          </p:cNvPr>
          <p:cNvGraphicFramePr>
            <a:graphicFrameLocks noGrp="1"/>
          </p:cNvGraphicFramePr>
          <p:nvPr/>
        </p:nvGraphicFramePr>
        <p:xfrm>
          <a:off x="445008" y="429044"/>
          <a:ext cx="11301984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27132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1109947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يخزن الأنواع الرئيسية للأطعمة وطرق حفظها في الثلاجة، مثل: اللحوم الطازجة، والدجاج، والاسماك، والبيض، والأجبان</a:t>
                      </a:r>
                    </a:p>
                    <a:p>
                      <a:br>
                        <a:rPr lang="ar-AE" b="1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طرق الحفظ الآمنة والصحية للمواد الغذائية</a:t>
                      </a:r>
                    </a:p>
                    <a:p>
                      <a:br>
                        <a:rPr lang="ar-AE" b="1" dirty="0"/>
                      </a:br>
                      <a:br>
                        <a:rPr lang="ar-AE" b="1" dirty="0"/>
                      </a:br>
                      <a:br>
                        <a:rPr lang="ar-AE" sz="1600" b="1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5: يحدد طرق تصنيف وحفظ المواد الغذائية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الوحدة: يٌظهر معرفة ومهارة في أساسيات الطهي</a:t>
                      </a:r>
                      <a:br>
                        <a:rPr lang="ar-AE" b="1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80BBC7E-C010-46EF-301B-9F388AF1B865}"/>
              </a:ext>
            </a:extLst>
          </p:cNvPr>
          <p:cNvSpPr txBox="1"/>
          <p:nvPr/>
        </p:nvSpPr>
        <p:spPr>
          <a:xfrm>
            <a:off x="-850900" y="2152264"/>
            <a:ext cx="942957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r>
              <a:rPr lang="ar-AE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ان يشير الطالب علي الثلاجة لتخزين الخضروات والفاكهة </a:t>
            </a:r>
            <a:endParaRPr lang="en-AE" b="1" dirty="0">
              <a:solidFill>
                <a:srgbClr val="0070C0"/>
              </a:solidFill>
            </a:endParaRP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680C740F-D5F0-037E-89E6-48E25F1946C3}"/>
              </a:ext>
            </a:extLst>
          </p:cNvPr>
          <p:cNvSpPr txBox="1"/>
          <p:nvPr/>
        </p:nvSpPr>
        <p:spPr>
          <a:xfrm>
            <a:off x="1458880" y="5635948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ثلاجة لتخزين الاجبان</a:t>
            </a:r>
          </a:p>
        </p:txBody>
      </p:sp>
      <p:sp>
        <p:nvSpPr>
          <p:cNvPr id="3" name="AutoShape 6" descr="أفضل وجهات فصل الصيف السياحية في العالم">
            <a:extLst>
              <a:ext uri="{FF2B5EF4-FFF2-40B4-BE49-F238E27FC236}">
                <a16:creationId xmlns:a16="http://schemas.microsoft.com/office/drawing/2014/main" id="{A8D7EED5-0456-0873-0387-AF63CB56EA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9345DC-FE5E-3DA3-475C-4653AAFF2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04" y="2521596"/>
            <a:ext cx="3435096" cy="3095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0D0C65-096F-0A44-1ACD-4A173B60D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0" y="2661088"/>
            <a:ext cx="2344088" cy="2672912"/>
          </a:xfrm>
          <a:prstGeom prst="rect">
            <a:avLst/>
          </a:prstGeom>
        </p:spPr>
      </p:pic>
      <p:sp>
        <p:nvSpPr>
          <p:cNvPr id="6" name="مربع نص 27">
            <a:extLst>
              <a:ext uri="{FF2B5EF4-FFF2-40B4-BE49-F238E27FC236}">
                <a16:creationId xmlns:a16="http://schemas.microsoft.com/office/drawing/2014/main" id="{9D259184-CA05-91F5-394A-70172325C40D}"/>
              </a:ext>
            </a:extLst>
          </p:cNvPr>
          <p:cNvSpPr txBox="1"/>
          <p:nvPr/>
        </p:nvSpPr>
        <p:spPr>
          <a:xfrm>
            <a:off x="4715766" y="5334066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ثلاجةلخفظ الخضروات والفاكه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124816-AB65-3882-BCA4-390E5EC80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652" y="2558763"/>
            <a:ext cx="2665631" cy="2775237"/>
          </a:xfrm>
          <a:prstGeom prst="rect">
            <a:avLst/>
          </a:prstGeom>
        </p:spPr>
      </p:pic>
      <p:sp>
        <p:nvSpPr>
          <p:cNvPr id="9" name="مربع نص 27">
            <a:extLst>
              <a:ext uri="{FF2B5EF4-FFF2-40B4-BE49-F238E27FC236}">
                <a16:creationId xmlns:a16="http://schemas.microsoft.com/office/drawing/2014/main" id="{C88EA2E5-F0F8-F995-D626-57B3E60E0566}"/>
              </a:ext>
            </a:extLst>
          </p:cNvPr>
          <p:cNvSpPr txBox="1"/>
          <p:nvPr/>
        </p:nvSpPr>
        <p:spPr>
          <a:xfrm>
            <a:off x="8578672" y="5487954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كبت لتخزين المواد الغذائية </a:t>
            </a:r>
          </a:p>
        </p:txBody>
      </p:sp>
    </p:spTree>
    <p:extLst>
      <p:ext uri="{BB962C8B-B14F-4D97-AF65-F5344CB8AC3E}">
        <p14:creationId xmlns:p14="http://schemas.microsoft.com/office/powerpoint/2010/main" val="132790470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526</Words>
  <Application>Microsoft Office PowerPoint</Application>
  <PresentationFormat>Widescreen</PresentationFormat>
  <Paragraphs>97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15</cp:revision>
  <dcterms:created xsi:type="dcterms:W3CDTF">2024-07-11T12:32:29Z</dcterms:created>
  <dcterms:modified xsi:type="dcterms:W3CDTF">2025-01-27T04:45:44Z</dcterms:modified>
</cp:coreProperties>
</file>