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2" r:id="rId2"/>
    <p:sldId id="11603" r:id="rId3"/>
    <p:sldId id="1160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2BECCE-DFCA-44AD-9420-85D88ABD8B4F}" v="20" dt="2025-04-15T04:11:42.4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31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27B2574E-3984-E221-B9D8-CAAD08248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076806"/>
              </p:ext>
            </p:extLst>
          </p:nvPr>
        </p:nvGraphicFramePr>
        <p:xfrm>
          <a:off x="347472" y="956126"/>
          <a:ext cx="11301984" cy="1091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ينفذ تعليمات وإرشادات الأمن والسلامة في بيئة العمل</a:t>
                      </a: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ينفذ تعليمات وإرشادات الأمن والسلامة في بيئة العمل</a:t>
                      </a: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dirty="0"/>
                        <a:t>الدرس رقم 1</a:t>
                      </a: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: الالتزام بزي العمل</a:t>
                      </a: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dirty="0"/>
                        <a:t>الوحدة: يستخدم أجهزة الحاسب الآلي وتطبيقاته</a:t>
                      </a:r>
                      <a:endParaRPr lang="ar-AE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A09B736-9C6C-5DEA-37B3-C61F2D628693}"/>
              </a:ext>
            </a:extLst>
          </p:cNvPr>
          <p:cNvSpPr txBox="1"/>
          <p:nvPr/>
        </p:nvSpPr>
        <p:spPr>
          <a:xfrm>
            <a:off x="6400800" y="3113888"/>
            <a:ext cx="5248656" cy="2862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>
              <a:buNone/>
            </a:pPr>
            <a:r>
              <a:rPr lang="ar-AE" b="1" dirty="0"/>
              <a:t>1. السلامة الشخصية: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en-US" dirty="0"/>
              <a:t>✅ </a:t>
            </a:r>
            <a:r>
              <a:rPr lang="ar-AE" dirty="0"/>
              <a:t>-</a:t>
            </a:r>
            <a:r>
              <a:rPr lang="ar-AE" dirty="0">
                <a:solidFill>
                  <a:srgbClr val="0070C0"/>
                </a:solidFill>
              </a:rPr>
              <a:t>ارتداء اللباس المناسب (مثل المعطف أو اللبس الخاص بالمختبر).</a:t>
            </a:r>
          </a:p>
          <a:p>
            <a:pPr algn="r"/>
            <a:r>
              <a:rPr lang="ar-AE" dirty="0">
                <a:solidFill>
                  <a:srgbClr val="0070C0"/>
                </a:solidFill>
              </a:rPr>
              <a:t>.</a:t>
            </a:r>
            <a:r>
              <a:rPr lang="en-US" dirty="0">
                <a:solidFill>
                  <a:srgbClr val="0070C0"/>
                </a:solidFill>
              </a:rPr>
              <a:t>❌ </a:t>
            </a:r>
            <a:r>
              <a:rPr lang="ar-AE" dirty="0">
                <a:solidFill>
                  <a:srgbClr val="0070C0"/>
                </a:solidFill>
              </a:rPr>
              <a:t>-عدم الأكل أوالشرب أثناء استخدام الأجهزة.</a:t>
            </a:r>
          </a:p>
          <a:p>
            <a:pPr algn="r"/>
            <a:r>
              <a:rPr lang="ar-AE" dirty="0">
                <a:solidFill>
                  <a:srgbClr val="0070C0"/>
                </a:solidFill>
              </a:rPr>
              <a:t>- حافظ على نظافة الطاولة من السوائل</a:t>
            </a:r>
          </a:p>
          <a:p>
            <a:pPr marL="285750" indent="-285750" algn="r">
              <a:buFontTx/>
              <a:buChar char="-"/>
            </a:pPr>
            <a:r>
              <a:rPr lang="ar-AE" dirty="0">
                <a:solidFill>
                  <a:srgbClr val="0070C0"/>
                </a:solidFill>
              </a:rPr>
              <a:t>-لا تفتح نوافذ الكهرباء أو التوصيلات إلا إذا كنت لابس قفازات خاصة</a:t>
            </a:r>
          </a:p>
          <a:p>
            <a:pPr marL="285750" indent="-285750" algn="r">
              <a:buFontTx/>
              <a:buChar char="-"/>
            </a:pPr>
            <a:r>
              <a:rPr lang="ar-AE" dirty="0">
                <a:solidFill>
                  <a:srgbClr val="0070C0"/>
                </a:solidFill>
              </a:rPr>
              <a:t>-لا تسحب السلك بقوة </a:t>
            </a:r>
          </a:p>
          <a:p>
            <a:pPr marL="285750" indent="-285750" algn="r">
              <a:buFontTx/>
              <a:buChar char="-"/>
            </a:pPr>
            <a:r>
              <a:rPr lang="ar-AE" dirty="0">
                <a:solidFill>
                  <a:srgbClr val="0070C0"/>
                </a:solidFill>
              </a:rPr>
              <a:t>- لا توصل أو تفصل الأجهزة بطريقة خاطئة.</a:t>
            </a:r>
          </a:p>
          <a:p>
            <a:pPr marL="285750" indent="-285750" algn="r">
              <a:buFontTx/>
              <a:buChar char="-"/>
            </a:pPr>
            <a:r>
              <a:rPr lang="ar-AE" dirty="0">
                <a:solidFill>
                  <a:srgbClr val="0070C0"/>
                </a:solidFill>
              </a:rPr>
              <a:t>لا تلمس الكهرباء ويدك مبلولة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317439-2A33-8BFD-0E58-7ABDC203C4AD}"/>
              </a:ext>
            </a:extLst>
          </p:cNvPr>
          <p:cNvSpPr txBox="1"/>
          <p:nvPr/>
        </p:nvSpPr>
        <p:spPr>
          <a:xfrm>
            <a:off x="2108200" y="2100008"/>
            <a:ext cx="6096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>
              <a:buNone/>
            </a:pPr>
            <a:r>
              <a:rPr lang="ar-AE" b="1" dirty="0"/>
              <a:t>إرشادات السلامة في المختبر الحاسوب: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690C59-3369-34C3-2FA4-97AEF589B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1" y="2790454"/>
            <a:ext cx="5248656" cy="3673790"/>
          </a:xfrm>
          <a:prstGeom prst="rect">
            <a:avLst/>
          </a:prstGeom>
        </p:spPr>
      </p:pic>
      <p:sp>
        <p:nvSpPr>
          <p:cNvPr id="16" name="Rectangle 1">
            <a:extLst>
              <a:ext uri="{FF2B5EF4-FFF2-40B4-BE49-F238E27FC236}">
                <a16:creationId xmlns:a16="http://schemas.microsoft.com/office/drawing/2014/main" id="{8379F194-2E73-4FA2-EA66-A8329F77B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لا تفتح نوافذ الكهرباء أو التوصيلات إلا إذا كنت لابس قفازات خاصة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6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F34CA-DB0C-C683-980E-42CFCF571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55CBEC64-1158-90F4-5774-701D79845061}"/>
              </a:ext>
            </a:extLst>
          </p:cNvPr>
          <p:cNvGraphicFramePr>
            <a:graphicFrameLocks noGrp="1"/>
          </p:cNvGraphicFramePr>
          <p:nvPr/>
        </p:nvGraphicFramePr>
        <p:xfrm>
          <a:off x="347472" y="956126"/>
          <a:ext cx="11301984" cy="1091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ينفذ تعليمات وإرشادات الأمن والسلامة في بيئة العمل</a:t>
                      </a: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ينفذ تعليمات وإرشادات الأمن والسلامة في بيئة العمل</a:t>
                      </a: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dirty="0"/>
                        <a:t>الدرس رقم 1</a:t>
                      </a: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: الالتزام بزي العمل</a:t>
                      </a: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dirty="0"/>
                        <a:t>الوحدة: يستخدم أجهزة الحاسب الآلي وتطبيقاته</a:t>
                      </a:r>
                      <a:endParaRPr lang="ar-AE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DADF084-8AF5-1076-E5C9-87480DF4A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78" y="3124484"/>
            <a:ext cx="5599222" cy="32203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F8F8E8-3CB2-E9F5-9990-A9278C14A3C2}"/>
              </a:ext>
            </a:extLst>
          </p:cNvPr>
          <p:cNvSpPr txBox="1"/>
          <p:nvPr/>
        </p:nvSpPr>
        <p:spPr>
          <a:xfrm>
            <a:off x="7734300" y="3683740"/>
            <a:ext cx="3568700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ar-AE" dirty="0">
                <a:solidFill>
                  <a:srgbClr val="0070C0"/>
                </a:solidFill>
              </a:rPr>
              <a:t>توصيل السلك بقابس</a:t>
            </a:r>
            <a:endParaRPr lang="en-US" dirty="0">
              <a:solidFill>
                <a:srgbClr val="0070C0"/>
              </a:solidFill>
            </a:endParaRPr>
          </a:p>
          <a:p>
            <a:pPr algn="r"/>
            <a:r>
              <a:rPr lang="ar-AE" dirty="0">
                <a:solidFill>
                  <a:srgbClr val="0070C0"/>
                </a:solidFill>
              </a:rPr>
              <a:t>عدم استخدام القابس المبلل أو بواسطة يد مبللة،</a:t>
            </a:r>
          </a:p>
          <a:p>
            <a:pPr algn="r"/>
            <a:r>
              <a:rPr lang="ar-AE" dirty="0">
                <a:solidFill>
                  <a:srgbClr val="0070C0"/>
                </a:solidFill>
              </a:rPr>
              <a:t>عدم استخدام القابس الذي به كسر - وإن كان طفيفا-أو كان السلك تالفا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2CB801-5289-1388-EFB9-0EE89CF1CE20}"/>
              </a:ext>
            </a:extLst>
          </p:cNvPr>
          <p:cNvSpPr txBox="1"/>
          <p:nvPr/>
        </p:nvSpPr>
        <p:spPr>
          <a:xfrm>
            <a:off x="4241800" y="2204764"/>
            <a:ext cx="6096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b="1" dirty="0"/>
              <a:t>عند استخدام مخارج الكهرباء ، ينصح بالآتي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9646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0ACCD-DB89-0113-3AF6-2B301310C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6366F631-674E-6C34-C7F7-3463B64E1098}"/>
              </a:ext>
            </a:extLst>
          </p:cNvPr>
          <p:cNvGraphicFramePr>
            <a:graphicFrameLocks noGrp="1"/>
          </p:cNvGraphicFramePr>
          <p:nvPr/>
        </p:nvGraphicFramePr>
        <p:xfrm>
          <a:off x="347472" y="956126"/>
          <a:ext cx="11301984" cy="1091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ينفذ تعليمات وإرشادات الأمن والسلامة في بيئة العمل</a:t>
                      </a: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ينفذ تعليمات وإرشادات الأمن والسلامة في بيئة العمل</a:t>
                      </a: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dirty="0"/>
                        <a:t>الدرس رقم 1</a:t>
                      </a: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: الالتزام بزي العمل</a:t>
                      </a: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dirty="0"/>
                        <a:t>الوحدة: يستخدم أجهزة الحاسب الآلي وتطبيقاته</a:t>
                      </a:r>
                      <a:endParaRPr lang="ar-AE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10" name="مربع نص 27">
            <a:extLst>
              <a:ext uri="{FF2B5EF4-FFF2-40B4-BE49-F238E27FC236}">
                <a16:creationId xmlns:a16="http://schemas.microsoft.com/office/drawing/2014/main" id="{61461F05-E8A0-FA4C-A617-D0531656E7F7}"/>
              </a:ext>
            </a:extLst>
          </p:cNvPr>
          <p:cNvSpPr txBox="1"/>
          <p:nvPr/>
        </p:nvSpPr>
        <p:spPr>
          <a:xfrm>
            <a:off x="8280084" y="5396219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ايباد         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33E86FB4-7C46-5272-8678-E042A619C188}"/>
              </a:ext>
            </a:extLst>
          </p:cNvPr>
          <p:cNvSpPr txBox="1"/>
          <p:nvPr/>
        </p:nvSpPr>
        <p:spPr>
          <a:xfrm>
            <a:off x="1847298" y="5783126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حاسوب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69A65F-460E-60DE-36BC-5261C3145D7E}"/>
              </a:ext>
            </a:extLst>
          </p:cNvPr>
          <p:cNvSpPr txBox="1"/>
          <p:nvPr/>
        </p:nvSpPr>
        <p:spPr>
          <a:xfrm>
            <a:off x="4241800" y="2204764"/>
            <a:ext cx="6096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b="1" dirty="0"/>
              <a:t>ان يشير الطالب الي الصورة جهاز الحاسوب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703611-0F6E-9EB3-E7A6-353ECEF5C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58" y="2574096"/>
            <a:ext cx="3770313" cy="2965980"/>
          </a:xfrm>
          <a:prstGeom prst="rect">
            <a:avLst/>
          </a:prstGeom>
        </p:spPr>
      </p:pic>
      <p:pic>
        <p:nvPicPr>
          <p:cNvPr id="2054" name="Picture 6" descr="‫تحديد طراز iPad - Apple دعم (الإمارات)‬‎">
            <a:extLst>
              <a:ext uri="{FF2B5EF4-FFF2-40B4-BE49-F238E27FC236}">
                <a16:creationId xmlns:a16="http://schemas.microsoft.com/office/drawing/2014/main" id="{C324298C-4673-12A4-3304-59AD35CF9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2778481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73550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235</Words>
  <Application>Microsoft Office PowerPoint</Application>
  <PresentationFormat>Widescreen</PresentationFormat>
  <Paragraphs>41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Sakkal Majalla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 H QUDAIH</cp:lastModifiedBy>
  <cp:revision>14</cp:revision>
  <dcterms:created xsi:type="dcterms:W3CDTF">2024-07-11T12:32:29Z</dcterms:created>
  <dcterms:modified xsi:type="dcterms:W3CDTF">2025-04-15T04:12:37Z</dcterms:modified>
</cp:coreProperties>
</file>